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54"/>
  </p:notesMasterIdLst>
  <p:sldIdLst>
    <p:sldId id="256" r:id="rId2"/>
    <p:sldId id="257" r:id="rId3"/>
    <p:sldId id="258" r:id="rId4"/>
    <p:sldId id="1582" r:id="rId5"/>
    <p:sldId id="1943" r:id="rId6"/>
    <p:sldId id="1860" r:id="rId7"/>
    <p:sldId id="1851" r:id="rId8"/>
    <p:sldId id="1862" r:id="rId9"/>
    <p:sldId id="1867" r:id="rId10"/>
    <p:sldId id="1864" r:id="rId11"/>
    <p:sldId id="1870" r:id="rId12"/>
    <p:sldId id="1871" r:id="rId13"/>
    <p:sldId id="1865" r:id="rId14"/>
    <p:sldId id="1863" r:id="rId15"/>
    <p:sldId id="262" r:id="rId16"/>
    <p:sldId id="1966" r:id="rId17"/>
    <p:sldId id="940" r:id="rId18"/>
    <p:sldId id="1577" r:id="rId19"/>
    <p:sldId id="1975" r:id="rId20"/>
    <p:sldId id="266" r:id="rId21"/>
    <p:sldId id="2002" r:id="rId22"/>
    <p:sldId id="264" r:id="rId23"/>
    <p:sldId id="265" r:id="rId24"/>
    <p:sldId id="1050" r:id="rId25"/>
    <p:sldId id="1993" r:id="rId26"/>
    <p:sldId id="1575" r:id="rId27"/>
    <p:sldId id="1597" r:id="rId28"/>
    <p:sldId id="1997" r:id="rId29"/>
    <p:sldId id="2001" r:id="rId30"/>
    <p:sldId id="2000" r:id="rId31"/>
    <p:sldId id="1967" r:id="rId32"/>
    <p:sldId id="919" r:id="rId33"/>
    <p:sldId id="1581" r:id="rId34"/>
    <p:sldId id="704" r:id="rId35"/>
    <p:sldId id="1892" r:id="rId36"/>
    <p:sldId id="1916" r:id="rId37"/>
    <p:sldId id="1917" r:id="rId38"/>
    <p:sldId id="1918" r:id="rId39"/>
    <p:sldId id="1915" r:id="rId40"/>
    <p:sldId id="1919" r:id="rId41"/>
    <p:sldId id="1920" r:id="rId42"/>
    <p:sldId id="1921" r:id="rId43"/>
    <p:sldId id="1989" r:id="rId44"/>
    <p:sldId id="1998" r:id="rId45"/>
    <p:sldId id="1898" r:id="rId46"/>
    <p:sldId id="1991" r:id="rId47"/>
    <p:sldId id="1999" r:id="rId48"/>
    <p:sldId id="1992" r:id="rId49"/>
    <p:sldId id="444" r:id="rId50"/>
    <p:sldId id="1588" r:id="rId51"/>
    <p:sldId id="2003" r:id="rId52"/>
    <p:sldId id="268"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FC0124-5D90-4865-803B-74E937827177}">
          <p14:sldIdLst>
            <p14:sldId id="256"/>
            <p14:sldId id="257"/>
            <p14:sldId id="258"/>
            <p14:sldId id="1582"/>
          </p14:sldIdLst>
        </p14:section>
        <p14:section name="Part 1: Latest global data" id="{45210BAF-8082-499D-BE43-2DB74E0FCCBA}">
          <p14:sldIdLst>
            <p14:sldId id="1943"/>
            <p14:sldId id="1860"/>
            <p14:sldId id="1851"/>
            <p14:sldId id="1862"/>
            <p14:sldId id="1867"/>
            <p14:sldId id="1864"/>
            <p14:sldId id="1870"/>
            <p14:sldId id="1871"/>
            <p14:sldId id="1865"/>
            <p14:sldId id="1863"/>
            <p14:sldId id="262"/>
          </p14:sldIdLst>
        </p14:section>
        <p14:section name="Part 2: Linkages wtih health initiatives" id="{DD57506D-82A4-4231-BB74-C3C68064EDD8}">
          <p14:sldIdLst>
            <p14:sldId id="1966"/>
            <p14:sldId id="940"/>
            <p14:sldId id="1577"/>
            <p14:sldId id="1975"/>
            <p14:sldId id="266"/>
            <p14:sldId id="2002"/>
            <p14:sldId id="264"/>
            <p14:sldId id="265"/>
            <p14:sldId id="1050"/>
            <p14:sldId id="1993"/>
            <p14:sldId id="1575"/>
            <p14:sldId id="1597"/>
            <p14:sldId id="1997"/>
            <p14:sldId id="2001"/>
            <p14:sldId id="2000"/>
          </p14:sldIdLst>
        </p14:section>
        <p14:section name="Part 3: Global guidance and framework" id="{DEE30AAB-FAB6-4769-BAD2-25F74073973B}">
          <p14:sldIdLst>
            <p14:sldId id="1967"/>
            <p14:sldId id="919"/>
            <p14:sldId id="1581"/>
            <p14:sldId id="704"/>
            <p14:sldId id="1892"/>
            <p14:sldId id="1916"/>
            <p14:sldId id="1917"/>
            <p14:sldId id="1918"/>
            <p14:sldId id="1915"/>
            <p14:sldId id="1919"/>
            <p14:sldId id="1920"/>
            <p14:sldId id="1921"/>
            <p14:sldId id="1989"/>
            <p14:sldId id="1998"/>
            <p14:sldId id="1898"/>
            <p14:sldId id="1991"/>
            <p14:sldId id="1999"/>
            <p14:sldId id="1992"/>
            <p14:sldId id="444"/>
            <p14:sldId id="1588"/>
            <p14:sldId id="2003"/>
            <p14:sldId id="2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TORR" initials="JS" lastIdx="17" clrIdx="0">
    <p:extLst>
      <p:ext uri="{19B8F6BF-5375-455C-9EA6-DF929625EA0E}">
        <p15:presenceInfo xmlns:p15="http://schemas.microsoft.com/office/powerpoint/2012/main" userId="JULIE STORR" providerId="None"/>
      </p:ext>
    </p:extLst>
  </p:cmAuthor>
  <p:cmAuthor id="2" name="HAYTER, Arabella" initials="HA"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377"/>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75" autoAdjust="0"/>
    <p:restoredTop sz="83642" autoAdjust="0"/>
  </p:normalViewPr>
  <p:slideViewPr>
    <p:cSldViewPr snapToGrid="0" snapToObjects="1">
      <p:cViewPr varScale="1">
        <p:scale>
          <a:sx n="92" d="100"/>
          <a:sy n="92" d="100"/>
        </p:scale>
        <p:origin x="616" y="192"/>
      </p:cViewPr>
      <p:guideLst/>
    </p:cSldViewPr>
  </p:slideViewPr>
  <p:notesTextViewPr>
    <p:cViewPr>
      <p:scale>
        <a:sx n="1" d="1"/>
        <a:sy n="1" d="1"/>
      </p:scale>
      <p:origin x="0" y="0"/>
    </p:cViewPr>
  </p:notesTextViewPr>
  <p:sorterViewPr>
    <p:cViewPr>
      <p:scale>
        <a:sx n="171" d="100"/>
        <a:sy n="1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6C909-A9BA-0940-BE62-F397657EB692}" type="doc">
      <dgm:prSet loTypeId="urn:microsoft.com/office/officeart/2005/8/layout/matrix2" loCatId="" qsTypeId="urn:microsoft.com/office/officeart/2005/8/quickstyle/simple1" qsCatId="simple" csTypeId="urn:microsoft.com/office/officeart/2005/8/colors/colorful5" csCatId="colorful" phldr="1"/>
      <dgm:spPr/>
      <dgm:t>
        <a:bodyPr/>
        <a:lstStyle/>
        <a:p>
          <a:endParaRPr lang="en-GB"/>
        </a:p>
      </dgm:t>
    </dgm:pt>
    <dgm:pt modelId="{2645E861-2787-604E-A38E-4BE58B488504}">
      <dgm:prSet phldrT="[Text]" custT="1"/>
      <dgm:spPr>
        <a:solidFill>
          <a:schemeClr val="tx1"/>
        </a:solidFill>
      </dgm:spPr>
      <dgm:t>
        <a:bodyPr/>
        <a:lstStyle/>
        <a:p>
          <a:r>
            <a:rPr lang="en-GB" sz="1800" b="1" dirty="0">
              <a:latin typeface="Arial" panose="020B0604020202020204" pitchFamily="34" charset="0"/>
              <a:cs typeface="Arial" panose="020B0604020202020204" pitchFamily="34" charset="0"/>
            </a:rPr>
            <a:t>Linkages</a:t>
          </a:r>
        </a:p>
      </dgm:t>
    </dgm:pt>
    <dgm:pt modelId="{E51D3828-3D6D-024C-BC6E-8E132776C111}" type="parTrans" cxnId="{A12740EA-2251-AE42-A2E7-664F06B1CE72}">
      <dgm:prSet/>
      <dgm:spPr/>
      <dgm:t>
        <a:bodyPr/>
        <a:lstStyle/>
        <a:p>
          <a:endParaRPr lang="en-GB">
            <a:latin typeface="Arial" panose="020B0604020202020204" pitchFamily="34" charset="0"/>
            <a:cs typeface="Arial" panose="020B0604020202020204" pitchFamily="34" charset="0"/>
          </a:endParaRPr>
        </a:p>
      </dgm:t>
    </dgm:pt>
    <dgm:pt modelId="{B5F1D9CE-D81C-454E-8126-C208F4D23C1C}" type="sibTrans" cxnId="{A12740EA-2251-AE42-A2E7-664F06B1CE72}">
      <dgm:prSet/>
      <dgm:spPr/>
      <dgm:t>
        <a:bodyPr/>
        <a:lstStyle/>
        <a:p>
          <a:endParaRPr lang="en-GB">
            <a:latin typeface="Arial" panose="020B0604020202020204" pitchFamily="34" charset="0"/>
            <a:cs typeface="Arial" panose="020B0604020202020204" pitchFamily="34" charset="0"/>
          </a:endParaRPr>
        </a:p>
      </dgm:t>
    </dgm:pt>
    <dgm:pt modelId="{4C674317-08B8-2E48-9284-692CDF78BA02}">
      <dgm:prSet phldrT="[Text]" custT="1"/>
      <dgm:spPr>
        <a:solidFill>
          <a:schemeClr val="tx1"/>
        </a:solidFill>
      </dgm:spPr>
      <dgm:t>
        <a:bodyPr/>
        <a:lstStyle/>
        <a:p>
          <a:pPr>
            <a:buFont typeface="Arial" panose="020B0604020202020204" pitchFamily="34" charset="0"/>
            <a:buChar char="•"/>
          </a:pPr>
          <a:r>
            <a:rPr lang="en-GB" sz="1400" dirty="0">
              <a:latin typeface="Arial" panose="020B0604020202020204" pitchFamily="34" charset="0"/>
              <a:cs typeface="Arial" panose="020B0604020202020204" pitchFamily="34" charset="0"/>
            </a:rPr>
            <a:t>In particular with those providing waste management, sanitation and water supply services but also hygiene services, e.g. hand hygiene, cleaning.</a:t>
          </a:r>
        </a:p>
      </dgm:t>
    </dgm:pt>
    <dgm:pt modelId="{06CDCBC1-9416-1B4D-9652-65044203E39B}" type="parTrans" cxnId="{BB904335-A394-2F42-BC99-BB5508E14B3E}">
      <dgm:prSet/>
      <dgm:spPr/>
      <dgm:t>
        <a:bodyPr/>
        <a:lstStyle/>
        <a:p>
          <a:endParaRPr lang="en-GB">
            <a:latin typeface="Arial" panose="020B0604020202020204" pitchFamily="34" charset="0"/>
            <a:cs typeface="Arial" panose="020B0604020202020204" pitchFamily="34" charset="0"/>
          </a:endParaRPr>
        </a:p>
      </dgm:t>
    </dgm:pt>
    <dgm:pt modelId="{54A6BC0F-3A88-F942-B8B3-BF63BF81E5EB}" type="sibTrans" cxnId="{BB904335-A394-2F42-BC99-BB5508E14B3E}">
      <dgm:prSet/>
      <dgm:spPr/>
      <dgm:t>
        <a:bodyPr/>
        <a:lstStyle/>
        <a:p>
          <a:endParaRPr lang="en-GB">
            <a:latin typeface="Arial" panose="020B0604020202020204" pitchFamily="34" charset="0"/>
            <a:cs typeface="Arial" panose="020B0604020202020204" pitchFamily="34" charset="0"/>
          </a:endParaRPr>
        </a:p>
      </dgm:t>
    </dgm:pt>
    <dgm:pt modelId="{3A91FEC5-615B-3645-ACD2-4AB6189CD9D4}">
      <dgm:prSet phldrT="[Text]" custT="1"/>
      <dgm:spPr>
        <a:solidFill>
          <a:schemeClr val="tx1">
            <a:lumMod val="40000"/>
            <a:lumOff val="60000"/>
          </a:schemeClr>
        </a:solidFill>
      </dgm:spPr>
      <dgm:t>
        <a:bodyPr/>
        <a:lstStyle/>
        <a:p>
          <a:r>
            <a:rPr lang="en-GB" sz="1800" b="1" dirty="0">
              <a:latin typeface="Arial" panose="020B0604020202020204" pitchFamily="34" charset="0"/>
              <a:cs typeface="Arial" panose="020B0604020202020204" pitchFamily="34" charset="0"/>
            </a:rPr>
            <a:t>Guidance</a:t>
          </a:r>
        </a:p>
      </dgm:t>
    </dgm:pt>
    <dgm:pt modelId="{79E2EBCC-0EAC-6044-B135-1839B688F83E}" type="parTrans" cxnId="{C7C10208-4265-AD4F-9583-3C6A81D3D10C}">
      <dgm:prSet/>
      <dgm:spPr/>
      <dgm:t>
        <a:bodyPr/>
        <a:lstStyle/>
        <a:p>
          <a:endParaRPr lang="en-GB">
            <a:latin typeface="Arial" panose="020B0604020202020204" pitchFamily="34" charset="0"/>
            <a:cs typeface="Arial" panose="020B0604020202020204" pitchFamily="34" charset="0"/>
          </a:endParaRPr>
        </a:p>
      </dgm:t>
    </dgm:pt>
    <dgm:pt modelId="{1F2DDB29-BF7A-8748-A79A-CEEF0F86A8B2}" type="sibTrans" cxnId="{C7C10208-4265-AD4F-9583-3C6A81D3D10C}">
      <dgm:prSet/>
      <dgm:spPr/>
      <dgm:t>
        <a:bodyPr/>
        <a:lstStyle/>
        <a:p>
          <a:endParaRPr lang="en-GB">
            <a:latin typeface="Arial" panose="020B0604020202020204" pitchFamily="34" charset="0"/>
            <a:cs typeface="Arial" panose="020B0604020202020204" pitchFamily="34" charset="0"/>
          </a:endParaRPr>
        </a:p>
      </dgm:t>
    </dgm:pt>
    <dgm:pt modelId="{02E64E75-43C6-E840-9BDC-11732B9B2B1B}">
      <dgm:prSet phldrT="[Text]" custT="1"/>
      <dgm:spPr>
        <a:solidFill>
          <a:schemeClr val="tx1">
            <a:lumMod val="40000"/>
            <a:lumOff val="60000"/>
          </a:schemeClr>
        </a:solidFill>
      </dgm:spPr>
      <dgm:t>
        <a:bodyPr/>
        <a:lstStyle/>
        <a:p>
          <a:pPr>
            <a:buFont typeface="Arial" panose="020B0604020202020204" pitchFamily="34" charset="0"/>
            <a:buChar char="•"/>
          </a:pPr>
          <a:r>
            <a:rPr lang="en-GB" sz="1400" dirty="0">
              <a:latin typeface="Arial" panose="020B0604020202020204" pitchFamily="34" charset="0"/>
              <a:cs typeface="Arial" panose="020B0604020202020204" pitchFamily="34" charset="0"/>
            </a:rPr>
            <a:t>Waste management, adequate access to safe water, a reliable electricity supply, sanitation and environmental cleaning. </a:t>
          </a:r>
        </a:p>
      </dgm:t>
    </dgm:pt>
    <dgm:pt modelId="{37E0E8A7-00F2-1041-8581-360F200740A1}" type="parTrans" cxnId="{A0531C56-1689-0740-9319-9C350673E70D}">
      <dgm:prSet/>
      <dgm:spPr/>
      <dgm:t>
        <a:bodyPr/>
        <a:lstStyle/>
        <a:p>
          <a:endParaRPr lang="en-GB">
            <a:latin typeface="Arial" panose="020B0604020202020204" pitchFamily="34" charset="0"/>
            <a:cs typeface="Arial" panose="020B0604020202020204" pitchFamily="34" charset="0"/>
          </a:endParaRPr>
        </a:p>
      </dgm:t>
    </dgm:pt>
    <dgm:pt modelId="{80C5ABD6-54F2-4344-83A7-B3195CCB33D1}" type="sibTrans" cxnId="{A0531C56-1689-0740-9319-9C350673E70D}">
      <dgm:prSet/>
      <dgm:spPr/>
      <dgm:t>
        <a:bodyPr/>
        <a:lstStyle/>
        <a:p>
          <a:endParaRPr lang="en-GB">
            <a:latin typeface="Arial" panose="020B0604020202020204" pitchFamily="34" charset="0"/>
            <a:cs typeface="Arial" panose="020B0604020202020204" pitchFamily="34" charset="0"/>
          </a:endParaRPr>
        </a:p>
      </dgm:t>
    </dgm:pt>
    <dgm:pt modelId="{8D4BD484-9FB0-9546-93D8-0B789FB8B994}">
      <dgm:prSet phldrT="[Text]" custT="1"/>
      <dgm:spPr>
        <a:solidFill>
          <a:schemeClr val="accent2">
            <a:lumMod val="40000"/>
            <a:lumOff val="60000"/>
          </a:schemeClr>
        </a:solidFill>
      </dgm:spPr>
      <dgm:t>
        <a:bodyPr/>
        <a:lstStyle/>
        <a:p>
          <a:r>
            <a:rPr lang="en-GB" sz="1800" b="1" dirty="0">
              <a:solidFill>
                <a:schemeClr val="tx1"/>
              </a:solidFill>
              <a:latin typeface="Arial" panose="020B0604020202020204" pitchFamily="34" charset="0"/>
              <a:cs typeface="Arial" panose="020B0604020202020204" pitchFamily="34" charset="0"/>
            </a:rPr>
            <a:t>Multimodal improvement</a:t>
          </a:r>
        </a:p>
      </dgm:t>
    </dgm:pt>
    <dgm:pt modelId="{3F5A93AE-8ABE-3140-B363-438BED4DEE1E}" type="parTrans" cxnId="{253CEF7C-89BA-F347-8518-360CB6015923}">
      <dgm:prSet/>
      <dgm:spPr/>
      <dgm:t>
        <a:bodyPr/>
        <a:lstStyle/>
        <a:p>
          <a:endParaRPr lang="en-GB">
            <a:latin typeface="Arial" panose="020B0604020202020204" pitchFamily="34" charset="0"/>
            <a:cs typeface="Arial" panose="020B0604020202020204" pitchFamily="34" charset="0"/>
          </a:endParaRPr>
        </a:p>
      </dgm:t>
    </dgm:pt>
    <dgm:pt modelId="{868FB35B-3B5F-874C-9C54-161824C8B25E}" type="sibTrans" cxnId="{253CEF7C-89BA-F347-8518-360CB6015923}">
      <dgm:prSet/>
      <dgm:spPr/>
      <dgm:t>
        <a:bodyPr/>
        <a:lstStyle/>
        <a:p>
          <a:endParaRPr lang="en-GB">
            <a:latin typeface="Arial" panose="020B0604020202020204" pitchFamily="34" charset="0"/>
            <a:cs typeface="Arial" panose="020B0604020202020204" pitchFamily="34" charset="0"/>
          </a:endParaRPr>
        </a:p>
      </dgm:t>
    </dgm:pt>
    <dgm:pt modelId="{4D7A2981-8C14-8D42-B865-CB9054AE9FC3}">
      <dgm:prSet phldrT="[Text]" custT="1"/>
      <dgm:spPr>
        <a:solidFill>
          <a:schemeClr val="accent2">
            <a:lumMod val="40000"/>
            <a:lumOff val="60000"/>
          </a:schemeClr>
        </a:solidFill>
      </dgm:spPr>
      <dgm:t>
        <a:bodyPr/>
        <a:lstStyle/>
        <a:p>
          <a:pPr>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WASH infrastructure is a critical element of </a:t>
          </a:r>
          <a:r>
            <a:rPr lang="en-GB" sz="1400" b="1" dirty="0">
              <a:solidFill>
                <a:schemeClr val="tx1"/>
              </a:solidFill>
              <a:latin typeface="Arial" panose="020B0604020202020204" pitchFamily="34" charset="0"/>
              <a:cs typeface="Arial" panose="020B0604020202020204" pitchFamily="34" charset="0"/>
            </a:rPr>
            <a:t>multimodal improvement strategies </a:t>
          </a:r>
          <a:r>
            <a:rPr lang="en-GB" sz="1400" b="0" dirty="0">
              <a:solidFill>
                <a:schemeClr val="tx1"/>
              </a:solidFill>
              <a:latin typeface="Arial" panose="020B0604020202020204" pitchFamily="34" charset="0"/>
              <a:cs typeface="Arial" panose="020B0604020202020204" pitchFamily="34" charset="0"/>
            </a:rPr>
            <a:t>explained by WHO.</a:t>
          </a:r>
        </a:p>
      </dgm:t>
    </dgm:pt>
    <dgm:pt modelId="{FE7C6553-72DA-ED44-9BA5-4DB3F58D5C13}" type="parTrans" cxnId="{7FDEA6CF-3478-8046-B7D3-0A03EDC01E28}">
      <dgm:prSet/>
      <dgm:spPr/>
      <dgm:t>
        <a:bodyPr/>
        <a:lstStyle/>
        <a:p>
          <a:endParaRPr lang="en-GB">
            <a:latin typeface="Arial" panose="020B0604020202020204" pitchFamily="34" charset="0"/>
            <a:cs typeface="Arial" panose="020B0604020202020204" pitchFamily="34" charset="0"/>
          </a:endParaRPr>
        </a:p>
      </dgm:t>
    </dgm:pt>
    <dgm:pt modelId="{E149F216-1B15-2B43-910B-3086439CCF21}" type="sibTrans" cxnId="{7FDEA6CF-3478-8046-B7D3-0A03EDC01E28}">
      <dgm:prSet/>
      <dgm:spPr/>
      <dgm:t>
        <a:bodyPr/>
        <a:lstStyle/>
        <a:p>
          <a:endParaRPr lang="en-GB">
            <a:latin typeface="Arial" panose="020B0604020202020204" pitchFamily="34" charset="0"/>
            <a:cs typeface="Arial" panose="020B0604020202020204" pitchFamily="34" charset="0"/>
          </a:endParaRPr>
        </a:p>
      </dgm:t>
    </dgm:pt>
    <dgm:pt modelId="{F8C3794C-9CA1-554F-A8CB-32D25B0D9214}">
      <dgm:prSet phldrT="[Text]" custT="1"/>
      <dgm:spPr>
        <a:solidFill>
          <a:schemeClr val="tx1">
            <a:lumMod val="20000"/>
            <a:lumOff val="80000"/>
          </a:schemeClr>
        </a:solidFill>
      </dgm:spPr>
      <dgm:t>
        <a:bodyPr/>
        <a:lstStyle/>
        <a:p>
          <a:r>
            <a:rPr lang="en-GB" sz="1800" b="1" dirty="0">
              <a:latin typeface="Arial" panose="020B0604020202020204" pitchFamily="34" charset="0"/>
              <a:cs typeface="Arial" panose="020B0604020202020204" pitchFamily="34" charset="0"/>
            </a:rPr>
            <a:t>Accountability</a:t>
          </a:r>
        </a:p>
      </dgm:t>
    </dgm:pt>
    <dgm:pt modelId="{99E486A7-33BC-F541-BD8B-AAE943235F1C}" type="parTrans" cxnId="{713B7776-7615-7D41-B97D-A96B0BB095A6}">
      <dgm:prSet/>
      <dgm:spPr/>
      <dgm:t>
        <a:bodyPr/>
        <a:lstStyle/>
        <a:p>
          <a:endParaRPr lang="en-GB">
            <a:latin typeface="Arial" panose="020B0604020202020204" pitchFamily="34" charset="0"/>
            <a:cs typeface="Arial" panose="020B0604020202020204" pitchFamily="34" charset="0"/>
          </a:endParaRPr>
        </a:p>
      </dgm:t>
    </dgm:pt>
    <dgm:pt modelId="{53064ECA-99EF-0C42-92DF-79AC9136C3A2}" type="sibTrans" cxnId="{713B7776-7615-7D41-B97D-A96B0BB095A6}">
      <dgm:prSet/>
      <dgm:spPr/>
      <dgm:t>
        <a:bodyPr/>
        <a:lstStyle/>
        <a:p>
          <a:endParaRPr lang="en-GB">
            <a:latin typeface="Arial" panose="020B0604020202020204" pitchFamily="34" charset="0"/>
            <a:cs typeface="Arial" panose="020B0604020202020204" pitchFamily="34" charset="0"/>
          </a:endParaRPr>
        </a:p>
      </dgm:t>
    </dgm:pt>
    <dgm:pt modelId="{7DC64867-BB68-F640-B701-9D3504936AC8}">
      <dgm:prSet phldrT="[Text]" custT="1"/>
      <dgm:spPr>
        <a:solidFill>
          <a:schemeClr val="tx1">
            <a:lumMod val="20000"/>
            <a:lumOff val="80000"/>
          </a:schemeClr>
        </a:solidFill>
      </dgm:spPr>
      <dgm:t>
        <a:bodyPr/>
        <a:lstStyle/>
        <a:p>
          <a:pPr>
            <a:buFont typeface="Arial" panose="020B0604020202020204" pitchFamily="34" charset="0"/>
            <a:buChar char="•"/>
          </a:pPr>
          <a:r>
            <a:rPr lang="en-GB" sz="1400" b="1" dirty="0">
              <a:latin typeface="Arial" panose="020B0604020202020204" pitchFamily="34" charset="0"/>
              <a:cs typeface="Arial" panose="020B0604020202020204" pitchFamily="34" charset="0"/>
            </a:rPr>
            <a:t>WASH &amp; IPC monitoring </a:t>
          </a:r>
          <a:r>
            <a:rPr lang="en-GB" sz="1400" dirty="0">
              <a:latin typeface="Arial" panose="020B0604020202020204" pitchFamily="34" charset="0"/>
              <a:cs typeface="Arial" panose="020B0604020202020204" pitchFamily="34" charset="0"/>
            </a:rPr>
            <a:t>should provide information on the existence and functioning of the WASH infrastructure.</a:t>
          </a:r>
        </a:p>
      </dgm:t>
    </dgm:pt>
    <dgm:pt modelId="{00A347B6-6F53-0D47-85DA-6BC7DC119F81}" type="parTrans" cxnId="{C8EB97A0-ABEB-A240-A1E9-BFAD77E80B9B}">
      <dgm:prSet/>
      <dgm:spPr/>
      <dgm:t>
        <a:bodyPr/>
        <a:lstStyle/>
        <a:p>
          <a:endParaRPr lang="en-GB">
            <a:latin typeface="Arial" panose="020B0604020202020204" pitchFamily="34" charset="0"/>
            <a:cs typeface="Arial" panose="020B0604020202020204" pitchFamily="34" charset="0"/>
          </a:endParaRPr>
        </a:p>
      </dgm:t>
    </dgm:pt>
    <dgm:pt modelId="{C40E7733-F365-EF46-B049-4F4FC4FD3708}" type="sibTrans" cxnId="{C8EB97A0-ABEB-A240-A1E9-BFAD77E80B9B}">
      <dgm:prSet/>
      <dgm:spPr/>
      <dgm:t>
        <a:bodyPr/>
        <a:lstStyle/>
        <a:p>
          <a:endParaRPr lang="en-GB">
            <a:latin typeface="Arial" panose="020B0604020202020204" pitchFamily="34" charset="0"/>
            <a:cs typeface="Arial" panose="020B0604020202020204" pitchFamily="34" charset="0"/>
          </a:endParaRPr>
        </a:p>
      </dgm:t>
    </dgm:pt>
    <dgm:pt modelId="{4E01D387-8F3B-B44A-A25B-B39DD53A8BDB}" type="pres">
      <dgm:prSet presAssocID="{C8C6C909-A9BA-0940-BE62-F397657EB692}" presName="matrix" presStyleCnt="0">
        <dgm:presLayoutVars>
          <dgm:chMax val="1"/>
          <dgm:dir/>
          <dgm:resizeHandles val="exact"/>
        </dgm:presLayoutVars>
      </dgm:prSet>
      <dgm:spPr/>
    </dgm:pt>
    <dgm:pt modelId="{FDF82F58-9B4B-9F43-9E59-BA6057A659E6}" type="pres">
      <dgm:prSet presAssocID="{C8C6C909-A9BA-0940-BE62-F397657EB692}" presName="axisShape" presStyleLbl="bgShp" presStyleIdx="0" presStyleCnt="1"/>
      <dgm:spPr/>
    </dgm:pt>
    <dgm:pt modelId="{FA8CDD7C-E08A-2B45-BC65-E1B258608CFD}" type="pres">
      <dgm:prSet presAssocID="{C8C6C909-A9BA-0940-BE62-F397657EB692}" presName="rect1" presStyleLbl="node1" presStyleIdx="0" presStyleCnt="4">
        <dgm:presLayoutVars>
          <dgm:chMax val="0"/>
          <dgm:chPref val="0"/>
          <dgm:bulletEnabled val="1"/>
        </dgm:presLayoutVars>
      </dgm:prSet>
      <dgm:spPr/>
    </dgm:pt>
    <dgm:pt modelId="{DA930366-ABBB-054F-BFAE-7CA0295C3D8E}" type="pres">
      <dgm:prSet presAssocID="{C8C6C909-A9BA-0940-BE62-F397657EB692}" presName="rect2" presStyleLbl="node1" presStyleIdx="1" presStyleCnt="4">
        <dgm:presLayoutVars>
          <dgm:chMax val="0"/>
          <dgm:chPref val="0"/>
          <dgm:bulletEnabled val="1"/>
        </dgm:presLayoutVars>
      </dgm:prSet>
      <dgm:spPr/>
    </dgm:pt>
    <dgm:pt modelId="{9A41FE6E-8FB6-0948-9CE4-B4E93DC12655}" type="pres">
      <dgm:prSet presAssocID="{C8C6C909-A9BA-0940-BE62-F397657EB692}" presName="rect3" presStyleLbl="node1" presStyleIdx="2" presStyleCnt="4">
        <dgm:presLayoutVars>
          <dgm:chMax val="0"/>
          <dgm:chPref val="0"/>
          <dgm:bulletEnabled val="1"/>
        </dgm:presLayoutVars>
      </dgm:prSet>
      <dgm:spPr/>
    </dgm:pt>
    <dgm:pt modelId="{FA21EA89-2245-8A42-AD2A-3501119023C0}" type="pres">
      <dgm:prSet presAssocID="{C8C6C909-A9BA-0940-BE62-F397657EB692}" presName="rect4" presStyleLbl="node1" presStyleIdx="3" presStyleCnt="4">
        <dgm:presLayoutVars>
          <dgm:chMax val="0"/>
          <dgm:chPref val="0"/>
          <dgm:bulletEnabled val="1"/>
        </dgm:presLayoutVars>
      </dgm:prSet>
      <dgm:spPr/>
    </dgm:pt>
  </dgm:ptLst>
  <dgm:cxnLst>
    <dgm:cxn modelId="{C7C10208-4265-AD4F-9583-3C6A81D3D10C}" srcId="{C8C6C909-A9BA-0940-BE62-F397657EB692}" destId="{3A91FEC5-615B-3645-ACD2-4AB6189CD9D4}" srcOrd="1" destOrd="0" parTransId="{79E2EBCC-0EAC-6044-B135-1839B688F83E}" sibTransId="{1F2DDB29-BF7A-8748-A79A-CEEF0F86A8B2}"/>
    <dgm:cxn modelId="{46A9F930-D023-8F4A-AE66-A5A812E580F1}" type="presOf" srcId="{8D4BD484-9FB0-9546-93D8-0B789FB8B994}" destId="{9A41FE6E-8FB6-0948-9CE4-B4E93DC12655}" srcOrd="0" destOrd="0" presId="urn:microsoft.com/office/officeart/2005/8/layout/matrix2"/>
    <dgm:cxn modelId="{BB904335-A394-2F42-BC99-BB5508E14B3E}" srcId="{2645E861-2787-604E-A38E-4BE58B488504}" destId="{4C674317-08B8-2E48-9284-692CDF78BA02}" srcOrd="0" destOrd="0" parTransId="{06CDCBC1-9416-1B4D-9652-65044203E39B}" sibTransId="{54A6BC0F-3A88-F942-B8B3-BF63BF81E5EB}"/>
    <dgm:cxn modelId="{BD75A33F-7B3B-1C47-9B95-36ECA2E0C92A}" type="presOf" srcId="{02E64E75-43C6-E840-9BDC-11732B9B2B1B}" destId="{DA930366-ABBB-054F-BFAE-7CA0295C3D8E}" srcOrd="0" destOrd="1" presId="urn:microsoft.com/office/officeart/2005/8/layout/matrix2"/>
    <dgm:cxn modelId="{A0531C56-1689-0740-9319-9C350673E70D}" srcId="{3A91FEC5-615B-3645-ACD2-4AB6189CD9D4}" destId="{02E64E75-43C6-E840-9BDC-11732B9B2B1B}" srcOrd="0" destOrd="0" parTransId="{37E0E8A7-00F2-1041-8581-360F200740A1}" sibTransId="{80C5ABD6-54F2-4344-83A7-B3195CCB33D1}"/>
    <dgm:cxn modelId="{08A4BB5F-B611-404E-A17E-125291DE5925}" type="presOf" srcId="{C8C6C909-A9BA-0940-BE62-F397657EB692}" destId="{4E01D387-8F3B-B44A-A25B-B39DD53A8BDB}" srcOrd="0" destOrd="0" presId="urn:microsoft.com/office/officeart/2005/8/layout/matrix2"/>
    <dgm:cxn modelId="{713B7776-7615-7D41-B97D-A96B0BB095A6}" srcId="{C8C6C909-A9BA-0940-BE62-F397657EB692}" destId="{F8C3794C-9CA1-554F-A8CB-32D25B0D9214}" srcOrd="3" destOrd="0" parTransId="{99E486A7-33BC-F541-BD8B-AAE943235F1C}" sibTransId="{53064ECA-99EF-0C42-92DF-79AC9136C3A2}"/>
    <dgm:cxn modelId="{253CEF7C-89BA-F347-8518-360CB6015923}" srcId="{C8C6C909-A9BA-0940-BE62-F397657EB692}" destId="{8D4BD484-9FB0-9546-93D8-0B789FB8B994}" srcOrd="2" destOrd="0" parTransId="{3F5A93AE-8ABE-3140-B363-438BED4DEE1E}" sibTransId="{868FB35B-3B5F-874C-9C54-161824C8B25E}"/>
    <dgm:cxn modelId="{C8EB97A0-ABEB-A240-A1E9-BFAD77E80B9B}" srcId="{F8C3794C-9CA1-554F-A8CB-32D25B0D9214}" destId="{7DC64867-BB68-F640-B701-9D3504936AC8}" srcOrd="0" destOrd="0" parTransId="{00A347B6-6F53-0D47-85DA-6BC7DC119F81}" sibTransId="{C40E7733-F365-EF46-B049-4F4FC4FD3708}"/>
    <dgm:cxn modelId="{0C3B3BA8-3980-0648-A2FF-4A08A8E19137}" type="presOf" srcId="{3A91FEC5-615B-3645-ACD2-4AB6189CD9D4}" destId="{DA930366-ABBB-054F-BFAE-7CA0295C3D8E}" srcOrd="0" destOrd="0" presId="urn:microsoft.com/office/officeart/2005/8/layout/matrix2"/>
    <dgm:cxn modelId="{E6AF61BD-6DA7-3440-98DF-32CCC257A53E}" type="presOf" srcId="{4D7A2981-8C14-8D42-B865-CB9054AE9FC3}" destId="{9A41FE6E-8FB6-0948-9CE4-B4E93DC12655}" srcOrd="0" destOrd="1" presId="urn:microsoft.com/office/officeart/2005/8/layout/matrix2"/>
    <dgm:cxn modelId="{5F7119BE-A0FF-4D46-8ACF-17A353772680}" type="presOf" srcId="{7DC64867-BB68-F640-B701-9D3504936AC8}" destId="{FA21EA89-2245-8A42-AD2A-3501119023C0}" srcOrd="0" destOrd="1" presId="urn:microsoft.com/office/officeart/2005/8/layout/matrix2"/>
    <dgm:cxn modelId="{BC62D6CB-FADA-3041-85CA-9266868DE530}" type="presOf" srcId="{2645E861-2787-604E-A38E-4BE58B488504}" destId="{FA8CDD7C-E08A-2B45-BC65-E1B258608CFD}" srcOrd="0" destOrd="0" presId="urn:microsoft.com/office/officeart/2005/8/layout/matrix2"/>
    <dgm:cxn modelId="{7FDEA6CF-3478-8046-B7D3-0A03EDC01E28}" srcId="{8D4BD484-9FB0-9546-93D8-0B789FB8B994}" destId="{4D7A2981-8C14-8D42-B865-CB9054AE9FC3}" srcOrd="0" destOrd="0" parTransId="{FE7C6553-72DA-ED44-9BA5-4DB3F58D5C13}" sibTransId="{E149F216-1B15-2B43-910B-3086439CCF21}"/>
    <dgm:cxn modelId="{227017DD-C276-5847-BD42-E7D387943413}" type="presOf" srcId="{F8C3794C-9CA1-554F-A8CB-32D25B0D9214}" destId="{FA21EA89-2245-8A42-AD2A-3501119023C0}" srcOrd="0" destOrd="0" presId="urn:microsoft.com/office/officeart/2005/8/layout/matrix2"/>
    <dgm:cxn modelId="{A12740EA-2251-AE42-A2E7-664F06B1CE72}" srcId="{C8C6C909-A9BA-0940-BE62-F397657EB692}" destId="{2645E861-2787-604E-A38E-4BE58B488504}" srcOrd="0" destOrd="0" parTransId="{E51D3828-3D6D-024C-BC6E-8E132776C111}" sibTransId="{B5F1D9CE-D81C-454E-8126-C208F4D23C1C}"/>
    <dgm:cxn modelId="{E238F4F2-1160-7B46-BD2A-404A517C5200}" type="presOf" srcId="{4C674317-08B8-2E48-9284-692CDF78BA02}" destId="{FA8CDD7C-E08A-2B45-BC65-E1B258608CFD}" srcOrd="0" destOrd="1" presId="urn:microsoft.com/office/officeart/2005/8/layout/matrix2"/>
    <dgm:cxn modelId="{B022D352-C9DD-C441-B222-7442E56FF7BA}" type="presParOf" srcId="{4E01D387-8F3B-B44A-A25B-B39DD53A8BDB}" destId="{FDF82F58-9B4B-9F43-9E59-BA6057A659E6}" srcOrd="0" destOrd="0" presId="urn:microsoft.com/office/officeart/2005/8/layout/matrix2"/>
    <dgm:cxn modelId="{7C252E69-0A28-C24E-81B3-AAAB5AFA7DE2}" type="presParOf" srcId="{4E01D387-8F3B-B44A-A25B-B39DD53A8BDB}" destId="{FA8CDD7C-E08A-2B45-BC65-E1B258608CFD}" srcOrd="1" destOrd="0" presId="urn:microsoft.com/office/officeart/2005/8/layout/matrix2"/>
    <dgm:cxn modelId="{51AE8152-E7F9-A14A-89D8-958BE6DBEC1F}" type="presParOf" srcId="{4E01D387-8F3B-B44A-A25B-B39DD53A8BDB}" destId="{DA930366-ABBB-054F-BFAE-7CA0295C3D8E}" srcOrd="2" destOrd="0" presId="urn:microsoft.com/office/officeart/2005/8/layout/matrix2"/>
    <dgm:cxn modelId="{D4103C22-B8DE-164F-B25B-003ABE511D17}" type="presParOf" srcId="{4E01D387-8F3B-B44A-A25B-B39DD53A8BDB}" destId="{9A41FE6E-8FB6-0948-9CE4-B4E93DC12655}" srcOrd="3" destOrd="0" presId="urn:microsoft.com/office/officeart/2005/8/layout/matrix2"/>
    <dgm:cxn modelId="{A67EDA36-D2EB-A94B-A7B6-1DD7FB31CC6D}" type="presParOf" srcId="{4E01D387-8F3B-B44A-A25B-B39DD53A8BDB}" destId="{FA21EA89-2245-8A42-AD2A-3501119023C0}"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82F58-9B4B-9F43-9E59-BA6057A659E6}">
      <dsp:nvSpPr>
        <dsp:cNvPr id="0" name=""/>
        <dsp:cNvSpPr/>
      </dsp:nvSpPr>
      <dsp:spPr>
        <a:xfrm>
          <a:off x="1892300" y="0"/>
          <a:ext cx="5232400" cy="5232400"/>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CDD7C-E08A-2B45-BC65-E1B258608CFD}">
      <dsp:nvSpPr>
        <dsp:cNvPr id="0" name=""/>
        <dsp:cNvSpPr/>
      </dsp:nvSpPr>
      <dsp:spPr>
        <a:xfrm>
          <a:off x="2232406" y="340106"/>
          <a:ext cx="2092960" cy="209296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Linkages</a:t>
          </a:r>
        </a:p>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latin typeface="Arial" panose="020B0604020202020204" pitchFamily="34" charset="0"/>
              <a:cs typeface="Arial" panose="020B0604020202020204" pitchFamily="34" charset="0"/>
            </a:rPr>
            <a:t>In particular with those providing waste management, sanitation and water supply services but also hygiene services, e.g. hand hygiene, cleaning.</a:t>
          </a:r>
        </a:p>
      </dsp:txBody>
      <dsp:txXfrm>
        <a:off x="2334576" y="442276"/>
        <a:ext cx="1888620" cy="1888620"/>
      </dsp:txXfrm>
    </dsp:sp>
    <dsp:sp modelId="{DA930366-ABBB-054F-BFAE-7CA0295C3D8E}">
      <dsp:nvSpPr>
        <dsp:cNvPr id="0" name=""/>
        <dsp:cNvSpPr/>
      </dsp:nvSpPr>
      <dsp:spPr>
        <a:xfrm>
          <a:off x="4691634" y="340106"/>
          <a:ext cx="2092960" cy="2092960"/>
        </a:xfrm>
        <a:prstGeom prst="roundRect">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Guidance</a:t>
          </a:r>
        </a:p>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latin typeface="Arial" panose="020B0604020202020204" pitchFamily="34" charset="0"/>
              <a:cs typeface="Arial" panose="020B0604020202020204" pitchFamily="34" charset="0"/>
            </a:rPr>
            <a:t>Waste management, adequate access to safe water, a reliable electricity supply, sanitation and environmental cleaning. </a:t>
          </a:r>
        </a:p>
      </dsp:txBody>
      <dsp:txXfrm>
        <a:off x="4793804" y="442276"/>
        <a:ext cx="1888620" cy="1888620"/>
      </dsp:txXfrm>
    </dsp:sp>
    <dsp:sp modelId="{9A41FE6E-8FB6-0948-9CE4-B4E93DC12655}">
      <dsp:nvSpPr>
        <dsp:cNvPr id="0" name=""/>
        <dsp:cNvSpPr/>
      </dsp:nvSpPr>
      <dsp:spPr>
        <a:xfrm>
          <a:off x="2232406" y="2799334"/>
          <a:ext cx="2092960" cy="209296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tx1"/>
              </a:solidFill>
              <a:latin typeface="Arial" panose="020B0604020202020204" pitchFamily="34" charset="0"/>
              <a:cs typeface="Arial" panose="020B0604020202020204" pitchFamily="34" charset="0"/>
            </a:rPr>
            <a:t>Multimodal improvement</a:t>
          </a:r>
        </a:p>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solidFill>
                <a:schemeClr val="tx1"/>
              </a:solidFill>
              <a:latin typeface="Arial" panose="020B0604020202020204" pitchFamily="34" charset="0"/>
              <a:cs typeface="Arial" panose="020B0604020202020204" pitchFamily="34" charset="0"/>
            </a:rPr>
            <a:t>WASH infrastructure is a critical element of </a:t>
          </a:r>
          <a:r>
            <a:rPr lang="en-GB" sz="1400" b="1" kern="1200" dirty="0">
              <a:solidFill>
                <a:schemeClr val="tx1"/>
              </a:solidFill>
              <a:latin typeface="Arial" panose="020B0604020202020204" pitchFamily="34" charset="0"/>
              <a:cs typeface="Arial" panose="020B0604020202020204" pitchFamily="34" charset="0"/>
            </a:rPr>
            <a:t>multimodal improvement strategies </a:t>
          </a:r>
          <a:r>
            <a:rPr lang="en-GB" sz="1400" b="0" kern="1200" dirty="0">
              <a:solidFill>
                <a:schemeClr val="tx1"/>
              </a:solidFill>
              <a:latin typeface="Arial" panose="020B0604020202020204" pitchFamily="34" charset="0"/>
              <a:cs typeface="Arial" panose="020B0604020202020204" pitchFamily="34" charset="0"/>
            </a:rPr>
            <a:t>explained by WHO.</a:t>
          </a:r>
        </a:p>
      </dsp:txBody>
      <dsp:txXfrm>
        <a:off x="2334576" y="2901504"/>
        <a:ext cx="1888620" cy="1888620"/>
      </dsp:txXfrm>
    </dsp:sp>
    <dsp:sp modelId="{FA21EA89-2245-8A42-AD2A-3501119023C0}">
      <dsp:nvSpPr>
        <dsp:cNvPr id="0" name=""/>
        <dsp:cNvSpPr/>
      </dsp:nvSpPr>
      <dsp:spPr>
        <a:xfrm>
          <a:off x="4691634" y="2799334"/>
          <a:ext cx="2092960" cy="2092960"/>
        </a:xfrm>
        <a:prstGeom prst="roundRect">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Accountability</a:t>
          </a:r>
        </a:p>
        <a:p>
          <a:pPr marL="114300" lvl="1" indent="-114300" algn="l" defTabSz="622300">
            <a:lnSpc>
              <a:spcPct val="90000"/>
            </a:lnSpc>
            <a:spcBef>
              <a:spcPct val="0"/>
            </a:spcBef>
            <a:spcAft>
              <a:spcPct val="15000"/>
            </a:spcAft>
            <a:buFont typeface="Arial" panose="020B0604020202020204" pitchFamily="34" charset="0"/>
            <a:buChar char="•"/>
          </a:pPr>
          <a:r>
            <a:rPr lang="en-GB" sz="1400" b="1" kern="1200" dirty="0">
              <a:latin typeface="Arial" panose="020B0604020202020204" pitchFamily="34" charset="0"/>
              <a:cs typeface="Arial" panose="020B0604020202020204" pitchFamily="34" charset="0"/>
            </a:rPr>
            <a:t>WASH &amp; IPC monitoring </a:t>
          </a:r>
          <a:r>
            <a:rPr lang="en-GB" sz="1400" kern="1200" dirty="0">
              <a:latin typeface="Arial" panose="020B0604020202020204" pitchFamily="34" charset="0"/>
              <a:cs typeface="Arial" panose="020B0604020202020204" pitchFamily="34" charset="0"/>
            </a:rPr>
            <a:t>should provide information on the existence and functioning of the WASH infrastructure.</a:t>
          </a:r>
        </a:p>
      </dsp:txBody>
      <dsp:txXfrm>
        <a:off x="4793804" y="2901504"/>
        <a:ext cx="1888620" cy="188862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A0824-0921-BF4B-8D67-B095A1054258}" type="datetimeFigureOut">
              <a:rPr lang="it-IT" smtClean="0"/>
              <a:t>04/05/22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30B6-D5DB-4F47-B878-F9EA0BACE276}" type="slidenum">
              <a:rPr lang="it-IT" smtClean="0"/>
              <a:t>‹#›</a:t>
            </a:fld>
            <a:endParaRPr lang="it-IT"/>
          </a:p>
        </p:txBody>
      </p:sp>
    </p:spTree>
    <p:extLst>
      <p:ext uri="{BB962C8B-B14F-4D97-AF65-F5344CB8AC3E}">
        <p14:creationId xmlns:p14="http://schemas.microsoft.com/office/powerpoint/2010/main" val="244756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yourself if you have not already, and make sure you insert the date and location to the slide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FOR 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was updated in February 2022. A number of slides related to COVID-19 have been included. Trainers are advised to check the WHO website for the latest technical guidance which may change as new evidence emerges.  https://www.who.int/emergencies/diseases/novel-coronavirus-2019/technical-guidance</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a:t>
            </a:fld>
            <a:endParaRPr lang="it-IT"/>
          </a:p>
        </p:txBody>
      </p:sp>
    </p:spTree>
    <p:extLst>
      <p:ext uri="{BB962C8B-B14F-4D97-AF65-F5344CB8AC3E}">
        <p14:creationId xmlns:p14="http://schemas.microsoft.com/office/powerpoint/2010/main" val="354592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READ KEY FACTS FROM THE SLIDE</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11</a:t>
            </a:fld>
            <a:endParaRPr lang="en-GB"/>
          </a:p>
        </p:txBody>
      </p:sp>
    </p:spTree>
    <p:extLst>
      <p:ext uri="{BB962C8B-B14F-4D97-AF65-F5344CB8AC3E}">
        <p14:creationId xmlns:p14="http://schemas.microsoft.com/office/powerpoint/2010/main" val="3452063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KEY FACTS FROM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12</a:t>
            </a:fld>
            <a:endParaRPr lang="it-IT"/>
          </a:p>
        </p:txBody>
      </p:sp>
    </p:spTree>
    <p:extLst>
      <p:ext uri="{BB962C8B-B14F-4D97-AF65-F5344CB8AC3E}">
        <p14:creationId xmlns:p14="http://schemas.microsoft.com/office/powerpoint/2010/main" val="336986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highlight>
                  <a:srgbClr val="FFFF00"/>
                </a:highlight>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This slide describes what are the indicators used to describe the situation which was just presented in the previous slides.</a:t>
            </a:r>
          </a:p>
          <a:p>
            <a:pPr algn="l" rtl="0"/>
            <a:endParaRPr lang="en-US" b="1" dirty="0">
              <a:highlight>
                <a:srgbClr val="FFFF00"/>
              </a:highlight>
            </a:endParaRPr>
          </a:p>
          <a:p>
            <a:pPr algn="l" rtl="0"/>
            <a:r>
              <a:rPr lang="en-US" dirty="0"/>
              <a:t>The WHO/UNICEF Joint Monitoring indicators and service ladders (no service, limited service, basic and advance service) are drawn from existing WHO guidance. These indicators, however, do not cover the full extent of minimum standards due to difficulty of measuring and lack of global data. For example, water quantity, water storage and water quality are not included in the basic definition of water, nor are aspects of climate resilience such as minimizing water leakages and raising storage.</a:t>
            </a:r>
          </a:p>
          <a:p>
            <a:pPr algn="l" rtl="0"/>
            <a:endParaRPr lang="en-US" dirty="0"/>
          </a:p>
          <a:p>
            <a:pPr algn="l" rtl="0"/>
            <a:r>
              <a:rPr lang="en-US" dirty="0"/>
              <a:t>Thus, it is important to consider that while the WHO/UNICEF figures provide an important starting point for understanding WASH services (and gaps) they are not the end point.</a:t>
            </a:r>
          </a:p>
          <a:p>
            <a:pPr algn="l" rtl="0"/>
            <a:endParaRPr lang="en-US" dirty="0"/>
          </a:p>
          <a:p>
            <a:pPr algn="l" rtl="0"/>
            <a:r>
              <a:rPr lang="en-US" dirty="0"/>
              <a:t>Find out more about the ladders and core questions, visit: https://www.who.int/publications-detail-redirect/9789241514545. The document is available in other UN languages.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13</a:t>
            </a:fld>
            <a:endParaRPr lang="en-GB"/>
          </a:p>
        </p:txBody>
      </p:sp>
    </p:spTree>
    <p:extLst>
      <p:ext uri="{BB962C8B-B14F-4D97-AF65-F5344CB8AC3E}">
        <p14:creationId xmlns:p14="http://schemas.microsoft.com/office/powerpoint/2010/main" val="92854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a:p>
            <a:pPr algn="l" rtl="0"/>
            <a:r>
              <a:rPr lang="en-US" b="1" dirty="0"/>
              <a:t>NOTE FOR TRAINER:</a:t>
            </a:r>
          </a:p>
          <a:p>
            <a:pPr algn="l" rtl="0"/>
            <a:r>
              <a:rPr lang="en-US" dirty="0"/>
              <a:t>This slide is to be adapted to the country context. </a:t>
            </a:r>
          </a:p>
          <a:p>
            <a:pPr algn="l" rtl="0"/>
            <a:r>
              <a:rPr lang="en-US" dirty="0"/>
              <a:t>If it is possible to insert local data – read out the data from the slide</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14</a:t>
            </a:fld>
            <a:endParaRPr lang="en-GB"/>
          </a:p>
        </p:txBody>
      </p:sp>
    </p:spTree>
    <p:extLst>
      <p:ext uri="{BB962C8B-B14F-4D97-AF65-F5344CB8AC3E}">
        <p14:creationId xmlns:p14="http://schemas.microsoft.com/office/powerpoint/2010/main" val="326823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gn="l" rtl="0"/>
            <a:r>
              <a:rPr lang="en-GB" altLang="en-US" b="1" dirty="0">
                <a:latin typeface="Arial" pitchFamily="34" charset="0"/>
                <a:cs typeface="Arial" pitchFamily="34" charset="0"/>
              </a:rPr>
              <a:t>SAY:</a:t>
            </a:r>
          </a:p>
          <a:p>
            <a:pPr algn="l" rtl="0"/>
            <a:r>
              <a:rPr lang="en-GB" altLang="en-US" dirty="0">
                <a:latin typeface="Arial" pitchFamily="34" charset="0"/>
                <a:cs typeface="Arial" pitchFamily="34" charset="0"/>
              </a:rPr>
              <a:t>Despite the fundamental role that electricity plays in health care provision, many health care facilities do not have access to electricity.</a:t>
            </a:r>
          </a:p>
          <a:p>
            <a:pPr algn="l" rtl="0"/>
            <a:r>
              <a:rPr lang="en-GB" altLang="en-US" dirty="0">
                <a:latin typeface="Arial" pitchFamily="34" charset="0"/>
                <a:cs typeface="Arial" pitchFamily="34" charset="0"/>
              </a:rPr>
              <a:t>Updated:</a:t>
            </a:r>
            <a:r>
              <a:rPr lang="en-GB" altLang="en-US" baseline="0" dirty="0">
                <a:latin typeface="Arial" pitchFamily="34" charset="0"/>
                <a:cs typeface="Arial" pitchFamily="34" charset="0"/>
              </a:rPr>
              <a:t> </a:t>
            </a:r>
            <a:r>
              <a:rPr lang="en-US" altLang="en-US" baseline="0" dirty="0">
                <a:latin typeface="Arial" pitchFamily="34" charset="0"/>
                <a:cs typeface="Arial" pitchFamily="34" charset="0"/>
              </a:rPr>
              <a:t>total number of surveys in database is 34 from 23 countries. </a:t>
            </a:r>
            <a:endParaRPr lang="en-GB" altLang="en-US" dirty="0">
              <a:latin typeface="Arial" pitchFamily="34" charset="0"/>
              <a:cs typeface="Arial" pitchFamily="34" charset="0"/>
            </a:endParaRPr>
          </a:p>
          <a:p>
            <a:pPr algn="l" rtl="0"/>
            <a:endParaRPr lang="en-GB" altLang="en-US" dirty="0">
              <a:latin typeface="Arial" pitchFamily="34" charset="0"/>
              <a:cs typeface="Arial" pitchFamily="34" charset="0"/>
            </a:endParaRPr>
          </a:p>
          <a:p>
            <a:pPr algn="l" rtl="0"/>
            <a:r>
              <a:rPr lang="en-GB" altLang="en-US" dirty="0">
                <a:latin typeface="Arial" pitchFamily="34" charset="0"/>
                <a:cs typeface="Arial" pitchFamily="34" charset="0"/>
              </a:rPr>
              <a:t>This slide shows the most recent data on access to electricity in health care facilities</a:t>
            </a:r>
          </a:p>
          <a:p>
            <a:pPr algn="l" rtl="0">
              <a:buFontTx/>
              <a:buChar char="-"/>
            </a:pPr>
            <a:r>
              <a:rPr lang="en-GB" altLang="en-US" dirty="0">
                <a:latin typeface="Arial" pitchFamily="34" charset="0"/>
                <a:cs typeface="Arial" pitchFamily="34" charset="0"/>
              </a:rPr>
              <a:t>Of the data available, many health care facilities lack adequate access to electricity. </a:t>
            </a:r>
          </a:p>
          <a:p>
            <a:pPr algn="l" rtl="0">
              <a:buFontTx/>
              <a:buChar char="-"/>
            </a:pPr>
            <a:r>
              <a:rPr lang="en-GB" altLang="en-US" dirty="0">
                <a:latin typeface="Arial" pitchFamily="34" charset="0"/>
                <a:cs typeface="Arial" pitchFamily="34" charset="0"/>
              </a:rPr>
              <a:t>As many as 1 in 4 health posts (primary level of care) have no electricity at all.</a:t>
            </a:r>
          </a:p>
          <a:p>
            <a:pPr algn="l" rtl="0">
              <a:buFontTx/>
              <a:buNone/>
            </a:pPr>
            <a:r>
              <a:rPr lang="en-GB" altLang="en-US" dirty="0">
                <a:latin typeface="Arial" pitchFamily="34" charset="0"/>
                <a:cs typeface="Arial" pitchFamily="34" charset="0"/>
              </a:rPr>
              <a:t>-Increasingly WHO and partners are working to jointly advocate for, finance, monitoring and improve WASH and energy in health care facilities as the two are linked (e.g. you need lighting in toilets and energy to pump water) and often are both included in one “bundle” of health infrastructure when it comes to health financing and budgets.</a:t>
            </a:r>
          </a:p>
          <a:p>
            <a:pPr algn="l" rtl="0">
              <a:buFontTx/>
              <a:buChar char="-"/>
            </a:pPr>
            <a:endParaRPr lang="en-GB" altLang="en-US" dirty="0">
              <a:latin typeface="Arial" pitchFamily="34" charset="0"/>
              <a:cs typeface="Arial" pitchFamily="34" charset="0"/>
            </a:endParaRPr>
          </a:p>
          <a:p>
            <a:pPr algn="l" rtl="0"/>
            <a:r>
              <a:rPr lang="en-GB" altLang="en-US" dirty="0">
                <a:latin typeface="Arial" pitchFamily="34" charset="0"/>
                <a:cs typeface="Arial" pitchFamily="34" charset="0"/>
              </a:rPr>
              <a:t>But the picture is much more complex than this. Many facilities that technically have access (i.e. are connected to the grid) do not have good quality or reliable access. Nearly 35% of hospitals surveyed report that they do not have reliable access to electricity. So while we are focused on providing access where there is none, it is important that we do not also overlook facilities where reliability of access is a major concern.</a:t>
            </a:r>
          </a:p>
          <a:p>
            <a:pPr algn="l" rtl="0"/>
            <a:endParaRPr lang="en-GB" altLang="en-US" dirty="0">
              <a:latin typeface="Arial" pitchFamily="34" charset="0"/>
              <a:cs typeface="Arial" pitchFamily="34" charset="0"/>
            </a:endParaRPr>
          </a:p>
        </p:txBody>
      </p:sp>
      <p:sp>
        <p:nvSpPr>
          <p:cNvPr id="21508" name="Slide Number Placeholder 3"/>
          <p:cNvSpPr>
            <a:spLocks noGrp="1"/>
          </p:cNvSpPr>
          <p:nvPr>
            <p:ph type="sldNum" sz="quarter" idx="5"/>
          </p:nvPr>
        </p:nvSpPr>
        <p:spPr>
          <a:noFill/>
        </p:spPr>
        <p:txBody>
          <a:bodyPr/>
          <a:lstStyle>
            <a:lvl1pPr rtl="0" eaLnBrk="0" hangingPunct="0">
              <a:spcBef>
                <a:spcPct val="30000"/>
              </a:spcBef>
              <a:defRPr sz="1200">
                <a:solidFill>
                  <a:schemeClr val="tx1"/>
                </a:solidFill>
                <a:latin typeface="Arial" pitchFamily="34" charset="0"/>
                <a:cs typeface="Arial" pitchFamily="34" charset="0"/>
              </a:defRPr>
            </a:lvl1pPr>
            <a:lvl2pPr marL="746125" indent="-285750" rtl="0" eaLnBrk="0" hangingPunct="0">
              <a:spcBef>
                <a:spcPct val="30000"/>
              </a:spcBef>
              <a:defRPr sz="1200">
                <a:solidFill>
                  <a:schemeClr val="tx1"/>
                </a:solidFill>
                <a:latin typeface="Arial" pitchFamily="34" charset="0"/>
                <a:cs typeface="Arial" pitchFamily="34" charset="0"/>
              </a:defRPr>
            </a:lvl2pPr>
            <a:lvl3pPr marL="1147763" indent="-228600" rtl="0" eaLnBrk="0" hangingPunct="0">
              <a:spcBef>
                <a:spcPct val="30000"/>
              </a:spcBef>
              <a:defRPr sz="1200">
                <a:solidFill>
                  <a:schemeClr val="tx1"/>
                </a:solidFill>
                <a:latin typeface="Arial" pitchFamily="34" charset="0"/>
                <a:cs typeface="Arial" pitchFamily="34" charset="0"/>
              </a:defRPr>
            </a:lvl3pPr>
            <a:lvl4pPr marL="1606550" indent="-228600" rtl="0" eaLnBrk="0" hangingPunct="0">
              <a:spcBef>
                <a:spcPct val="30000"/>
              </a:spcBef>
              <a:defRPr sz="1200">
                <a:solidFill>
                  <a:schemeClr val="tx1"/>
                </a:solidFill>
                <a:latin typeface="Arial" pitchFamily="34" charset="0"/>
                <a:cs typeface="Arial" pitchFamily="34" charset="0"/>
              </a:defRPr>
            </a:lvl4pPr>
            <a:lvl5pPr marL="2066925" indent="-228600" rtl="0" eaLnBrk="0" hangingPunct="0">
              <a:spcBef>
                <a:spcPct val="30000"/>
              </a:spcBef>
              <a:defRPr sz="1200">
                <a:solidFill>
                  <a:schemeClr val="tx1"/>
                </a:solidFill>
                <a:latin typeface="Arial" pitchFamily="34" charset="0"/>
                <a:cs typeface="Arial" pitchFamily="34" charset="0"/>
              </a:defRPr>
            </a:lvl5pPr>
            <a:lvl6pPr marL="2524125"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81325"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38525"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95725"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E45DF69D-8283-4182-98A5-34B021B924A0}"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13420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16</a:t>
            </a:fld>
            <a:endParaRPr lang="it-IT"/>
          </a:p>
        </p:txBody>
      </p:sp>
    </p:spTree>
    <p:extLst>
      <p:ext uri="{BB962C8B-B14F-4D97-AF65-F5344CB8AC3E}">
        <p14:creationId xmlns:p14="http://schemas.microsoft.com/office/powerpoint/2010/main" val="3124587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SAY:</a:t>
            </a:r>
          </a:p>
          <a:p>
            <a:pPr algn="l"/>
            <a:r>
              <a:rPr lang="en-US" dirty="0"/>
              <a:t>WASH in health care facilities is included in many global health strategies and standards and recognized as a fundamental element to achieving health goals. Specifically:</a:t>
            </a:r>
          </a:p>
          <a:p>
            <a:pPr algn="l"/>
            <a:r>
              <a:rPr lang="en-US" dirty="0"/>
              <a:t>For quality health services-WASH in health care facilities saves costs in the health systems through reduced health care associated infections and reduced need for medication, greater staff morale and improved performance and greater uptake of health care services and satisfaction of care. WASH in HCF standards, monitoring and resources ought to be included in any national efforts on quality health services. </a:t>
            </a:r>
          </a:p>
          <a:p>
            <a:pPr algn="l"/>
            <a:r>
              <a:rPr lang="en-US" dirty="0"/>
              <a:t>WASH in HCF is essential for IPC practices and IPC actors have a role in advocating for, monitoring and collaborating with WASH actors on using joint tools and approaches. </a:t>
            </a:r>
          </a:p>
          <a:p>
            <a:pPr algn="l"/>
            <a:r>
              <a:rPr lang="en-US" dirty="0"/>
              <a:t>If you are interested you can learn more about minimum IPC requirements </a:t>
            </a:r>
          </a:p>
          <a:p>
            <a:pPr algn="l"/>
            <a:r>
              <a:rPr lang="en-US" dirty="0"/>
              <a:t>The standards for improving quality of maternal and newborn care identify WASH as one of 8 critical areas for improving the provision and experience of care around time of childbirth. Improving water services, toilets, showers and hand hygiene within maternity settings can significantly improve health outcomes for mother and child. The Network for Improving Quality of Care for Mothers, Newborns and Children (Quality of Care Network) works to implement these standards in 11 focus countries on dedicated quality improvement (QI) efforts and is an important platform for sharing lessons learned globally. </a:t>
            </a:r>
          </a:p>
          <a:p>
            <a:pPr algn="l"/>
            <a:r>
              <a:rPr lang="en-US" dirty="0"/>
              <a:t>Antimicrobial resistance is a growing threat and WASH in health care facilities is needed to prevent AMR infections,  prevent spread of AMR in the environment (e.g. through safely managed sanitation/wastewater) and ensure safe and effective treatment of those that have antibiotic resistant infections. Including WASH in HCF plans, budgets and monitoring with national Antimicrobial Resistance plans is one important means by which to increase political buy-in and multisectoral action. </a:t>
            </a:r>
          </a:p>
        </p:txBody>
      </p:sp>
      <p:sp>
        <p:nvSpPr>
          <p:cNvPr id="4" name="Slide Number Placeholder 3"/>
          <p:cNvSpPr>
            <a:spLocks noGrp="1"/>
          </p:cNvSpPr>
          <p:nvPr>
            <p:ph type="sldNum" sz="quarter" idx="5"/>
          </p:nvPr>
        </p:nvSpPr>
        <p:spPr/>
        <p:txBody>
          <a:bodyPr/>
          <a:lstStyle/>
          <a:p>
            <a:fld id="{F8024919-068E-49F4-A398-979F7784A2F4}" type="slidenum">
              <a:rPr lang="en-US" smtClean="0"/>
              <a:t>17</a:t>
            </a:fld>
            <a:endParaRPr lang="en-US"/>
          </a:p>
        </p:txBody>
      </p:sp>
    </p:spTree>
    <p:extLst>
      <p:ext uri="{BB962C8B-B14F-4D97-AF65-F5344CB8AC3E}">
        <p14:creationId xmlns:p14="http://schemas.microsoft.com/office/powerpoint/2010/main" val="1658308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r>
              <a:rPr lang="en-US" dirty="0"/>
              <a:t>The picture shown here is a delivery room in a rural primary health care facility in a country in the Sahel.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18</a:t>
            </a:fld>
            <a:endParaRPr lang="en-GB"/>
          </a:p>
        </p:txBody>
      </p:sp>
    </p:spTree>
    <p:extLst>
      <p:ext uri="{BB962C8B-B14F-4D97-AF65-F5344CB8AC3E}">
        <p14:creationId xmlns:p14="http://schemas.microsoft.com/office/powerpoint/2010/main" val="3530954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latin typeface="Arial" panose="020B0604020202020204" pitchFamily="34" charset="0"/>
                <a:cs typeface="Arial" panose="020B0604020202020204" pitchFamily="34" charset="0"/>
              </a:rPr>
              <a:t>SAY:</a:t>
            </a:r>
          </a:p>
          <a:p>
            <a:pPr marL="171450" indent="-171450" algn="l" rtl="0">
              <a:buFont typeface="Arial" panose="020B0604020202020204" pitchFamily="34" charset="0"/>
              <a:buChar char="•"/>
            </a:pPr>
            <a:r>
              <a:rPr lang="en-GB" dirty="0"/>
              <a:t>Talk in pairs for a few moments, thinking about the WASH-IPC relationship and be ready to shout out some answer to the questions</a:t>
            </a:r>
          </a:p>
          <a:p>
            <a:pPr marL="0" indent="0" algn="l" rtl="0">
              <a:buFont typeface="Arial" panose="020B0604020202020204" pitchFamily="34" charset="0"/>
              <a:buNone/>
            </a:pPr>
            <a:r>
              <a:rPr lang="en-GB" b="1" dirty="0"/>
              <a:t>THEN SAY:</a:t>
            </a:r>
          </a:p>
          <a:p>
            <a:pPr marL="171450" indent="-171450" algn="l" rtl="0">
              <a:buFont typeface="Arial" panose="020B0604020202020204" pitchFamily="34" charset="0"/>
              <a:buChar char="•"/>
            </a:pPr>
            <a:r>
              <a:rPr lang="en-GB" dirty="0"/>
              <a:t>There are many interlinkages between WASH and IPC – it is important to understand that WASH and IPC are complementary and there is a strong rationale for effective relationships between those tasked with addressing WASH and IPC</a:t>
            </a:r>
          </a:p>
          <a:p>
            <a:pPr marL="342900" indent="-342900" algn="l" rtl="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endParaRPr lang="en-GB" dirty="0"/>
          </a:p>
          <a:p>
            <a:pPr marL="171450" indent="-171450" algn="l" rtl="0">
              <a:buFont typeface="Arial" panose="020B0604020202020204" pitchFamily="34" charset="0"/>
              <a:buChar char="•"/>
            </a:pPr>
            <a:endParaRPr lang="en-GB" dirty="0"/>
          </a:p>
          <a:p>
            <a:pPr algn="l" rtl="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1C12B5-3CB1-DC45-90FB-184712F9B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72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en-GB" b="1" dirty="0"/>
              <a:t>READ THE SLIDE</a:t>
            </a:r>
          </a:p>
          <a:p>
            <a:pPr marL="0" indent="0" algn="l" rtl="0">
              <a:buFont typeface="Arial" panose="020B0604020202020204" pitchFamily="34" charset="0"/>
              <a:buNone/>
            </a:pPr>
            <a:r>
              <a:rPr lang="en-GB" b="1" dirty="0"/>
              <a:t>SAY:</a:t>
            </a:r>
          </a:p>
          <a:p>
            <a:pPr marL="171450" indent="-171450" algn="l" rtl="0">
              <a:buFont typeface="Arial" panose="020B0604020202020204" pitchFamily="34" charset="0"/>
              <a:buChar char="•"/>
            </a:pPr>
            <a:r>
              <a:rPr lang="en-GB" dirty="0"/>
              <a:t>the coloured visual represents what are described as the WHO IPC core components – these are evidence based guidelines that all countries should follow and they do incorporate aspects of WASH as a core element of IPC</a:t>
            </a:r>
          </a:p>
          <a:p>
            <a:pPr marL="171450" indent="-171450" algn="l" rtl="0">
              <a:buFont typeface="Arial" panose="020B0604020202020204" pitchFamily="34" charset="0"/>
              <a:buChar char="•"/>
            </a:pPr>
            <a:r>
              <a:rPr lang="en-GB" dirty="0"/>
              <a:t>WASH has critical connections to these IPC core components, although WASH is about more than just preventing infection (i.e. it impacts dignity)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nonetheless, </a:t>
            </a:r>
            <a:r>
              <a:rPr lang="en-GB" sz="1200" dirty="0">
                <a:latin typeface="Arial" panose="020B0604020202020204" pitchFamily="34" charset="0"/>
                <a:cs typeface="Arial" panose="020B0604020202020204" pitchFamily="34" charset="0"/>
              </a:rPr>
              <a:t>WASH provides the necessary infrastructure, materials and equipment enabling the implementation of appropriate IPC practices and supporting  behavioural change among health workers and the community. This is represented in the diagram by the purple segment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You can read more in a number of IPC and WASH publications</a:t>
            </a:r>
          </a:p>
          <a:p>
            <a:pPr marL="171450" indent="-171450" algn="l" rtl="0">
              <a:buFont typeface="Arial" panose="020B0604020202020204" pitchFamily="34" charset="0"/>
              <a:buChar char="•"/>
            </a:pPr>
            <a:endParaRPr lang="en-GB" dirty="0"/>
          </a:p>
          <a:p>
            <a:pPr algn="l" rtl="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1C12B5-3CB1-DC45-90FB-184712F9B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66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2C9130B6-D5DB-4F47-B878-F9EA0BACE276}" type="slidenum">
              <a:rPr lang="it-IT" smtClean="0"/>
              <a:t>3</a:t>
            </a:fld>
            <a:endParaRPr lang="it-IT"/>
          </a:p>
        </p:txBody>
      </p:sp>
    </p:spTree>
    <p:extLst>
      <p:ext uri="{BB962C8B-B14F-4D97-AF65-F5344CB8AC3E}">
        <p14:creationId xmlns:p14="http://schemas.microsoft.com/office/powerpoint/2010/main" val="1143865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en-GB" b="1" dirty="0">
                <a:latin typeface="Arial" panose="020B0604020202020204" pitchFamily="34" charset="0"/>
                <a:cs typeface="Arial" panose="020B0604020202020204" pitchFamily="34" charset="0"/>
              </a:rPr>
              <a:t>READ THE SLIDE</a:t>
            </a:r>
          </a:p>
          <a:p>
            <a:pPr marL="0" indent="0" algn="l" rtl="0">
              <a:buFont typeface="Arial" panose="020B0604020202020204" pitchFamily="34" charset="0"/>
              <a:buNone/>
            </a:pPr>
            <a:r>
              <a:rPr lang="en-GB" b="1" dirty="0">
                <a:latin typeface="Arial" panose="020B0604020202020204" pitchFamily="34" charset="0"/>
                <a:cs typeface="Arial" panose="020B0604020202020204" pitchFamily="34" charset="0"/>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Emphasise that the IPC minimum requirements are the starting point for providing basic protection and safety to patients, health workers and visitors, and to progressively fully establish all IPC core components</a:t>
            </a:r>
            <a:endParaRPr lang="en-GB" dirty="0">
              <a:latin typeface="Arial" panose="020B0604020202020204" pitchFamily="34" charset="0"/>
              <a:cs typeface="Arial" panose="020B0604020202020204" pitchFamily="34" charset="0"/>
            </a:endParaRPr>
          </a:p>
          <a:p>
            <a:pPr algn="l" rtl="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1C12B5-3CB1-DC45-90FB-184712F9B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591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en-GB" b="1" dirty="0">
                <a:latin typeface="Arial" panose="020B0604020202020204" pitchFamily="34" charset="0"/>
                <a:cs typeface="Arial" panose="020B0604020202020204" pitchFamily="34" charset="0"/>
              </a:rPr>
              <a:t>READ THE SLIDE</a:t>
            </a:r>
          </a:p>
          <a:p>
            <a:pPr marL="0" indent="0" algn="l" rtl="0">
              <a:buFont typeface="Arial" panose="020B0604020202020204" pitchFamily="34" charset="0"/>
              <a:buNone/>
            </a:pPr>
            <a:r>
              <a:rPr lang="en-GB" b="1" dirty="0">
                <a:latin typeface="Arial" panose="020B0604020202020204" pitchFamily="34" charset="0"/>
                <a:cs typeface="Arial" panose="020B0604020202020204" pitchFamily="34" charset="0"/>
              </a:rPr>
              <a:t>SAY:</a:t>
            </a:r>
          </a:p>
          <a:p>
            <a:pPr marL="171450" indent="-171450" algn="l" rtl="0">
              <a:buFont typeface="Arial" panose="020B0604020202020204" pitchFamily="34" charset="0"/>
              <a:buChar char="•"/>
            </a:pPr>
            <a:r>
              <a:rPr lang="en-GB" dirty="0">
                <a:latin typeface="Arial" panose="020B0604020202020204" pitchFamily="34" charset="0"/>
                <a:cs typeface="Arial" panose="020B0604020202020204" pitchFamily="34" charset="0"/>
              </a:rPr>
              <a:t>WASH is represented in IPC core component 8 which recommends that patient care activities should be undertaken in a clean and/or hygienic environment that facilitates practices related to the prevention and control of infection.</a:t>
            </a:r>
          </a:p>
          <a:p>
            <a:pPr marL="171450" indent="-171450" algn="l" rtl="0">
              <a:buFont typeface="Arial" panose="020B0604020202020204" pitchFamily="34" charset="0"/>
              <a:buChar char="•"/>
            </a:pPr>
            <a:r>
              <a:rPr lang="en-GB" dirty="0">
                <a:latin typeface="Arial" panose="020B0604020202020204" pitchFamily="34" charset="0"/>
                <a:cs typeface="Arial" panose="020B0604020202020204" pitchFamily="34" charset="0"/>
              </a:rPr>
              <a:t>This includes all elements related to the WASH infrastructure and services, as well as the availability of appropriate IPC materials and equipment. </a:t>
            </a:r>
            <a:endParaRPr lang="en-GB"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1C12B5-3CB1-DC45-90FB-184712F9B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704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en-GB" sz="1200" b="1" i="0" dirty="0">
                <a:solidFill>
                  <a:srgbClr val="00B0F0"/>
                </a:solidFill>
                <a:latin typeface="Arial" panose="020B0604020202020204" pitchFamily="34" charset="0"/>
                <a:cs typeface="Arial" panose="020B0604020202020204" pitchFamily="34" charset="0"/>
              </a:rPr>
              <a:t>SAY:</a:t>
            </a:r>
          </a:p>
          <a:p>
            <a:pPr marL="171450" indent="-171450" algn="l" rtl="0">
              <a:buFont typeface="Arial" panose="020B0604020202020204" pitchFamily="34" charset="0"/>
              <a:buChar char="•"/>
            </a:pPr>
            <a:r>
              <a:rPr lang="en-GB" sz="1200" b="0" i="0" dirty="0">
                <a:solidFill>
                  <a:srgbClr val="00B0F0"/>
                </a:solidFill>
                <a:latin typeface="Arial" panose="020B0604020202020204" pitchFamily="34" charset="0"/>
                <a:cs typeface="Arial" panose="020B0604020202020204" pitchFamily="34" charset="0"/>
              </a:rPr>
              <a:t>This slide presents some key principles related to the IPC core components and how WASH can be seen as a building block for IPC in health care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Linkages: The IPC team should have established links and communication mechanisms, in particular with those providing waste management, sanitation and water supply services.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Guidance: Should include reference to waste management, adequate access to safe water, a reliable electricity supply, sanitation and environmental cleaning</a:t>
            </a:r>
            <a:r>
              <a:rPr lang="en-GB" sz="1100" dirty="0">
                <a:latin typeface="Arial" panose="020B0604020202020204" pitchFamily="34" charset="0"/>
                <a:cs typeface="Arial" panose="020B0604020202020204" pitchFamily="34" charset="0"/>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Multimodal improvement: Building and continuously operating and improving the WASH infrastructure is a critical element of </a:t>
            </a:r>
            <a:r>
              <a:rPr lang="en-GB" sz="1200" b="1" dirty="0">
                <a:latin typeface="Arial" panose="020B0604020202020204" pitchFamily="34" charset="0"/>
                <a:cs typeface="Arial" panose="020B0604020202020204" pitchFamily="34" charset="0"/>
              </a:rPr>
              <a:t>multimodal strategies</a:t>
            </a:r>
            <a:r>
              <a:rPr lang="en-GB" sz="1200" dirty="0">
                <a:latin typeface="Arial" panose="020B0604020202020204" pitchFamily="34" charset="0"/>
                <a:cs typeface="Arial" panose="020B0604020202020204" pitchFamily="34" charset="0"/>
              </a:rPr>
              <a:t>, which have proven to be the most successful approach for implementing IPC interventions in health care.</a:t>
            </a:r>
            <a:r>
              <a:rPr lang="en-GB" sz="1000" dirty="0">
                <a:latin typeface="Arial" panose="020B0604020202020204" pitchFamily="34" charset="0"/>
                <a:cs typeface="Arial" panose="020B0604020202020204" pitchFamily="34" charset="0"/>
              </a:rPr>
              <a:t> Explain that the Hand Hygiene module presents a comprehensive outline of the multimodal strategy.</a:t>
            </a:r>
            <a:endParaRPr lang="en-GB" sz="1200" b="0" i="0" dirty="0">
              <a:solidFill>
                <a:schemeClr val="tx1"/>
              </a:solidFill>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chemeClr val="tx1"/>
                </a:solidFill>
                <a:latin typeface="Arial" panose="020B0604020202020204" pitchFamily="34" charset="0"/>
                <a:cs typeface="Arial" panose="020B0604020202020204" pitchFamily="34" charset="0"/>
              </a:rPr>
              <a:t>Accountability: WASH </a:t>
            </a:r>
            <a:r>
              <a:rPr lang="en-GB" sz="1200" b="1" i="0" dirty="0">
                <a:solidFill>
                  <a:schemeClr val="tx1"/>
                </a:solidFill>
                <a:latin typeface="Arial" panose="020B0604020202020204" pitchFamily="34" charset="0"/>
                <a:cs typeface="Arial" panose="020B0604020202020204" pitchFamily="34" charset="0"/>
              </a:rPr>
              <a:t>&amp; </a:t>
            </a:r>
            <a:r>
              <a:rPr lang="en-GB" sz="1200" b="1" dirty="0">
                <a:latin typeface="Arial" panose="020B0604020202020204" pitchFamily="34" charset="0"/>
                <a:cs typeface="Arial" panose="020B0604020202020204" pitchFamily="34" charset="0"/>
              </a:rPr>
              <a:t>IPC monitoring </a:t>
            </a:r>
            <a:r>
              <a:rPr lang="en-GB" sz="1200" dirty="0">
                <a:latin typeface="Arial" panose="020B0604020202020204" pitchFamily="34" charset="0"/>
                <a:cs typeface="Arial" panose="020B0604020202020204" pitchFamily="34" charset="0"/>
              </a:rPr>
              <a:t>should provide information on the existence and functioning of the WASH infrastructure, such as water and electricity supplies, toilets, and health care waste disposal and treatment</a:t>
            </a:r>
            <a:endParaRPr lang="en-GB" sz="1200" b="0" i="0" dirty="0">
              <a:solidFill>
                <a:srgbClr val="00B0F0"/>
              </a:solidFill>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en-US" dirty="0"/>
              <a:t>the WASH AMR IPC leaflet which is visualized on the right of the and encourage participants to read this as an example of what action focused linkages might look like in real life</a:t>
            </a:r>
            <a:endParaRPr lang="en-US" b="0" i="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1C12B5-3CB1-DC45-90FB-184712F9B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48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SAY:</a:t>
            </a:r>
          </a:p>
          <a:p>
            <a:pPr algn="l" rtl="0"/>
            <a:r>
              <a:rPr lang="en-US" dirty="0"/>
              <a:t>Let's bring this to life by focusing on a topic of interest today – the prevention and control of infection (IPC) and how WASH plays such an important role in supporting efforts to stop preventable infection in health care as part of overall efforts to improve the quality and safety of health care.</a:t>
            </a:r>
          </a:p>
          <a:p>
            <a:pPr algn="l" rtl="0"/>
            <a:endParaRPr lang="en-US" b="1" dirty="0"/>
          </a:p>
          <a:p>
            <a:pPr algn="l" rtl="0"/>
            <a:r>
              <a:rPr lang="en-US" b="1" dirty="0"/>
              <a:t>This slide provides a quick recap on what is meant by quality health care. </a:t>
            </a:r>
          </a:p>
          <a:p>
            <a:pPr algn="l" rtl="0"/>
            <a:endParaRPr lang="en-US" dirty="0"/>
          </a:p>
          <a:p>
            <a:pPr algn="l" rtl="0"/>
            <a:r>
              <a:rPr lang="en-US" dirty="0"/>
              <a:t>Quality health care is timely, efficient, equitable and integrated - </a:t>
            </a:r>
            <a:r>
              <a:rPr lang="en-US" b="0" dirty="0"/>
              <a:t>delivered in a seamless way </a:t>
            </a:r>
            <a:r>
              <a:rPr lang="en-US" dirty="0"/>
              <a:t>for people who access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Thinking about WASH – one way to look at this is that a </a:t>
            </a:r>
            <a:r>
              <a:rPr lang="en-US" dirty="0">
                <a:solidFill>
                  <a:prstClr val="white"/>
                </a:solidFill>
                <a:latin typeface="Arial"/>
              </a:rPr>
              <a:t>lack of WASH in health care means </a:t>
            </a:r>
            <a:r>
              <a:rPr lang="en-US" b="1" dirty="0">
                <a:solidFill>
                  <a:prstClr val="white"/>
                </a:solidFill>
                <a:latin typeface="Arial"/>
              </a:rPr>
              <a:t>care is less effective, less safe &amp; harmful.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Arial"/>
              </a:rPr>
              <a:t>If we think specifically about IPC - WASH supports &amp; strengthens IPC </a:t>
            </a:r>
            <a:r>
              <a:rPr lang="en-US" sz="1200" dirty="0">
                <a:solidFill>
                  <a:prstClr val="white"/>
                </a:solidFill>
                <a:latin typeface="Arial"/>
              </a:rPr>
              <a:t>to prevent: </a:t>
            </a:r>
            <a:r>
              <a:rPr lang="en-US" sz="1200" dirty="0" err="1">
                <a:solidFill>
                  <a:prstClr val="white"/>
                </a:solidFill>
                <a:latin typeface="Arial"/>
              </a:rPr>
              <a:t>i</a:t>
            </a:r>
            <a:r>
              <a:rPr lang="en-US" sz="1200" dirty="0">
                <a:solidFill>
                  <a:prstClr val="white"/>
                </a:solidFill>
                <a:latin typeface="Arial"/>
              </a:rPr>
              <a:t>) the spread of infection, ii) the overuse/unnecessary use of antibiotics &amp; iii) outbreaks.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Arial"/>
              </a:rPr>
              <a:t>WASH is a building block for the delivery of quality health care for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Arial"/>
            </a:endParaRPr>
          </a:p>
          <a:p>
            <a:pPr algn="l"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94833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This information from the WHO AMR promotions highlights specifically the linkage with AMR</a:t>
            </a:r>
          </a:p>
        </p:txBody>
      </p:sp>
      <p:sp>
        <p:nvSpPr>
          <p:cNvPr id="4" name="Slide Number Placeholder 3"/>
          <p:cNvSpPr>
            <a:spLocks noGrp="1"/>
          </p:cNvSpPr>
          <p:nvPr>
            <p:ph type="sldNum" sz="quarter" idx="5"/>
          </p:nvPr>
        </p:nvSpPr>
        <p:spPr/>
        <p:txBody>
          <a:bodyPr/>
          <a:lstStyle/>
          <a:p>
            <a:fld id="{2C9130B6-D5DB-4F47-B878-F9EA0BACE276}" type="slidenum">
              <a:rPr lang="it-IT" smtClean="0"/>
              <a:t>25</a:t>
            </a:fld>
            <a:endParaRPr lang="it-IT"/>
          </a:p>
        </p:txBody>
      </p:sp>
    </p:spTree>
    <p:extLst>
      <p:ext uri="{BB962C8B-B14F-4D97-AF65-F5344CB8AC3E}">
        <p14:creationId xmlns:p14="http://schemas.microsoft.com/office/powerpoint/2010/main" val="326923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panose="020F0502020204030204" pitchFamily="34" charset="0"/>
              </a:rPr>
              <a:t>READ THE SLIDE</a:t>
            </a:r>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26</a:t>
            </a:fld>
            <a:endParaRPr lang="it-IT"/>
          </a:p>
        </p:txBody>
      </p:sp>
    </p:spTree>
    <p:extLst>
      <p:ext uri="{BB962C8B-B14F-4D97-AF65-F5344CB8AC3E}">
        <p14:creationId xmlns:p14="http://schemas.microsoft.com/office/powerpoint/2010/main" val="1583761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27</a:t>
            </a:fld>
            <a:endParaRPr lang="it-IT"/>
          </a:p>
        </p:txBody>
      </p:sp>
    </p:spTree>
    <p:extLst>
      <p:ext uri="{BB962C8B-B14F-4D97-AF65-F5344CB8AC3E}">
        <p14:creationId xmlns:p14="http://schemas.microsoft.com/office/powerpoint/2010/main" val="1129228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28</a:t>
            </a:fld>
            <a:endParaRPr lang="it-IT"/>
          </a:p>
        </p:txBody>
      </p:sp>
    </p:spTree>
    <p:extLst>
      <p:ext uri="{BB962C8B-B14F-4D97-AF65-F5344CB8AC3E}">
        <p14:creationId xmlns:p14="http://schemas.microsoft.com/office/powerpoint/2010/main" val="3446690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READ THE SLIDE</a:t>
            </a:r>
          </a:p>
          <a:p>
            <a:pPr algn="l"/>
            <a:r>
              <a:rPr lang="en-US" b="1" dirty="0"/>
              <a:t>SAY:</a:t>
            </a:r>
          </a:p>
          <a:p>
            <a:pPr algn="l"/>
            <a:r>
              <a:rPr lang="en-US" dirty="0"/>
              <a:t>Climate resilient and environmentally sustainable health care facilities are those that can better withstand climate shocks and extreme weather events, safely serve users when those events occur, have low or no carbon emissions and have minimal impact on the environment including through waste and chemicals. </a:t>
            </a:r>
          </a:p>
        </p:txBody>
      </p:sp>
      <p:sp>
        <p:nvSpPr>
          <p:cNvPr id="4" name="Slide Number Placeholder 3"/>
          <p:cNvSpPr>
            <a:spLocks noGrp="1"/>
          </p:cNvSpPr>
          <p:nvPr>
            <p:ph type="sldNum" sz="quarter" idx="5"/>
          </p:nvPr>
        </p:nvSpPr>
        <p:spPr/>
        <p:txBody>
          <a:bodyPr/>
          <a:lstStyle/>
          <a:p>
            <a:fld id="{1B46946C-759B-4126-9212-08AD55953E19}" type="slidenum">
              <a:rPr lang="en-GB" smtClean="0"/>
              <a:t>29</a:t>
            </a:fld>
            <a:endParaRPr lang="en-GB"/>
          </a:p>
        </p:txBody>
      </p:sp>
    </p:spTree>
    <p:extLst>
      <p:ext uri="{BB962C8B-B14F-4D97-AF65-F5344CB8AC3E}">
        <p14:creationId xmlns:p14="http://schemas.microsoft.com/office/powerpoint/2010/main" val="3260096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SAY:</a:t>
            </a:r>
          </a:p>
          <a:p>
            <a:pPr algn="l" rtl="0"/>
            <a:r>
              <a:rPr lang="en-US" dirty="0"/>
              <a:t>WASH FIT can be used to address all of the health issues previously mentioned. This illustrates the outcomes and expected immediate and long-term impacts from using WASH FIT. For a detailed description of the methodology, refer to the next module.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30</a:t>
            </a:fld>
            <a:endParaRPr lang="en-GB"/>
          </a:p>
        </p:txBody>
      </p:sp>
    </p:spTree>
    <p:extLst>
      <p:ext uri="{BB962C8B-B14F-4D97-AF65-F5344CB8AC3E}">
        <p14:creationId xmlns:p14="http://schemas.microsoft.com/office/powerpoint/2010/main" val="242725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en-US" b="1" dirty="0"/>
              <a:t>SAY:</a:t>
            </a:r>
          </a:p>
          <a:p>
            <a:pPr marL="285750" indent="-285750" algn="l" rtl="0">
              <a:buFont typeface="Arial" panose="020B0604020202020204" pitchFamily="34" charset="0"/>
              <a:buChar char="•"/>
            </a:pPr>
            <a:r>
              <a:rPr lang="en-US" dirty="0"/>
              <a:t>This short video sets the scene for the global work on WASH in health care facilities </a:t>
            </a:r>
          </a:p>
          <a:p>
            <a:pPr marL="0" indent="0" algn="l" rtl="0">
              <a:buFont typeface="Arial" panose="020B0604020202020204" pitchFamily="34" charset="0"/>
              <a:buNone/>
            </a:pPr>
            <a:r>
              <a:rPr lang="en-US" b="1" dirty="0"/>
              <a:t>NOTE FOR TRAINER:</a:t>
            </a:r>
          </a:p>
          <a:p>
            <a:pPr marL="285750" indent="-285750" algn="l" rtl="0">
              <a:buFont typeface="Arial" panose="020B0604020202020204" pitchFamily="34" charset="0"/>
              <a:buChar char="•"/>
            </a:pPr>
            <a:r>
              <a:rPr lang="en-US" dirty="0"/>
              <a:t>Play the video by copy pasting the URL into a web browser</a:t>
            </a:r>
          </a:p>
          <a:p>
            <a:pPr marL="285750" indent="-285750" algn="l" rtl="0">
              <a:buFont typeface="Arial" panose="020B0604020202020204" pitchFamily="34" charset="0"/>
              <a:buChar char="•"/>
            </a:pPr>
            <a:r>
              <a:rPr lang="en-US" dirty="0"/>
              <a:t>If a video cannot be shown during the presentation, (e.g. due to poor internet connection for virtual audiences), this may be skipped and the link sent to participants to watch afterwards. </a:t>
            </a:r>
          </a:p>
        </p:txBody>
      </p:sp>
      <p:sp>
        <p:nvSpPr>
          <p:cNvPr id="4" name="Header Placeholder 3"/>
          <p:cNvSpPr>
            <a:spLocks noGrp="1"/>
          </p:cNvSpPr>
          <p:nvPr>
            <p:ph type="hdr" sz="quarter"/>
          </p:nvPr>
        </p:nvSpPr>
        <p:spPr/>
        <p:txBody>
          <a:bodyPr/>
          <a:lstStyle/>
          <a:p>
            <a:r>
              <a:rPr lang="en-GB" dirty="0"/>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dirty="0"/>
          </a:p>
        </p:txBody>
      </p:sp>
      <p:sp>
        <p:nvSpPr>
          <p:cNvPr id="6" name="Slide Number Placeholder 5"/>
          <p:cNvSpPr>
            <a:spLocks noGrp="1"/>
          </p:cNvSpPr>
          <p:nvPr>
            <p:ph type="sldNum" sz="quarter" idx="5"/>
          </p:nvPr>
        </p:nvSpPr>
        <p:spPr/>
        <p:txBody>
          <a:bodyPr/>
          <a:lstStyle/>
          <a:p>
            <a:fld id="{86E9A735-4FB2-480B-B491-2401D8F964D1}" type="slidenum">
              <a:rPr lang="en-GB" smtClean="0"/>
              <a:pPr/>
              <a:t>4</a:t>
            </a:fld>
            <a:endParaRPr lang="en-GB" dirty="0"/>
          </a:p>
        </p:txBody>
      </p:sp>
    </p:spTree>
    <p:extLst>
      <p:ext uri="{BB962C8B-B14F-4D97-AF65-F5344CB8AC3E}">
        <p14:creationId xmlns:p14="http://schemas.microsoft.com/office/powerpoint/2010/main" val="576920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31</a:t>
            </a:fld>
            <a:endParaRPr lang="it-IT"/>
          </a:p>
        </p:txBody>
      </p:sp>
    </p:spTree>
    <p:extLst>
      <p:ext uri="{BB962C8B-B14F-4D97-AF65-F5344CB8AC3E}">
        <p14:creationId xmlns:p14="http://schemas.microsoft.com/office/powerpoint/2010/main" val="1007437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300" b="1" i="0" u="none" strike="noStrike" kern="1200" baseline="0" dirty="0">
                <a:solidFill>
                  <a:schemeClr val="tx1"/>
                </a:solidFill>
                <a:latin typeface="Arial" charset="0"/>
                <a:ea typeface="+mn-ea"/>
                <a:cs typeface="Arial" charset="0"/>
              </a:rPr>
              <a:t>READ THE SLIDE</a:t>
            </a:r>
          </a:p>
          <a:p>
            <a:pPr algn="l" rtl="0"/>
            <a:r>
              <a:rPr lang="en-US" sz="1300" b="1" i="0" u="none" strike="noStrike" kern="1200" baseline="0" dirty="0">
                <a:solidFill>
                  <a:schemeClr val="tx1"/>
                </a:solidFill>
                <a:latin typeface="Arial" charset="0"/>
                <a:ea typeface="+mn-ea"/>
                <a:cs typeface="Arial" charset="0"/>
              </a:rPr>
              <a:t>SAY:</a:t>
            </a:r>
          </a:p>
          <a:p>
            <a:pPr algn="l" rtl="0"/>
            <a:r>
              <a:rPr lang="en-US" sz="1300" b="0" i="0" u="none" strike="noStrike" kern="1200" baseline="0" dirty="0">
                <a:solidFill>
                  <a:schemeClr val="tx1"/>
                </a:solidFill>
                <a:latin typeface="Arial" charset="0"/>
                <a:ea typeface="+mn-ea"/>
                <a:cs typeface="Arial" charset="0"/>
              </a:rPr>
              <a:t>A global </a:t>
            </a:r>
            <a:r>
              <a:rPr lang="en-US" sz="1300" b="0" i="1" u="none" strike="noStrike" kern="1200" baseline="0" dirty="0">
                <a:solidFill>
                  <a:schemeClr val="tx1"/>
                </a:solidFill>
                <a:latin typeface="Arial" charset="0"/>
                <a:ea typeface="+mn-ea"/>
                <a:cs typeface="Arial" charset="0"/>
              </a:rPr>
              <a:t>Call to action on WASH in health care facilities</a:t>
            </a:r>
            <a:r>
              <a:rPr lang="en-US" sz="1300" b="0" i="0" u="none" strike="noStrike" kern="1200" baseline="0" dirty="0">
                <a:solidFill>
                  <a:schemeClr val="tx1"/>
                </a:solidFill>
                <a:latin typeface="Arial" charset="0"/>
                <a:ea typeface="+mn-ea"/>
                <a:cs typeface="Arial" charset="0"/>
              </a:rPr>
              <a:t>, issued by the United Nations (UN) Secretary General in 2018, urged all Member States, UN agencies and partners to commit leadership and resources to addressing this fundamental challenge.  In response, WHO and UNICEF developed a corresponding global workplan with these targets and a set of related metrics to guide action. These targets were agreed in 2018 and align with SDG 6. </a:t>
            </a:r>
          </a:p>
          <a:p>
            <a:pPr algn="l" rtl="0"/>
            <a:endParaRPr lang="en-US" sz="1300" b="0" i="0" u="none" strike="noStrike" kern="1200" baseline="0" dirty="0">
              <a:solidFill>
                <a:schemeClr val="tx1"/>
              </a:solidFill>
              <a:latin typeface="Arial" charset="0"/>
              <a:ea typeface="+mn-ea"/>
              <a:cs typeface="Arial" charset="0"/>
            </a:endParaRPr>
          </a:p>
          <a:p>
            <a:pPr algn="l" rtl="0"/>
            <a:r>
              <a:rPr lang="en-US" sz="1300" b="0" i="0" u="none" strike="noStrike" kern="1200" baseline="0" dirty="0">
                <a:solidFill>
                  <a:schemeClr val="tx1"/>
                </a:solidFill>
                <a:latin typeface="Arial" charset="0"/>
                <a:ea typeface="+mn-ea"/>
                <a:cs typeface="Arial" charset="0"/>
              </a:rPr>
              <a:t>Basic services are tracked using JMP data (see slides 6-8). Higher service levels may be defined at the country level for those countries who have already achieved basic services levels or for those countries where basic service levels are not ambitious enough. </a:t>
            </a:r>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32</a:t>
            </a:fld>
            <a:endParaRPr lang="en-GB"/>
          </a:p>
        </p:txBody>
      </p:sp>
    </p:spTree>
    <p:extLst>
      <p:ext uri="{BB962C8B-B14F-4D97-AF65-F5344CB8AC3E}">
        <p14:creationId xmlns:p14="http://schemas.microsoft.com/office/powerpoint/2010/main" val="3106613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r>
              <a:rPr lang="en-US" dirty="0"/>
              <a:t>The WHA Resolution was passed in 2019 and has the backing of ALL 194 Member States. </a:t>
            </a:r>
          </a:p>
          <a:p>
            <a:pPr algn="l" rtl="0"/>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WHO is responsible for reporting on progress every 2 years (May 2021 and May 2023). The contents of the Resolution map to the WHO/UNICEF 2019 8 practical steps. See next slide for details of the 8 steps.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33</a:t>
            </a:fld>
            <a:endParaRPr lang="en-GB"/>
          </a:p>
        </p:txBody>
      </p:sp>
    </p:spTree>
    <p:extLst>
      <p:ext uri="{BB962C8B-B14F-4D97-AF65-F5344CB8AC3E}">
        <p14:creationId xmlns:p14="http://schemas.microsoft.com/office/powerpoint/2010/main" val="2358544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algn="l" rtl="0"/>
            <a:r>
              <a:rPr lang="en-US" sz="1200" b="1" dirty="0">
                <a:solidFill>
                  <a:schemeClr val="accent1">
                    <a:lumMod val="75000"/>
                  </a:schemeClr>
                </a:solidFill>
                <a:latin typeface="Calibri" panose="020F0502020204030204" pitchFamily="34" charset="0"/>
                <a:cs typeface="Calibri" panose="020F0502020204030204" pitchFamily="34" charset="0"/>
              </a:rPr>
              <a:t>SAY:</a:t>
            </a:r>
          </a:p>
          <a:p>
            <a:pPr algn="l" rtl="0"/>
            <a:r>
              <a:rPr lang="en-US" sz="1200" b="0" dirty="0">
                <a:solidFill>
                  <a:schemeClr val="accent1">
                    <a:lumMod val="75000"/>
                  </a:schemeClr>
                </a:solidFill>
                <a:latin typeface="Calibri" panose="020F0502020204030204" pitchFamily="34" charset="0"/>
                <a:cs typeface="Calibri" panose="020F0502020204030204" pitchFamily="34" charset="0"/>
              </a:rPr>
              <a:t>At least 60 countries are known to be progressing on developing standards, targets and funded road maps to scale up WASH in HCF through the tracking conducted by WHO/UNICEF. </a:t>
            </a:r>
          </a:p>
          <a:p>
            <a:pPr algn="l" rtl="0"/>
            <a:endParaRPr lang="en-US" sz="1300" b="0" i="0" u="none" strike="noStrike" kern="1200" baseline="0" dirty="0">
              <a:solidFill>
                <a:schemeClr val="tx1"/>
              </a:solidFill>
              <a:latin typeface="Arial" charset="0"/>
              <a:ea typeface="+mn-ea"/>
              <a:cs typeface="Arial" charset="0"/>
            </a:endParaRPr>
          </a:p>
          <a:p>
            <a:pPr algn="l" rtl="0"/>
            <a:r>
              <a:rPr lang="en-US" sz="1300" b="0" i="0" u="none" strike="noStrike" kern="1200" baseline="0" dirty="0">
                <a:solidFill>
                  <a:schemeClr val="tx1"/>
                </a:solidFill>
                <a:latin typeface="Arial" charset="0"/>
                <a:ea typeface="+mn-ea"/>
                <a:cs typeface="Arial" charset="0"/>
              </a:rPr>
              <a:t>These were published in 2019 by WHO and UNICEF and the basis for action related to WASH in HCF. The Resolution includes all eight actions, thus countries have committed to addressing these and reporting on them every two years at the World Health Assembly. </a:t>
            </a:r>
          </a:p>
          <a:p>
            <a:pPr algn="l" rtl="0"/>
            <a:endParaRPr lang="en-US" sz="1300" b="0" i="0" u="none" strike="noStrike" kern="1200" baseline="0" dirty="0">
              <a:solidFill>
                <a:schemeClr val="tx1"/>
              </a:solidFill>
              <a:latin typeface="Arial"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8 practical steps were published by WHO and UNICEF in 2019 and are those activities which LMIC countries need to undertake to </a:t>
            </a:r>
            <a:r>
              <a:rPr lang="en-US" sz="1300" b="0" i="0" u="none" strike="noStrike" kern="1200" baseline="0" dirty="0">
                <a:solidFill>
                  <a:schemeClr val="tx1"/>
                </a:solidFill>
                <a:latin typeface="Arial" charset="0"/>
                <a:ea typeface="+mn-ea"/>
                <a:cs typeface="Arial" charset="0"/>
              </a:rPr>
              <a:t>sustain WASH services and practices in a range of health care settings, from primary to tertiary facilities. The eight steps are presented in a linear fashion, however, the actions can occur in various orders and/or simultaneously. Some actions are undertaken at the national level and some at the subnational or facility level. Some may apply to all levels. </a:t>
            </a:r>
          </a:p>
          <a:p>
            <a:pPr algn="l" rtl="0"/>
            <a:endParaRPr lang="fr-CH" b="1" dirty="0"/>
          </a:p>
          <a:p>
            <a:pPr algn="l" rtl="0"/>
            <a:r>
              <a:rPr lang="en-US" b="1" dirty="0"/>
              <a:t>Where step is WASH FIT? </a:t>
            </a:r>
          </a:p>
          <a:p>
            <a:pPr algn="l" rtl="0"/>
            <a:r>
              <a:rPr lang="en-US" dirty="0"/>
              <a:t>Practical steps 1-3 should ideally be completed before beginning WASH FIT. </a:t>
            </a:r>
          </a:p>
          <a:p>
            <a:pPr marL="342900" indent="-342900" algn="l" rtl="0">
              <a:buAutoNum type="arabicPeriod"/>
            </a:pPr>
            <a:r>
              <a:rPr lang="en-US" dirty="0"/>
              <a:t>Conduct situational analysis: what policies, standards and guidelines are in place for guiding and implementing WASH and IPC? Who are the relevant national, sub-national and local stakeholders who are responsible for WASH in HCF and who may have a role to play in WASH FIT? </a:t>
            </a:r>
          </a:p>
          <a:p>
            <a:pPr marL="342900" indent="-342900" algn="l" rtl="0">
              <a:buAutoNum type="arabicPeriod"/>
            </a:pPr>
            <a:r>
              <a:rPr lang="en-US" dirty="0"/>
              <a:t>What national targets have been set? How will WASH FIT be used to help reach those targets? Is it a requirement for facilities to use WASH FIT? </a:t>
            </a:r>
          </a:p>
          <a:p>
            <a:pPr marL="342900" indent="-342900" algn="l" rtl="0">
              <a:buAutoNum type="arabicPeriod"/>
            </a:pPr>
            <a:r>
              <a:rPr lang="en-US" dirty="0"/>
              <a:t>Do national standards exist? If so, WASH FIT can help facilities work towards those standards. Has the WASH FIT assessment tool been updated to match national standards? </a:t>
            </a:r>
          </a:p>
          <a:p>
            <a:pPr algn="l" rtl="0"/>
            <a:endParaRPr lang="fr-CH" dirty="0"/>
          </a:p>
          <a:p>
            <a:pPr algn="l" rtl="0"/>
            <a:r>
              <a:rPr lang="en-US" dirty="0"/>
              <a:t>4. WASH FIT helps facilities to improve infrastructure and strengthen routine operation and maintenance.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5. Collecting regular data, both through routine data collection systems (e.g. Health management information systems – HMIS) and sharing results from regular WASH FIT assessments. These should be shared with the district health office, national government and/or implementing partner (if appropriate). </a:t>
            </a:r>
          </a:p>
          <a:p>
            <a:pPr algn="l" rtl="0"/>
            <a:r>
              <a:rPr lang="en-US" dirty="0"/>
              <a:t>6. WASH FIT includes indicators on staffing, training, protocols, management and staff incentivization. Is it critical to have a well-trained, motivated and protected (i.e. through good occupational health) workforce. </a:t>
            </a:r>
          </a:p>
          <a:p>
            <a:pPr algn="l" rtl="0"/>
            <a:r>
              <a:rPr lang="en-US" dirty="0"/>
              <a:t>7. The community has an important role to play, demanding change and providing feedback to the facility. At the least, a community member should be represented on the WASH FIT or QI committee. </a:t>
            </a:r>
          </a:p>
          <a:p>
            <a:pPr algn="l" rtl="0"/>
            <a:endParaRPr lang="fr-CH" dirty="0"/>
          </a:p>
          <a:p>
            <a:pPr algn="l" rtl="0"/>
            <a:r>
              <a:rPr lang="en-US" dirty="0"/>
              <a:t>It is important to know what is working and what could still be improved in a HCF. </a:t>
            </a:r>
          </a:p>
          <a:p>
            <a:pPr algn="l" rtl="0"/>
            <a:r>
              <a:rPr lang="en-US" dirty="0"/>
              <a:t>8. Documenting case studies and experiences of using the tool will help to improve the methodology and guidance over time. </a:t>
            </a:r>
            <a:r>
              <a:rPr lang="en-US" b="1" dirty="0"/>
              <a:t>Please share any feedback you have with WHO and UNICEF at washinhcf@who.int. </a:t>
            </a:r>
            <a:endParaRPr lang="en-US" dirty="0"/>
          </a:p>
          <a:p>
            <a:pPr algn="l" rtl="0"/>
            <a:endParaRPr lang="fr-CH" dirty="0"/>
          </a:p>
          <a:p>
            <a:pPr algn="l" rtl="0"/>
            <a:endParaRPr lang="fr-CH"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C783A-4596-4185-B32E-466E14ABE5E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charset="0"/>
            </a:endParaRPr>
          </a:p>
        </p:txBody>
      </p:sp>
    </p:spTree>
    <p:extLst>
      <p:ext uri="{BB962C8B-B14F-4D97-AF65-F5344CB8AC3E}">
        <p14:creationId xmlns:p14="http://schemas.microsoft.com/office/powerpoint/2010/main" val="1251785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READ THE SLIDE</a:t>
            </a:r>
          </a:p>
        </p:txBody>
      </p:sp>
      <p:sp>
        <p:nvSpPr>
          <p:cNvPr id="4" name="Slide Number Placeholder 3"/>
          <p:cNvSpPr>
            <a:spLocks noGrp="1"/>
          </p:cNvSpPr>
          <p:nvPr>
            <p:ph type="sldNum" sz="quarter" idx="5"/>
          </p:nvPr>
        </p:nvSpPr>
        <p:spPr/>
        <p:txBody>
          <a:bodyPr/>
          <a:lstStyle/>
          <a:p>
            <a:fld id="{1B46946C-759B-4126-9212-08AD55953E19}" type="slidenum">
              <a:rPr lang="en-GB" smtClean="0"/>
              <a:t>35</a:t>
            </a:fld>
            <a:endParaRPr lang="en-GB"/>
          </a:p>
        </p:txBody>
      </p:sp>
    </p:spTree>
    <p:extLst>
      <p:ext uri="{BB962C8B-B14F-4D97-AF65-F5344CB8AC3E}">
        <p14:creationId xmlns:p14="http://schemas.microsoft.com/office/powerpoint/2010/main" val="1209703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READ THE SLDIE</a:t>
            </a:r>
          </a:p>
        </p:txBody>
      </p:sp>
      <p:sp>
        <p:nvSpPr>
          <p:cNvPr id="4" name="Slide Number Placeholder 3"/>
          <p:cNvSpPr>
            <a:spLocks noGrp="1"/>
          </p:cNvSpPr>
          <p:nvPr>
            <p:ph type="sldNum" sz="quarter" idx="5"/>
          </p:nvPr>
        </p:nvSpPr>
        <p:spPr/>
        <p:txBody>
          <a:bodyPr/>
          <a:lstStyle/>
          <a:p>
            <a:fld id="{1B46946C-759B-4126-9212-08AD55953E19}" type="slidenum">
              <a:rPr lang="en-GB" smtClean="0"/>
              <a:t>36</a:t>
            </a:fld>
            <a:endParaRPr lang="en-GB"/>
          </a:p>
        </p:txBody>
      </p:sp>
    </p:spTree>
    <p:extLst>
      <p:ext uri="{BB962C8B-B14F-4D97-AF65-F5344CB8AC3E}">
        <p14:creationId xmlns:p14="http://schemas.microsoft.com/office/powerpoint/2010/main" val="1476556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r>
              <a:rPr lang="en-US" dirty="0"/>
              <a:t>This step is tracked in two components: standards on WASH in HCF (general) and standards on health care waste management. In most countries, these are separate documents, but some combine into one,. </a:t>
            </a:r>
          </a:p>
        </p:txBody>
      </p:sp>
      <p:sp>
        <p:nvSpPr>
          <p:cNvPr id="4" name="Slide Number Placeholder 3"/>
          <p:cNvSpPr>
            <a:spLocks noGrp="1"/>
          </p:cNvSpPr>
          <p:nvPr>
            <p:ph type="sldNum" sz="quarter" idx="5"/>
          </p:nvPr>
        </p:nvSpPr>
        <p:spPr/>
        <p:txBody>
          <a:bodyPr/>
          <a:lstStyle/>
          <a:p>
            <a:fld id="{1B46946C-759B-4126-9212-08AD55953E19}" type="slidenum">
              <a:rPr lang="en-GB" smtClean="0"/>
              <a:t>37</a:t>
            </a:fld>
            <a:endParaRPr lang="en-GB"/>
          </a:p>
        </p:txBody>
      </p:sp>
    </p:spTree>
    <p:extLst>
      <p:ext uri="{BB962C8B-B14F-4D97-AF65-F5344CB8AC3E}">
        <p14:creationId xmlns:p14="http://schemas.microsoft.com/office/powerpoint/2010/main" val="109022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READ THE SLIDE</a:t>
            </a:r>
          </a:p>
        </p:txBody>
      </p:sp>
      <p:sp>
        <p:nvSpPr>
          <p:cNvPr id="4" name="Slide Number Placeholder 3"/>
          <p:cNvSpPr>
            <a:spLocks noGrp="1"/>
          </p:cNvSpPr>
          <p:nvPr>
            <p:ph type="sldNum" sz="quarter" idx="5"/>
          </p:nvPr>
        </p:nvSpPr>
        <p:spPr/>
        <p:txBody>
          <a:bodyPr/>
          <a:lstStyle/>
          <a:p>
            <a:fld id="{1B46946C-759B-4126-9212-08AD55953E19}" type="slidenum">
              <a:rPr lang="en-GB" smtClean="0"/>
              <a:t>38</a:t>
            </a:fld>
            <a:endParaRPr lang="en-GB"/>
          </a:p>
        </p:txBody>
      </p:sp>
    </p:spTree>
    <p:extLst>
      <p:ext uri="{BB962C8B-B14F-4D97-AF65-F5344CB8AC3E}">
        <p14:creationId xmlns:p14="http://schemas.microsoft.com/office/powerpoint/2010/main" val="2212168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39</a:t>
            </a:fld>
            <a:endParaRPr lang="it-IT"/>
          </a:p>
        </p:txBody>
      </p:sp>
    </p:spTree>
    <p:extLst>
      <p:ext uri="{BB962C8B-B14F-4D97-AF65-F5344CB8AC3E}">
        <p14:creationId xmlns:p14="http://schemas.microsoft.com/office/powerpoint/2010/main" val="4146108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40</a:t>
            </a:fld>
            <a:endParaRPr lang="it-IT"/>
          </a:p>
        </p:txBody>
      </p:sp>
    </p:spTree>
    <p:extLst>
      <p:ext uri="{BB962C8B-B14F-4D97-AF65-F5344CB8AC3E}">
        <p14:creationId xmlns:p14="http://schemas.microsoft.com/office/powerpoint/2010/main" val="278895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5</a:t>
            </a:fld>
            <a:endParaRPr lang="it-IT"/>
          </a:p>
        </p:txBody>
      </p:sp>
    </p:spTree>
    <p:extLst>
      <p:ext uri="{BB962C8B-B14F-4D97-AF65-F5344CB8AC3E}">
        <p14:creationId xmlns:p14="http://schemas.microsoft.com/office/powerpoint/2010/main" val="4285191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SAY:</a:t>
            </a:r>
          </a:p>
          <a:p>
            <a:r>
              <a:rPr lang="en-US" dirty="0"/>
              <a:t>community engagement is featured as part of WASH FIT in the methodology module. </a:t>
            </a:r>
          </a:p>
        </p:txBody>
      </p:sp>
      <p:sp>
        <p:nvSpPr>
          <p:cNvPr id="4" name="Slide Number Placeholder 3"/>
          <p:cNvSpPr>
            <a:spLocks noGrp="1"/>
          </p:cNvSpPr>
          <p:nvPr>
            <p:ph type="sldNum" sz="quarter" idx="5"/>
          </p:nvPr>
        </p:nvSpPr>
        <p:spPr/>
        <p:txBody>
          <a:bodyPr/>
          <a:lstStyle/>
          <a:p>
            <a:fld id="{2C9130B6-D5DB-4F47-B878-F9EA0BACE276}" type="slidenum">
              <a:rPr lang="it-IT" smtClean="0"/>
              <a:t>41</a:t>
            </a:fld>
            <a:endParaRPr lang="it-IT"/>
          </a:p>
        </p:txBody>
      </p:sp>
    </p:spTree>
    <p:extLst>
      <p:ext uri="{BB962C8B-B14F-4D97-AF65-F5344CB8AC3E}">
        <p14:creationId xmlns:p14="http://schemas.microsoft.com/office/powerpoint/2010/main" val="27401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42</a:t>
            </a:fld>
            <a:endParaRPr lang="it-IT"/>
          </a:p>
        </p:txBody>
      </p:sp>
    </p:spTree>
    <p:extLst>
      <p:ext uri="{BB962C8B-B14F-4D97-AF65-F5344CB8AC3E}">
        <p14:creationId xmlns:p14="http://schemas.microsoft.com/office/powerpoint/2010/main" val="3423492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algn="l" rtl="0"/>
            <a:r>
              <a:rPr lang="en-US" b="1" dirty="0"/>
              <a:t>SAY:</a:t>
            </a:r>
          </a:p>
          <a:p>
            <a:pPr algn="l" rtl="0"/>
            <a:r>
              <a:rPr lang="en-US" dirty="0"/>
              <a:t>The country tracker can be found at https://washinhcf.org/country-progress-tracker/.  It tracks country progress on 6 of the 8 practical steps. </a:t>
            </a:r>
          </a:p>
          <a:p>
            <a:pPr algn="l" rtl="0"/>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rgbClr val="002060"/>
                </a:solidFill>
                <a:latin typeface="Arial" panose="020B0604020202020204" pitchFamily="34" charset="0"/>
                <a:cs typeface="Arial" panose="020B0604020202020204" pitchFamily="34" charset="0"/>
              </a:rPr>
              <a:t>Health partners in child/maternal health, AMR, IPC, vaccines and emergencies using tracker to better understand and target efforts </a:t>
            </a:r>
            <a:endParaRPr lang="en-US" dirty="0"/>
          </a:p>
          <a:p>
            <a:pPr algn="l" rtl="0"/>
            <a:endParaRPr lang="en-US" dirty="0"/>
          </a:p>
          <a:p>
            <a:pPr algn="l" rtl="0"/>
            <a:r>
              <a:rPr lang="en-US" dirty="0"/>
              <a:t>For full details of how countries are tracked, refer to page 124 of Fundamentals First. </a:t>
            </a:r>
          </a:p>
          <a:p>
            <a:pPr algn="l" rtl="0"/>
            <a:endParaRPr lang="en-US" sz="1300" b="0" i="0" u="none" strike="noStrike" kern="1200" baseline="0" dirty="0">
              <a:solidFill>
                <a:schemeClr val="tx1"/>
              </a:solidFill>
              <a:latin typeface="Arial" charset="0"/>
              <a:ea typeface="+mn-ea"/>
              <a:cs typeface="Arial" charset="0"/>
            </a:endParaRPr>
          </a:p>
          <a:p>
            <a:pPr algn="l" rtl="0"/>
            <a:r>
              <a:rPr lang="en-US" sz="1300" b="0" i="0" u="none" strike="noStrike" kern="1200" baseline="0" dirty="0">
                <a:solidFill>
                  <a:schemeClr val="tx1"/>
                </a:solidFill>
                <a:latin typeface="Arial" charset="0"/>
                <a:ea typeface="+mn-ea"/>
                <a:cs typeface="Arial" charset="0"/>
              </a:rPr>
              <a:t>Data were collected through four main ways: a questionnaire distributed to countries through WHO and UNICEF regional offices between September 2019 and April 2020; review of resources posted on www.washinhcf.org and presentations and information shared at regional and country events and conferences; information shared by implementing</a:t>
            </a:r>
          </a:p>
          <a:p>
            <a:pPr algn="l" rtl="0"/>
            <a:r>
              <a:rPr lang="en-US" sz="1300" b="0" i="0" u="none" strike="noStrike" kern="1200" baseline="0" dirty="0">
                <a:solidFill>
                  <a:schemeClr val="tx1"/>
                </a:solidFill>
                <a:latin typeface="Arial" charset="0"/>
                <a:ea typeface="+mn-ea"/>
                <a:cs typeface="Arial" charset="0"/>
              </a:rPr>
              <a:t>partners; and follow up phone interviews with WHO and UNICEF country offices and government counterparts. Following data extraction, the tracker was sent to WHO and UNICEF country offices for validation by respective government counterparts. Where available, corresponding documents (e.g. copies of national standards, training reports) have been uploaded to www.washinhcf.org/resources and can be found by searching by country.</a:t>
            </a:r>
            <a:endParaRPr lang="en-US" dirty="0"/>
          </a:p>
        </p:txBody>
      </p:sp>
      <p:sp>
        <p:nvSpPr>
          <p:cNvPr id="4" name="Slide Number Placeholder 3"/>
          <p:cNvSpPr>
            <a:spLocks noGrp="1"/>
          </p:cNvSpPr>
          <p:nvPr>
            <p:ph type="sldNum" sz="quarter" idx="5"/>
          </p:nvPr>
        </p:nvSpPr>
        <p:spPr/>
        <p:txBody>
          <a:bodyPr/>
          <a:lstStyle/>
          <a:p>
            <a:fld id="{1B46946C-759B-4126-9212-08AD55953E19}" type="slidenum">
              <a:rPr lang="en-GB" smtClean="0"/>
              <a:t>43</a:t>
            </a:fld>
            <a:endParaRPr lang="en-GB"/>
          </a:p>
        </p:txBody>
      </p:sp>
    </p:spTree>
    <p:extLst>
      <p:ext uri="{BB962C8B-B14F-4D97-AF65-F5344CB8AC3E}">
        <p14:creationId xmlns:p14="http://schemas.microsoft.com/office/powerpoint/2010/main" val="1580335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SAY</a:t>
            </a:r>
            <a:r>
              <a:rPr lang="en-US" dirty="0"/>
              <a:t>:</a:t>
            </a:r>
          </a:p>
          <a:p>
            <a:pPr algn="l" rtl="0"/>
            <a:r>
              <a:rPr lang="en-US" dirty="0"/>
              <a:t>These infographics </a:t>
            </a:r>
            <a:r>
              <a:rPr lang="en-US" dirty="0" err="1"/>
              <a:t>summarise</a:t>
            </a:r>
            <a:r>
              <a:rPr lang="en-US" dirty="0"/>
              <a:t> the country progress data from the 2020 Fundamentals First report. The figures have been slightly updated since this publication (with new countries being added) but the general statistics remain similar. The majority of countries have, or are working on standards, and have conducted situational analyses and developed roadmaps.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44</a:t>
            </a:fld>
            <a:endParaRPr lang="en-GB"/>
          </a:p>
        </p:txBody>
      </p:sp>
    </p:spTree>
    <p:extLst>
      <p:ext uri="{BB962C8B-B14F-4D97-AF65-F5344CB8AC3E}">
        <p14:creationId xmlns:p14="http://schemas.microsoft.com/office/powerpoint/2010/main" val="2106513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NOTE FOR TRAINER:</a:t>
            </a:r>
          </a:p>
          <a:p>
            <a:pPr algn="l" rtl="0"/>
            <a:r>
              <a:rPr lang="en-US" dirty="0"/>
              <a:t>This slide may be modified to include different countries examples that are more relevant to the national/regional/local context. </a:t>
            </a:r>
          </a:p>
          <a:p>
            <a:pPr algn="l" rtl="0"/>
            <a:r>
              <a:rPr lang="en-US" b="1" dirty="0"/>
              <a:t>SAY:</a:t>
            </a:r>
          </a:p>
          <a:p>
            <a:pPr algn="l" rtl="0"/>
            <a:endParaRPr lang="en-US" dirty="0"/>
          </a:p>
          <a:p>
            <a:pPr algn="l" rtl="0"/>
            <a:r>
              <a:rPr lang="en-US" dirty="0"/>
              <a:t>This image is taken from Fundamentals First (page 50-51). The document contains case studies for all countries highlighted on the map describing which practical steps they have implemented and how. Further information on country progress can be found on www.washinhcf.org in the Stories (https://washinhcf.org/search-updates/) and Resources (https://washinhcf.org/resources/) sections. </a:t>
            </a:r>
          </a:p>
          <a:p>
            <a:pPr algn="l" rtl="0"/>
            <a:endParaRPr lang="en-US" dirty="0"/>
          </a:p>
          <a:p>
            <a:pPr algn="l" rtl="0"/>
            <a:r>
              <a:rPr lang="en-US" dirty="0"/>
              <a:t>If you have other examples of country work, please share with washinhcf@who.int or via the website at https://washinhcf.org/share-your-story/.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45</a:t>
            </a:fld>
            <a:endParaRPr lang="en-GB"/>
          </a:p>
        </p:txBody>
      </p:sp>
    </p:spTree>
    <p:extLst>
      <p:ext uri="{BB962C8B-B14F-4D97-AF65-F5344CB8AC3E}">
        <p14:creationId xmlns:p14="http://schemas.microsoft.com/office/powerpoint/2010/main" val="4088095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READ THE SLIDE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t>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The costs for WASH in health care facilities are modest compared to current government spending on health. However many facility, district and national health budgets do not allocate funds to support recurrent costs of maintaining WASH infrastructure. Thus such budget lines need to be included and WASH and health actors needs to engaging in health financing policy dialogue to support appropriate inclusion of such costs. </a:t>
            </a:r>
          </a:p>
          <a:p>
            <a:pPr algn="l" rtl="0"/>
            <a:endParaRPr lang="en-GB" dirty="0"/>
          </a:p>
          <a:p>
            <a:pPr algn="l" rtl="0"/>
            <a:r>
              <a:rPr lang="en-GB" dirty="0"/>
              <a:t>The range for operation and maintenance is the per capita cost in 2030; it would cost only $0.10 in year 1 and then scale up each year as more infrastructure is installed.</a:t>
            </a:r>
          </a:p>
        </p:txBody>
      </p:sp>
      <p:sp>
        <p:nvSpPr>
          <p:cNvPr id="4" name="Slide Number Placeholder 3"/>
          <p:cNvSpPr>
            <a:spLocks noGrp="1"/>
          </p:cNvSpPr>
          <p:nvPr>
            <p:ph type="sldNum" sz="quarter" idx="5"/>
          </p:nvPr>
        </p:nvSpPr>
        <p:spPr/>
        <p:txBody>
          <a:bodyPr/>
          <a:lstStyle/>
          <a:p>
            <a:fld id="{1B46946C-759B-4126-9212-08AD55953E19}" type="slidenum">
              <a:rPr lang="en-GB" smtClean="0"/>
              <a:t>46</a:t>
            </a:fld>
            <a:endParaRPr lang="en-GB"/>
          </a:p>
        </p:txBody>
      </p:sp>
    </p:spTree>
    <p:extLst>
      <p:ext uri="{BB962C8B-B14F-4D97-AF65-F5344CB8AC3E}">
        <p14:creationId xmlns:p14="http://schemas.microsoft.com/office/powerpoint/2010/main" val="668787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These are the recommendations from the 2020 Fundamentals First report for action at the global level.  These recommendations still remain true. Ask participants how these recommendations relate to their experience?  Could they act on any of them in their work? </a:t>
            </a:r>
          </a:p>
        </p:txBody>
      </p:sp>
      <p:sp>
        <p:nvSpPr>
          <p:cNvPr id="4" name="Slide Number Placeholder 3"/>
          <p:cNvSpPr>
            <a:spLocks noGrp="1"/>
          </p:cNvSpPr>
          <p:nvPr>
            <p:ph type="sldNum" sz="quarter" idx="5"/>
          </p:nvPr>
        </p:nvSpPr>
        <p:spPr/>
        <p:txBody>
          <a:bodyPr/>
          <a:lstStyle/>
          <a:p>
            <a:fld id="{2C9130B6-D5DB-4F47-B878-F9EA0BACE276}" type="slidenum">
              <a:rPr lang="it-IT" smtClean="0"/>
              <a:t>47</a:t>
            </a:fld>
            <a:endParaRPr lang="it-IT"/>
          </a:p>
        </p:txBody>
      </p:sp>
    </p:spTree>
    <p:extLst>
      <p:ext uri="{BB962C8B-B14F-4D97-AF65-F5344CB8AC3E}">
        <p14:creationId xmlns:p14="http://schemas.microsoft.com/office/powerpoint/2010/main" val="3405259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algn="l" rtl="0"/>
            <a:r>
              <a:rPr lang="en-GB" b="1" dirty="0"/>
              <a:t>READ THE SLIDE</a:t>
            </a:r>
          </a:p>
          <a:p>
            <a:pPr algn="l" rtl="0"/>
            <a:r>
              <a:rPr lang="en-GB" b="1" dirty="0"/>
              <a:t>SAY:</a:t>
            </a:r>
          </a:p>
          <a:p>
            <a:pPr algn="l" rtl="0"/>
            <a:r>
              <a:rPr lang="en-GB" dirty="0"/>
              <a:t>Four global recommendations are shown on the previous slide. These recommendations are published in Fundamentals First (2020).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946C-759B-4126-9212-08AD55953E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566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50</a:t>
            </a:fld>
            <a:endParaRPr lang="en-GB"/>
          </a:p>
        </p:txBody>
      </p:sp>
    </p:spTree>
    <p:extLst>
      <p:ext uri="{BB962C8B-B14F-4D97-AF65-F5344CB8AC3E}">
        <p14:creationId xmlns:p14="http://schemas.microsoft.com/office/powerpoint/2010/main" val="263213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marL="171450" indent="-171450" algn="l" rtl="0">
              <a:buFont typeface="Arial" panose="020B0604020202020204" pitchFamily="34" charset="0"/>
              <a:buChar char="•"/>
            </a:pPr>
            <a:r>
              <a:rPr lang="en-US" dirty="0"/>
              <a:t>the WHO/UNICEF Joint Monitoring Programme regularly reports on water, sanitation, hand hygiene, health care waste and environmental cleaning services in health care facilities as part of official reporting responsibilities for SDG 6 on WASH. </a:t>
            </a:r>
          </a:p>
          <a:p>
            <a:pPr marL="171450" indent="-171450" algn="l" rtl="0">
              <a:buFont typeface="Arial" panose="020B0604020202020204" pitchFamily="34" charset="0"/>
              <a:buChar char="•"/>
            </a:pPr>
            <a:r>
              <a:rPr lang="en-US" dirty="0"/>
              <a:t>Data are based on nationally representative health care facility assessments and are extracted from dozens of different types of surveys.</a:t>
            </a:r>
          </a:p>
          <a:p>
            <a:pPr marL="171450" indent="-171450" algn="l" rtl="0">
              <a:buFont typeface="Arial" panose="020B0604020202020204" pitchFamily="34" charset="0"/>
              <a:buChar char="•"/>
            </a:pPr>
            <a:r>
              <a:rPr lang="en-US" dirty="0"/>
              <a:t>The latest data represents 2019 and was published in 2020. The next update will be published in 2022. You can find updates at the website</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6</a:t>
            </a:fld>
            <a:endParaRPr lang="en-GB"/>
          </a:p>
        </p:txBody>
      </p:sp>
    </p:spTree>
    <p:extLst>
      <p:ext uri="{BB962C8B-B14F-4D97-AF65-F5344CB8AC3E}">
        <p14:creationId xmlns:p14="http://schemas.microsoft.com/office/powerpoint/2010/main" val="253319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FD3EAAD-4BE7-4E17-AECE-DE60F6E7DAC2}"/>
              </a:ext>
            </a:extLst>
          </p:cNvPr>
          <p:cNvSpPr>
            <a:spLocks noGrp="1" noRot="1" noChangeAspect="1" noChangeArrowheads="1" noTextEdit="1"/>
          </p:cNvSpPr>
          <p:nvPr>
            <p:ph type="sldImg"/>
          </p:nvPr>
        </p:nvSpPr>
        <p:spPr>
          <a:xfrm>
            <a:off x="423863" y="1243013"/>
            <a:ext cx="5961062" cy="3354387"/>
          </a:xfrm>
          <a:ln/>
        </p:spPr>
      </p:sp>
      <p:sp>
        <p:nvSpPr>
          <p:cNvPr id="32771" name="Notes Placeholder 2">
            <a:extLst>
              <a:ext uri="{FF2B5EF4-FFF2-40B4-BE49-F238E27FC236}">
                <a16:creationId xmlns:a16="http://schemas.microsoft.com/office/drawing/2014/main" id="{2D7FB15E-633F-4C39-826E-715CFD5B2D43}"/>
              </a:ext>
            </a:extLst>
          </p:cNvPr>
          <p:cNvSpPr>
            <a:spLocks noGrp="1" noChangeArrowheads="1"/>
          </p:cNvSpPr>
          <p:nvPr>
            <p:ph type="body" idx="1"/>
          </p:nvPr>
        </p:nvSpPr>
        <p:spPr>
          <a:noFill/>
        </p:spPr>
        <p:txBody>
          <a:bodyPr/>
          <a:lstStyle/>
          <a:p>
            <a:pPr marL="0" indent="0" algn="l" rtl="0">
              <a:buFont typeface="Arial" panose="020B0604020202020204" pitchFamily="34" charset="0"/>
              <a:buNone/>
            </a:pPr>
            <a:r>
              <a:rPr lang="en-GB" altLang="en-US" b="1" dirty="0">
                <a:latin typeface="Arial" panose="020B0604020202020204" pitchFamily="34" charset="0"/>
                <a:cs typeface="Arial" panose="020B0604020202020204" pitchFamily="34" charset="0"/>
              </a:rPr>
              <a:t>READ THE SLIDE</a:t>
            </a:r>
          </a:p>
          <a:p>
            <a:pPr marL="0" indent="0" algn="l" rtl="0">
              <a:buFont typeface="Arial" panose="020B0604020202020204" pitchFamily="34" charset="0"/>
              <a:buNone/>
            </a:pPr>
            <a:r>
              <a:rPr lang="en-GB" altLang="en-US" b="1" dirty="0">
                <a:latin typeface="Arial" panose="020B0604020202020204" pitchFamily="34" charset="0"/>
                <a:cs typeface="Arial" panose="020B0604020202020204" pitchFamily="34" charset="0"/>
              </a:rPr>
              <a:t>SAY:</a:t>
            </a:r>
          </a:p>
          <a:p>
            <a:pPr marL="0" indent="0" algn="l" rtl="0">
              <a:buFont typeface="Arial" panose="020B0604020202020204" pitchFamily="34" charset="0"/>
              <a:buNone/>
            </a:pPr>
            <a:r>
              <a:rPr lang="en-GB" altLang="en-US" dirty="0">
                <a:latin typeface="Arial" panose="020B0604020202020204" pitchFamily="34" charset="0"/>
                <a:cs typeface="Arial" panose="020B0604020202020204" pitchFamily="34" charset="0"/>
              </a:rPr>
              <a:t>This is the first global baseline estimate of WASH in health care facilities</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400" b="0" kern="1200" dirty="0">
                <a:solidFill>
                  <a:srgbClr val="09164D"/>
                </a:solidFill>
                <a:latin typeface="Arial" charset="0"/>
                <a:ea typeface="+mn-ea"/>
                <a:cs typeface="Times New Roman" panose="02020603050405020304" pitchFamily="18" charset="0"/>
              </a:rPr>
              <a:t>Data are from 2019, published in 2020</a:t>
            </a:r>
          </a:p>
        </p:txBody>
      </p:sp>
      <p:sp>
        <p:nvSpPr>
          <p:cNvPr id="32772" name="Slide Number Placeholder 3">
            <a:extLst>
              <a:ext uri="{FF2B5EF4-FFF2-40B4-BE49-F238E27FC236}">
                <a16:creationId xmlns:a16="http://schemas.microsoft.com/office/drawing/2014/main" id="{F6CD003F-26E5-40E3-97AB-A2321007BCBA}"/>
              </a:ext>
            </a:extLst>
          </p:cNvPr>
          <p:cNvSpPr>
            <a:spLocks noGrp="1"/>
          </p:cNvSpPr>
          <p:nvPr>
            <p:ph type="sldNum" sz="quarter" idx="5"/>
          </p:nvPr>
        </p:nvSpPr>
        <p:spPr>
          <a:noFill/>
        </p:spPr>
        <p:txBody>
          <a:bodyPr/>
          <a:lstStyle>
            <a:lvl1pPr>
              <a:defRPr sz="2400">
                <a:solidFill>
                  <a:srgbClr val="000066"/>
                </a:solidFill>
                <a:latin typeface="Arial" panose="020B0604020202020204" pitchFamily="34" charset="0"/>
                <a:cs typeface="Arial" panose="020B0604020202020204" pitchFamily="34" charset="0"/>
              </a:defRPr>
            </a:lvl1pPr>
            <a:lvl2pPr marL="742950" indent="-285750">
              <a:defRPr sz="2400">
                <a:solidFill>
                  <a:srgbClr val="000066"/>
                </a:solidFill>
                <a:latin typeface="Arial" panose="020B0604020202020204" pitchFamily="34" charset="0"/>
                <a:cs typeface="Arial" panose="020B0604020202020204" pitchFamily="34" charset="0"/>
              </a:defRPr>
            </a:lvl2pPr>
            <a:lvl3pPr marL="1143000" indent="-228600">
              <a:defRPr sz="2400">
                <a:solidFill>
                  <a:srgbClr val="000066"/>
                </a:solidFill>
                <a:latin typeface="Arial" panose="020B0604020202020204" pitchFamily="34" charset="0"/>
                <a:cs typeface="Arial" panose="020B0604020202020204" pitchFamily="34" charset="0"/>
              </a:defRPr>
            </a:lvl3pPr>
            <a:lvl4pPr marL="1600200" indent="-228600">
              <a:defRPr sz="2400">
                <a:solidFill>
                  <a:srgbClr val="000066"/>
                </a:solidFill>
                <a:latin typeface="Arial" panose="020B0604020202020204" pitchFamily="34" charset="0"/>
                <a:cs typeface="Arial" panose="020B0604020202020204" pitchFamily="34" charset="0"/>
              </a:defRPr>
            </a:lvl4pPr>
            <a:lvl5pPr marL="2057400" indent="-228600">
              <a:defRPr sz="2400">
                <a:solidFill>
                  <a:srgbClr val="000066"/>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227002-3728-4F5F-AF62-BBB794042D2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183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SAY:</a:t>
            </a:r>
          </a:p>
          <a:p>
            <a:pPr algn="l" rtl="0"/>
            <a:r>
              <a:rPr lang="en-US" dirty="0"/>
              <a:t>Here are more global data for you to understand the scale of the problem.</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8</a:t>
            </a:fld>
            <a:endParaRPr lang="en-GB"/>
          </a:p>
        </p:txBody>
      </p:sp>
    </p:spTree>
    <p:extLst>
      <p:ext uri="{BB962C8B-B14F-4D97-AF65-F5344CB8AC3E}">
        <p14:creationId xmlns:p14="http://schemas.microsoft.com/office/powerpoint/2010/main" val="145240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READ KEY FACTS FROM THE SLIDE</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9</a:t>
            </a:fld>
            <a:endParaRPr lang="en-GB"/>
          </a:p>
        </p:txBody>
      </p:sp>
    </p:spTree>
    <p:extLst>
      <p:ext uri="{BB962C8B-B14F-4D97-AF65-F5344CB8AC3E}">
        <p14:creationId xmlns:p14="http://schemas.microsoft.com/office/powerpoint/2010/main" val="9021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READ KEY FACTS FROM THE SLIDE</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4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10</a:t>
            </a:fld>
            <a:endParaRPr lang="en-GB"/>
          </a:p>
        </p:txBody>
      </p:sp>
    </p:spTree>
    <p:extLst>
      <p:ext uri="{BB962C8B-B14F-4D97-AF65-F5344CB8AC3E}">
        <p14:creationId xmlns:p14="http://schemas.microsoft.com/office/powerpoint/2010/main" val="2461161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273AD308-B796-D244-B841-12D8A98763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22529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1"/>
            <a:ext cx="5257800" cy="3764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2" name="Titolo 1">
            <a:extLst>
              <a:ext uri="{FF2B5EF4-FFF2-40B4-BE49-F238E27FC236}">
                <a16:creationId xmlns:a16="http://schemas.microsoft.com/office/drawing/2014/main" id="{798F54C3-7A08-E147-AB5B-11B2B6AA89B7}"/>
              </a:ext>
            </a:extLst>
          </p:cNvPr>
          <p:cNvSpPr>
            <a:spLocks noGrp="1"/>
          </p:cNvSpPr>
          <p:nvPr>
            <p:ph type="title" hasCustomPrompt="1"/>
          </p:nvPr>
        </p:nvSpPr>
        <p:spPr>
          <a:xfrm>
            <a:off x="838200" y="853698"/>
            <a:ext cx="4102100" cy="2734100"/>
          </a:xfrm>
          <a:prstGeom prst="rect">
            <a:avLst/>
          </a:prstGeom>
        </p:spPr>
        <p:txBody>
          <a:bodyPr anchor="t"/>
          <a:lstStyle>
            <a:lvl1pPr algn="l">
              <a:defRPr>
                <a:solidFill>
                  <a:schemeClr val="bg1"/>
                </a:solidFill>
              </a:defRPr>
            </a:lvl1pPr>
          </a:lstStyle>
          <a:p>
            <a:r>
              <a:rPr lang="it-IT" dirty="0"/>
              <a:t>WRITE TITLE HERE</a:t>
            </a:r>
          </a:p>
        </p:txBody>
      </p:sp>
      <p:sp>
        <p:nvSpPr>
          <p:cNvPr id="7" name="Segnaposto testo 6">
            <a:extLst>
              <a:ext uri="{FF2B5EF4-FFF2-40B4-BE49-F238E27FC236}">
                <a16:creationId xmlns:a16="http://schemas.microsoft.com/office/drawing/2014/main" id="{E0D9FA45-81CD-244B-BF48-ACA53FC61C59}"/>
              </a:ext>
            </a:extLst>
          </p:cNvPr>
          <p:cNvSpPr>
            <a:spLocks noGrp="1"/>
          </p:cNvSpPr>
          <p:nvPr>
            <p:ph type="body" sz="quarter" idx="13" hasCustomPrompt="1"/>
          </p:nvPr>
        </p:nvSpPr>
        <p:spPr>
          <a:xfrm>
            <a:off x="839788" y="4038600"/>
            <a:ext cx="4418012" cy="2184400"/>
          </a:xfrm>
          <a:prstGeom prst="rect">
            <a:avLst/>
          </a:prstGeom>
        </p:spPr>
        <p:txBody>
          <a:bodyPr>
            <a:normAutofit/>
          </a:bodyPr>
          <a:lstStyle>
            <a:lvl1pPr marL="0" indent="0">
              <a:buFontTx/>
              <a:buNone/>
              <a:defRPr sz="24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err="1"/>
              <a:t>Insert</a:t>
            </a:r>
            <a:r>
              <a:rPr lang="it-IT" dirty="0"/>
              <a:t> </a:t>
            </a:r>
            <a:r>
              <a:rPr lang="it-IT" dirty="0" err="1"/>
              <a:t>subordinated</a:t>
            </a:r>
            <a:r>
              <a:rPr lang="it-IT" dirty="0"/>
              <a:t> text</a:t>
            </a:r>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5422899" y="495300"/>
            <a:ext cx="5929313" cy="5727700"/>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85664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0"/>
            <a:ext cx="5257800" cy="7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839788" y="983152"/>
            <a:ext cx="5076825" cy="5239848"/>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Segnaposto testo 7">
            <a:extLst>
              <a:ext uri="{FF2B5EF4-FFF2-40B4-BE49-F238E27FC236}">
                <a16:creationId xmlns:a16="http://schemas.microsoft.com/office/drawing/2014/main" id="{C011188E-88C4-BC40-909A-AB449C2CE19B}"/>
              </a:ext>
            </a:extLst>
          </p:cNvPr>
          <p:cNvSpPr>
            <a:spLocks noGrp="1"/>
          </p:cNvSpPr>
          <p:nvPr>
            <p:ph type="body" sz="quarter" idx="16" hasCustomPrompt="1"/>
          </p:nvPr>
        </p:nvSpPr>
        <p:spPr>
          <a:xfrm>
            <a:off x="6240463" y="982663"/>
            <a:ext cx="5111750" cy="5232400"/>
          </a:xfrm>
          <a:prstGeom prst="rect">
            <a:avLst/>
          </a:prstGeom>
        </p:spPr>
        <p:txBody>
          <a:bodyPr/>
          <a:lstStyle>
            <a:lvl1pPr marL="0" indent="0">
              <a:buNone/>
              <a:defRPr sz="2000"/>
            </a:lvl1pPr>
          </a:lstStyle>
          <a:p>
            <a:pPr lvl="0"/>
            <a:r>
              <a:rPr lang="it-IT" dirty="0"/>
              <a:t>Text</a:t>
            </a:r>
          </a:p>
        </p:txBody>
      </p:sp>
      <p:sp>
        <p:nvSpPr>
          <p:cNvPr id="13" name="Segnaposto testo 3">
            <a:extLst>
              <a:ext uri="{FF2B5EF4-FFF2-40B4-BE49-F238E27FC236}">
                <a16:creationId xmlns:a16="http://schemas.microsoft.com/office/drawing/2014/main" id="{29F59DC1-79B9-9541-A394-EBC15C880EDA}"/>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Tree>
    <p:extLst>
      <p:ext uri="{BB962C8B-B14F-4D97-AF65-F5344CB8AC3E}">
        <p14:creationId xmlns:p14="http://schemas.microsoft.com/office/powerpoint/2010/main" val="329852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7285"/>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0"/>
            <a:ext cx="4849812"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638962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 Titl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1400432"/>
            <a:ext cx="5076825" cy="4761053"/>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1400432"/>
            <a:ext cx="4849812" cy="4761052"/>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esto 3">
            <a:extLst>
              <a:ext uri="{FF2B5EF4-FFF2-40B4-BE49-F238E27FC236}">
                <a16:creationId xmlns:a16="http://schemas.microsoft.com/office/drawing/2014/main" id="{44775C27-CA16-B444-9F75-4EC773D89F67}"/>
              </a:ext>
            </a:extLst>
          </p:cNvPr>
          <p:cNvSpPr>
            <a:spLocks noGrp="1"/>
          </p:cNvSpPr>
          <p:nvPr>
            <p:ph type="body" sz="quarter" idx="14" hasCustomPrompt="1"/>
          </p:nvPr>
        </p:nvSpPr>
        <p:spPr>
          <a:xfrm>
            <a:off x="839788" y="356992"/>
            <a:ext cx="10512425" cy="722508"/>
          </a:xfrm>
          <a:prstGeom prst="rect">
            <a:avLst/>
          </a:prstGeom>
        </p:spPr>
        <p:txBody>
          <a:bodyPr/>
          <a:lstStyle>
            <a:lvl1pPr marL="0" indent="0" algn="ctr">
              <a:buNone/>
              <a:defRPr sz="4400" b="1" i="0">
                <a:solidFill>
                  <a:schemeClr val="tx2"/>
                </a:solidFill>
                <a:latin typeface="Arial Narrow" panose="020B0604020202020204" pitchFamily="34" charset="0"/>
                <a:cs typeface="Arial Narrow" panose="020B0604020202020204" pitchFamily="34" charset="0"/>
              </a:defRPr>
            </a:lvl1pPr>
          </a:lstStyle>
          <a:p>
            <a:pPr lvl="0"/>
            <a:r>
              <a:rPr lang="it-IT" dirty="0"/>
              <a:t>Write </a:t>
            </a:r>
            <a:r>
              <a:rPr lang="it-IT" dirty="0" err="1"/>
              <a:t>here</a:t>
            </a:r>
            <a:r>
              <a:rPr lang="it-IT" dirty="0"/>
              <a:t> </a:t>
            </a:r>
            <a:r>
              <a:rPr lang="it-IT" dirty="0" err="1"/>
              <a:t>title</a:t>
            </a:r>
            <a:r>
              <a:rPr lang="it-IT" dirty="0"/>
              <a:t> </a:t>
            </a:r>
          </a:p>
        </p:txBody>
      </p:sp>
    </p:spTree>
    <p:extLst>
      <p:ext uri="{BB962C8B-B14F-4D97-AF65-F5344CB8AC3E}">
        <p14:creationId xmlns:p14="http://schemas.microsoft.com/office/powerpoint/2010/main" val="535932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839788" y="0"/>
            <a:ext cx="10512424"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8258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pic>
        <p:nvPicPr>
          <p:cNvPr id="9" name="Immagine 8">
            <a:extLst>
              <a:ext uri="{FF2B5EF4-FFF2-40B4-BE49-F238E27FC236}">
                <a16:creationId xmlns:a16="http://schemas.microsoft.com/office/drawing/2014/main" id="{F1E0AACF-D32C-D243-84C0-F7671E7DF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8732" y="2870113"/>
            <a:ext cx="896712" cy="1171184"/>
          </a:xfrm>
          <a:prstGeom prst="rect">
            <a:avLst/>
          </a:prstGeom>
        </p:spPr>
      </p:pic>
      <p:pic>
        <p:nvPicPr>
          <p:cNvPr id="12" name="Immagine 11" descr="Immagine che contiene cielo notturno&#10;&#10;Descrizione generata automaticamente">
            <a:extLst>
              <a:ext uri="{FF2B5EF4-FFF2-40B4-BE49-F238E27FC236}">
                <a16:creationId xmlns:a16="http://schemas.microsoft.com/office/drawing/2014/main" id="{E5C25321-86A8-674A-A75C-8912FAB7C6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9834" y="1056043"/>
            <a:ext cx="1009814" cy="1171184"/>
          </a:xfrm>
          <a:prstGeom prst="rect">
            <a:avLst/>
          </a:prstGeom>
        </p:spPr>
      </p:pic>
      <p:pic>
        <p:nvPicPr>
          <p:cNvPr id="14" name="Immagine 13">
            <a:extLst>
              <a:ext uri="{FF2B5EF4-FFF2-40B4-BE49-F238E27FC236}">
                <a16:creationId xmlns:a16="http://schemas.microsoft.com/office/drawing/2014/main" id="{D0D9F28F-A9AD-3D4A-8B2B-12D1E48601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33657" y="1056043"/>
            <a:ext cx="1146627" cy="1171184"/>
          </a:xfrm>
          <a:prstGeom prst="rect">
            <a:avLst/>
          </a:prstGeom>
        </p:spPr>
      </p:pic>
      <p:pic>
        <p:nvPicPr>
          <p:cNvPr id="16" name="Immagine 15" descr="Immagine che contiene testo, cielo notturno&#10;&#10;Descrizione generata automaticamente">
            <a:extLst>
              <a:ext uri="{FF2B5EF4-FFF2-40B4-BE49-F238E27FC236}">
                <a16:creationId xmlns:a16="http://schemas.microsoft.com/office/drawing/2014/main" id="{5A2F5019-3545-2746-96A6-0E3C3A6A09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13097" y="1049283"/>
            <a:ext cx="965804" cy="1171184"/>
          </a:xfrm>
          <a:prstGeom prst="rect">
            <a:avLst/>
          </a:prstGeom>
        </p:spPr>
      </p:pic>
      <p:pic>
        <p:nvPicPr>
          <p:cNvPr id="18" name="Immagine 17" descr="Immagine che contiene elettronico, altoparlante&#10;&#10;Descrizione generata automaticamente">
            <a:extLst>
              <a:ext uri="{FF2B5EF4-FFF2-40B4-BE49-F238E27FC236}">
                <a16:creationId xmlns:a16="http://schemas.microsoft.com/office/drawing/2014/main" id="{4945B9CA-09E5-A64A-B4F0-A3C632E1B3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85523" y="1012568"/>
            <a:ext cx="969930" cy="1171184"/>
          </a:xfrm>
          <a:prstGeom prst="rect">
            <a:avLst/>
          </a:prstGeom>
        </p:spPr>
      </p:pic>
      <p:pic>
        <p:nvPicPr>
          <p:cNvPr id="20" name="Immagine 19">
            <a:extLst>
              <a:ext uri="{FF2B5EF4-FFF2-40B4-BE49-F238E27FC236}">
                <a16:creationId xmlns:a16="http://schemas.microsoft.com/office/drawing/2014/main" id="{92A4A704-40A0-6D4E-8B9C-FB1F28A43BB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147621" y="1012568"/>
            <a:ext cx="847930" cy="1171184"/>
          </a:xfrm>
          <a:prstGeom prst="rect">
            <a:avLst/>
          </a:prstGeom>
        </p:spPr>
      </p:pic>
      <p:pic>
        <p:nvPicPr>
          <p:cNvPr id="22" name="Immagine 21">
            <a:extLst>
              <a:ext uri="{FF2B5EF4-FFF2-40B4-BE49-F238E27FC236}">
                <a16:creationId xmlns:a16="http://schemas.microsoft.com/office/drawing/2014/main" id="{A651B629-4E32-F64A-B606-99106F74314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0926" y="2966674"/>
            <a:ext cx="1171184" cy="1171184"/>
          </a:xfrm>
          <a:prstGeom prst="rect">
            <a:avLst/>
          </a:prstGeom>
        </p:spPr>
      </p:pic>
      <p:pic>
        <p:nvPicPr>
          <p:cNvPr id="24" name="Immagine 23">
            <a:extLst>
              <a:ext uri="{FF2B5EF4-FFF2-40B4-BE49-F238E27FC236}">
                <a16:creationId xmlns:a16="http://schemas.microsoft.com/office/drawing/2014/main" id="{67A0BAA9-0EC5-7D48-8A03-DCEE74005B2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305434" y="2897837"/>
            <a:ext cx="732997" cy="1171184"/>
          </a:xfrm>
          <a:prstGeom prst="rect">
            <a:avLst/>
          </a:prstGeom>
        </p:spPr>
      </p:pic>
      <p:pic>
        <p:nvPicPr>
          <p:cNvPr id="26" name="Immagine 25">
            <a:extLst>
              <a:ext uri="{FF2B5EF4-FFF2-40B4-BE49-F238E27FC236}">
                <a16:creationId xmlns:a16="http://schemas.microsoft.com/office/drawing/2014/main" id="{5355F9EE-01D4-7842-807B-8F88432E9C2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582146" y="2870113"/>
            <a:ext cx="896712" cy="1171184"/>
          </a:xfrm>
          <a:prstGeom prst="rect">
            <a:avLst/>
          </a:prstGeom>
        </p:spPr>
      </p:pic>
      <p:pic>
        <p:nvPicPr>
          <p:cNvPr id="28" name="Immagine 27" descr="Immagine che contiene silhouette, cielo notturno&#10;&#10;Descrizione generata automaticamente">
            <a:extLst>
              <a:ext uri="{FF2B5EF4-FFF2-40B4-BE49-F238E27FC236}">
                <a16:creationId xmlns:a16="http://schemas.microsoft.com/office/drawing/2014/main" id="{4C8EAA8C-1544-F34C-B3E1-9FCA02D3393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044310" y="2931392"/>
            <a:ext cx="1054552" cy="1171184"/>
          </a:xfrm>
          <a:prstGeom prst="rect">
            <a:avLst/>
          </a:prstGeom>
        </p:spPr>
      </p:pic>
      <p:pic>
        <p:nvPicPr>
          <p:cNvPr id="30" name="Immagine 29">
            <a:extLst>
              <a:ext uri="{FF2B5EF4-FFF2-40B4-BE49-F238E27FC236}">
                <a16:creationId xmlns:a16="http://schemas.microsoft.com/office/drawing/2014/main" id="{8A7AD6BC-604D-E145-9C68-3BBDD8CC9CB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065755" y="4739631"/>
            <a:ext cx="1312602" cy="1171184"/>
          </a:xfrm>
          <a:prstGeom prst="rect">
            <a:avLst/>
          </a:prstGeom>
        </p:spPr>
      </p:pic>
      <p:pic>
        <p:nvPicPr>
          <p:cNvPr id="32" name="Immagine 31">
            <a:extLst>
              <a:ext uri="{FF2B5EF4-FFF2-40B4-BE49-F238E27FC236}">
                <a16:creationId xmlns:a16="http://schemas.microsoft.com/office/drawing/2014/main" id="{2D9CCC17-7974-574C-9E36-876DBB5A701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420089" y="4819034"/>
            <a:ext cx="1220826" cy="1171184"/>
          </a:xfrm>
          <a:prstGeom prst="rect">
            <a:avLst/>
          </a:prstGeom>
        </p:spPr>
      </p:pic>
      <p:pic>
        <p:nvPicPr>
          <p:cNvPr id="34" name="Immagine 33">
            <a:extLst>
              <a:ext uri="{FF2B5EF4-FFF2-40B4-BE49-F238E27FC236}">
                <a16:creationId xmlns:a16="http://schemas.microsoft.com/office/drawing/2014/main" id="{9BA41951-D853-E24D-BB3C-CD005FC26B5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886252" y="4631401"/>
            <a:ext cx="1001671" cy="1171184"/>
          </a:xfrm>
          <a:prstGeom prst="rect">
            <a:avLst/>
          </a:prstGeom>
        </p:spPr>
      </p:pic>
    </p:spTree>
    <p:extLst>
      <p:ext uri="{BB962C8B-B14F-4D97-AF65-F5344CB8AC3E}">
        <p14:creationId xmlns:p14="http://schemas.microsoft.com/office/powerpoint/2010/main" val="1536689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D7168CD-F4E3-1A44-B227-6ABC4D0E6670}"/>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t-IT"/>
          </a:p>
        </p:txBody>
      </p:sp>
      <p:pic>
        <p:nvPicPr>
          <p:cNvPr id="5" name="Immagine 4" descr="Immagine che contiene testo, elettronico, screenshot&#10;&#10;Descrizione generata automaticamente">
            <a:extLst>
              <a:ext uri="{FF2B5EF4-FFF2-40B4-BE49-F238E27FC236}">
                <a16:creationId xmlns:a16="http://schemas.microsoft.com/office/drawing/2014/main" id="{657177D2-4B4E-AA4F-B2AF-93C404064C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6" descr="Immagine che contiene testo, elettronico, screenshot&#10;&#10;Descrizione generata automaticamente">
            <a:extLst>
              <a:ext uri="{FF2B5EF4-FFF2-40B4-BE49-F238E27FC236}">
                <a16:creationId xmlns:a16="http://schemas.microsoft.com/office/drawing/2014/main" id="{7C2140A1-1B1E-5B44-A682-FB277CF6AB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8555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9164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a:t>
            </a:fld>
            <a:endParaRPr lang="en-GB">
              <a:solidFill>
                <a:prstClr val="black"/>
              </a:solidFill>
            </a:endParaRPr>
          </a:p>
        </p:txBody>
      </p:sp>
      <p:sp>
        <p:nvSpPr>
          <p:cNvPr id="8" name="Rectangle 7"/>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4020" tIns="47010" rIns="94020" bIns="47010" anchor="ctr"/>
          <a:lstStyle/>
          <a:p>
            <a:pPr algn="ctr" defTabSz="940121" rtl="0" fontAlgn="auto">
              <a:spcBef>
                <a:spcPts val="0"/>
              </a:spcBef>
              <a:spcAft>
                <a:spcPts val="0"/>
              </a:spcAft>
              <a:defRPr/>
            </a:pPr>
            <a:endParaRPr lang="en-GB" sz="1904" b="0">
              <a:solidFill>
                <a:prstClr val="white"/>
              </a:solidFill>
            </a:endParaRPr>
          </a:p>
        </p:txBody>
      </p:sp>
      <p:sp>
        <p:nvSpPr>
          <p:cNvPr id="9" name="Rectangle 8"/>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4020" tIns="47010" rIns="94020" bIns="47010" anchor="ctr"/>
          <a:lstStyle/>
          <a:p>
            <a:pPr algn="ctr" defTabSz="940121" rtl="0" fontAlgn="auto">
              <a:spcBef>
                <a:spcPts val="0"/>
              </a:spcBef>
              <a:spcAft>
                <a:spcPts val="0"/>
              </a:spcAft>
              <a:defRPr/>
            </a:pPr>
            <a:endParaRPr lang="en-GB" sz="1904" b="0">
              <a:solidFill>
                <a:prstClr val="white"/>
              </a:solidFill>
            </a:endParaRPr>
          </a:p>
        </p:txBody>
      </p:sp>
    </p:spTree>
    <p:extLst>
      <p:ext uri="{BB962C8B-B14F-4D97-AF65-F5344CB8AC3E}">
        <p14:creationId xmlns:p14="http://schemas.microsoft.com/office/powerpoint/2010/main" val="30056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1"/>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57815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1"/>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90088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subtitl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489B-8EB2-A84B-A274-DDA7E5DF6AB7}"/>
              </a:ext>
            </a:extLst>
          </p:cNvPr>
          <p:cNvSpPr>
            <a:spLocks noGrp="1"/>
          </p:cNvSpPr>
          <p:nvPr>
            <p:ph type="ctrTitle" hasCustomPrompt="1"/>
          </p:nvPr>
        </p:nvSpPr>
        <p:spPr>
          <a:xfrm>
            <a:off x="838200" y="602166"/>
            <a:ext cx="10515600" cy="3728534"/>
          </a:xfrm>
          <a:prstGeom prst="rect">
            <a:avLst/>
          </a:prstGeom>
        </p:spPr>
        <p:txBody>
          <a:bodyPr anchor="t">
            <a:noAutofit/>
          </a:bodyPr>
          <a:lstStyle>
            <a:lvl1pPr algn="ctr">
              <a:defRPr sz="8000" b="1" i="0">
                <a:latin typeface="Arial Narrow" panose="020B0604020202020204" pitchFamily="34" charset="0"/>
                <a:cs typeface="Arial Narrow" panose="020B0604020202020204" pitchFamily="34" charset="0"/>
              </a:defRPr>
            </a:lvl1pPr>
          </a:lstStyle>
          <a:p>
            <a:r>
              <a:rPr lang="it-IT" dirty="0"/>
              <a:t>WRITE TITLE HERE </a:t>
            </a:r>
            <a:br>
              <a:rPr lang="it-IT" dirty="0"/>
            </a:br>
            <a:r>
              <a:rPr lang="it-IT" dirty="0"/>
              <a:t>MAX 3 LINES</a:t>
            </a:r>
          </a:p>
        </p:txBody>
      </p:sp>
      <p:sp>
        <p:nvSpPr>
          <p:cNvPr id="3" name="Sottotitolo 2">
            <a:extLst>
              <a:ext uri="{FF2B5EF4-FFF2-40B4-BE49-F238E27FC236}">
                <a16:creationId xmlns:a16="http://schemas.microsoft.com/office/drawing/2014/main" id="{4FC83FF7-DDE8-9B44-BF67-63562A1880F3}"/>
              </a:ext>
            </a:extLst>
          </p:cNvPr>
          <p:cNvSpPr>
            <a:spLocks noGrp="1"/>
          </p:cNvSpPr>
          <p:nvPr>
            <p:ph type="subTitle" idx="1" hasCustomPrompt="1"/>
          </p:nvPr>
        </p:nvSpPr>
        <p:spPr>
          <a:xfrm>
            <a:off x="838200" y="4496373"/>
            <a:ext cx="10515600" cy="1759461"/>
          </a:xfrm>
          <a:prstGeom prst="rect">
            <a:avLst/>
          </a:prstGeom>
        </p:spPr>
        <p:txBody>
          <a:bodyPr>
            <a:normAutofit/>
          </a:bodyPr>
          <a:lstStyle>
            <a:lvl1pPr marL="0" indent="0" algn="ctr">
              <a:buNone/>
              <a:defRPr sz="24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Write Here </a:t>
            </a:r>
            <a:r>
              <a:rPr lang="it-IT" dirty="0" err="1"/>
              <a:t>Subtitle</a:t>
            </a:r>
            <a:r>
              <a:rPr lang="it-IT" dirty="0"/>
              <a:t> On Maximum 3 Lines</a:t>
            </a:r>
          </a:p>
        </p:txBody>
      </p:sp>
      <p:sp>
        <p:nvSpPr>
          <p:cNvPr id="7" name="Ovale 6">
            <a:extLst>
              <a:ext uri="{FF2B5EF4-FFF2-40B4-BE49-F238E27FC236}">
                <a16:creationId xmlns:a16="http://schemas.microsoft.com/office/drawing/2014/main" id="{1806D73B-3C43-CA4C-9908-DDBE9A14FBA4}"/>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Rettangolo 7">
            <a:extLst>
              <a:ext uri="{FF2B5EF4-FFF2-40B4-BE49-F238E27FC236}">
                <a16:creationId xmlns:a16="http://schemas.microsoft.com/office/drawing/2014/main" id="{1AE2AAE8-75EE-234C-B627-4898C4CE1558}"/>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511D2C4-4168-CC44-A236-E6EEAF22FE05}"/>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ACDA8F08-7657-3E43-A222-0DD253C6A2D5}"/>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173462818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8F2657-336C-604A-92E9-1651D7F0F3E1}" type="slidenum">
              <a:rPr lang="en-US" smtClean="0"/>
              <a:t>‹#›</a:t>
            </a:fld>
            <a:endParaRPr lang="en-US"/>
          </a:p>
        </p:txBody>
      </p:sp>
    </p:spTree>
    <p:extLst>
      <p:ext uri="{BB962C8B-B14F-4D97-AF65-F5344CB8AC3E}">
        <p14:creationId xmlns:p14="http://schemas.microsoft.com/office/powerpoint/2010/main" val="52789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1"/>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769380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0" y="6293655"/>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80486" y="1188007"/>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80003"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322717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80000" y="6293655"/>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6" y="1188007"/>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246446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a:p>
        </p:txBody>
      </p:sp>
      <p:sp>
        <p:nvSpPr>
          <p:cNvPr id="3" name="Content Placeholder 2"/>
          <p:cNvSpPr>
            <a:spLocks noGrp="1"/>
          </p:cNvSpPr>
          <p:nvPr>
            <p:ph sz="half" idx="1"/>
          </p:nvPr>
        </p:nvSpPr>
        <p:spPr>
          <a:xfrm>
            <a:off x="6281271" y="1828802"/>
            <a:ext cx="4876800" cy="2057400"/>
          </a:xfrm>
        </p:spPr>
        <p:txBody>
          <a:bodyPr>
            <a:normAutofit/>
          </a:bodyPr>
          <a:lstStyle>
            <a:lvl1pPr>
              <a:defRPr sz="2667"/>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10" name="Content Placeholder 2"/>
          <p:cNvSpPr>
            <a:spLocks noGrp="1"/>
          </p:cNvSpPr>
          <p:nvPr>
            <p:ph sz="half" idx="13"/>
          </p:nvPr>
        </p:nvSpPr>
        <p:spPr>
          <a:xfrm>
            <a:off x="6281271" y="3991816"/>
            <a:ext cx="4876800" cy="2057400"/>
          </a:xfrm>
        </p:spPr>
        <p:txBody>
          <a:bodyPr>
            <a:normAutofit/>
          </a:bodyPr>
          <a:lstStyle>
            <a:lvl1pPr>
              <a:defRPr sz="2667"/>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11" name="Content Placeholder 2"/>
          <p:cNvSpPr>
            <a:spLocks noGrp="1"/>
          </p:cNvSpPr>
          <p:nvPr>
            <p:ph sz="half" idx="14"/>
          </p:nvPr>
        </p:nvSpPr>
        <p:spPr>
          <a:xfrm>
            <a:off x="1039283" y="1828801"/>
            <a:ext cx="4876800" cy="4219575"/>
          </a:xfrm>
        </p:spPr>
        <p:txBody>
          <a:bodyPr>
            <a:normAutofit/>
          </a:bodyPr>
          <a:lstStyle>
            <a:lvl1pPr>
              <a:defRPr sz="2667"/>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7" name="Date Placeholder 4"/>
          <p:cNvSpPr>
            <a:spLocks noGrp="1"/>
          </p:cNvSpPr>
          <p:nvPr>
            <p:ph type="dt" sz="half" idx="15"/>
          </p:nvPr>
        </p:nvSpPr>
        <p:spPr>
          <a:xfrm>
            <a:off x="1852091" y="6264280"/>
            <a:ext cx="2516716" cy="365125"/>
          </a:xfrm>
          <a:prstGeom prst="rect">
            <a:avLst/>
          </a:prstGeom>
        </p:spPr>
        <p:txBody>
          <a:bodyPr vert="horz" wrap="square" lIns="91440" tIns="45720" rIns="91440" bIns="45720" numCol="1" anchor="t" anchorCtr="0" compatLnSpc="1">
            <a:prstTxWarp prst="textNoShape">
              <a:avLst/>
            </a:prstTxWarp>
          </a:bodyPr>
          <a:lstStyle>
            <a:lvl1pPr>
              <a:defRPr>
                <a:latin typeface="AmsiProCond-Bold"/>
                <a:cs typeface="AmsiProCond-Bold"/>
              </a:defRPr>
            </a:lvl1pPr>
          </a:lstStyle>
          <a:p>
            <a:endParaRPr lang="pt-BR" dirty="0"/>
          </a:p>
        </p:txBody>
      </p:sp>
      <p:sp>
        <p:nvSpPr>
          <p:cNvPr id="8" name="Footer Placeholder 5"/>
          <p:cNvSpPr>
            <a:spLocks noGrp="1"/>
          </p:cNvSpPr>
          <p:nvPr>
            <p:ph type="ftr" sz="quarter" idx="16"/>
          </p:nvPr>
        </p:nvSpPr>
        <p:spPr>
          <a:xfrm>
            <a:off x="6807207" y="6288092"/>
            <a:ext cx="4381500" cy="365125"/>
          </a:xfrm>
          <a:prstGeom prst="rect">
            <a:avLst/>
          </a:prstGeom>
        </p:spPr>
        <p:txBody>
          <a:bodyPr vert="horz" wrap="square" lIns="91440" tIns="45720" rIns="91440" bIns="45720" numCol="1" anchor="t" anchorCtr="0" compatLnSpc="1">
            <a:prstTxWarp prst="textNoShape">
              <a:avLst/>
            </a:prstTxWarp>
          </a:bodyPr>
          <a:lstStyle>
            <a:lvl1pPr>
              <a:defRPr>
                <a:latin typeface="AmsiProCond-Bold"/>
                <a:cs typeface="AmsiProCond-Bold"/>
              </a:defRPr>
            </a:lvl1pPr>
          </a:lstStyle>
          <a:p>
            <a:endParaRPr lang="pt-BR" dirty="0"/>
          </a:p>
        </p:txBody>
      </p:sp>
      <p:sp>
        <p:nvSpPr>
          <p:cNvPr id="9" name="Slide Number Placeholder 6"/>
          <p:cNvSpPr>
            <a:spLocks noGrp="1"/>
          </p:cNvSpPr>
          <p:nvPr>
            <p:ph type="sldNum" sz="quarter" idx="17"/>
          </p:nvPr>
        </p:nvSpPr>
        <p:spPr/>
        <p:txBody>
          <a:bodyPr/>
          <a:lstStyle>
            <a:lvl1pPr>
              <a:defRPr/>
            </a:lvl1pPr>
          </a:lstStyle>
          <a:p>
            <a:fld id="{FF572620-5F73-4E90-9BB6-1F65A6142BD0}" type="slidenum">
              <a:rPr lang="pt-BR"/>
              <a:pPr/>
              <a:t>‹#›</a:t>
            </a:fld>
            <a:endParaRPr lang="pt-BR"/>
          </a:p>
        </p:txBody>
      </p:sp>
    </p:spTree>
    <p:extLst>
      <p:ext uri="{BB962C8B-B14F-4D97-AF65-F5344CB8AC3E}">
        <p14:creationId xmlns:p14="http://schemas.microsoft.com/office/powerpoint/2010/main" val="13900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ragraph + text double coloumn">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200" y="1384300"/>
            <a:ext cx="5092602"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4" name="Segnaposto testo 3">
            <a:extLst>
              <a:ext uri="{FF2B5EF4-FFF2-40B4-BE49-F238E27FC236}">
                <a16:creationId xmlns:a16="http://schemas.microsoft.com/office/drawing/2014/main" id="{2C6A36E3-63DA-454F-8F6F-7A744F531E4C}"/>
              </a:ext>
            </a:extLst>
          </p:cNvPr>
          <p:cNvSpPr>
            <a:spLocks noGrp="1"/>
          </p:cNvSpPr>
          <p:nvPr>
            <p:ph type="body" sz="quarter" idx="17" hasCustomPrompt="1"/>
          </p:nvPr>
        </p:nvSpPr>
        <p:spPr>
          <a:xfrm>
            <a:off x="6261198" y="1384300"/>
            <a:ext cx="5092602" cy="4973638"/>
          </a:xfrm>
          <a:prstGeom prst="rect">
            <a:avLst/>
          </a:prstGeom>
        </p:spPr>
        <p:txBody>
          <a:bodyPr/>
          <a:lstStyle>
            <a:lvl1pPr marL="0" indent="0" algn="l">
              <a:buNone/>
              <a:defRPr sz="2000"/>
            </a:lvl1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40746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aragraph + 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199" y="1384300"/>
            <a:ext cx="10514013"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7422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box">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3000739"/>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219206" y="3757807"/>
            <a:ext cx="11972794" cy="3100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795F170F-C056-4245-B79C-ED59A008354C}"/>
              </a:ext>
            </a:extLst>
          </p:cNvPr>
          <p:cNvSpPr>
            <a:spLocks noGrp="1"/>
          </p:cNvSpPr>
          <p:nvPr>
            <p:ph type="body" sz="quarter" idx="13" hasCustomPrompt="1"/>
          </p:nvPr>
        </p:nvSpPr>
        <p:spPr>
          <a:xfrm>
            <a:off x="839788" y="4381500"/>
            <a:ext cx="10507661" cy="1803400"/>
          </a:xfrm>
          <a:prstGeom prst="rect">
            <a:avLst/>
          </a:prstGeom>
        </p:spPr>
        <p:txBody>
          <a:bodyPr>
            <a:normAutofit/>
          </a:bodyPr>
          <a:lstStyle>
            <a:lvl1pPr marL="0" indent="0">
              <a:buFontTx/>
              <a:buNone/>
              <a:defRPr sz="1200" b="1">
                <a:solidFill>
                  <a:schemeClr val="bg1"/>
                </a:solidFill>
              </a:defRPr>
            </a:lvl1pPr>
          </a:lstStyle>
          <a:p>
            <a:pPr lvl="0"/>
            <a:r>
              <a:rPr lang="it-IT" dirty="0"/>
              <a:t>Box text</a:t>
            </a:r>
          </a:p>
        </p:txBody>
      </p:sp>
      <p:sp>
        <p:nvSpPr>
          <p:cNvPr id="2" name="Titolo 1">
            <a:extLst>
              <a:ext uri="{FF2B5EF4-FFF2-40B4-BE49-F238E27FC236}">
                <a16:creationId xmlns:a16="http://schemas.microsoft.com/office/drawing/2014/main" id="{36ACAD63-6FFD-0F41-85E5-E49AEC5A5E62}"/>
              </a:ext>
            </a:extLst>
          </p:cNvPr>
          <p:cNvSpPr>
            <a:spLocks noGrp="1"/>
          </p:cNvSpPr>
          <p:nvPr>
            <p:ph type="title" hasCustomPrompt="1"/>
          </p:nvPr>
        </p:nvSpPr>
        <p:spPr>
          <a:xfrm>
            <a:off x="839788" y="4038600"/>
            <a:ext cx="10515600" cy="207791"/>
          </a:xfrm>
          <a:prstGeom prst="rect">
            <a:avLst/>
          </a:prstGeom>
          <a:solidFill>
            <a:schemeClr val="tx2"/>
          </a:solidFill>
        </p:spPr>
        <p:txBody>
          <a:bodyPr anchor="t">
            <a:noAutofit/>
          </a:bodyPr>
          <a:lstStyle>
            <a:lvl1pPr>
              <a:defRPr sz="1400" b="1" i="0">
                <a:solidFill>
                  <a:schemeClr val="bg1"/>
                </a:solidFill>
                <a:latin typeface="Arial" panose="020B0604020202020204" pitchFamily="34" charset="0"/>
                <a:cs typeface="Arial" panose="020B0604020202020204" pitchFamily="34" charset="0"/>
              </a:defRPr>
            </a:lvl1pPr>
          </a:lstStyle>
          <a:p>
            <a:r>
              <a:rPr lang="it-IT" dirty="0"/>
              <a:t>Box 1. Title Of The Box</a:t>
            </a:r>
          </a:p>
        </p:txBody>
      </p:sp>
      <p:sp>
        <p:nvSpPr>
          <p:cNvPr id="11" name="Rettangolo 10">
            <a:extLst>
              <a:ext uri="{FF2B5EF4-FFF2-40B4-BE49-F238E27FC236}">
                <a16:creationId xmlns:a16="http://schemas.microsoft.com/office/drawing/2014/main" id="{F095027C-EC93-8F4F-B5B0-7956BF67AF3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F31200B-8B55-284E-B599-DAD16552B32E}"/>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266AEEEE-BDAF-794A-90D8-FF3AD85BE8B7}"/>
              </a:ext>
            </a:extLst>
          </p:cNvPr>
          <p:cNvSpPr>
            <a:spLocks noGrp="1"/>
          </p:cNvSpPr>
          <p:nvPr>
            <p:ph type="body" sz="quarter" idx="14" hasCustomPrompt="1"/>
          </p:nvPr>
        </p:nvSpPr>
        <p:spPr>
          <a:xfrm>
            <a:off x="6240463" y="584199"/>
            <a:ext cx="5106987" cy="300073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Text</a:t>
            </a:r>
          </a:p>
        </p:txBody>
      </p:sp>
      <p:sp>
        <p:nvSpPr>
          <p:cNvPr id="13" name="Ovale 12">
            <a:extLst>
              <a:ext uri="{FF2B5EF4-FFF2-40B4-BE49-F238E27FC236}">
                <a16:creationId xmlns:a16="http://schemas.microsoft.com/office/drawing/2014/main" id="{E90BFE27-BDCB-844F-A923-EC56563D8C33}"/>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04438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2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5078413"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78414"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4" name="Segnaposto grafico 3">
            <a:extLst>
              <a:ext uri="{FF2B5EF4-FFF2-40B4-BE49-F238E27FC236}">
                <a16:creationId xmlns:a16="http://schemas.microsoft.com/office/drawing/2014/main" id="{9A365EDD-FA9F-874A-907E-26E42C0CB642}"/>
              </a:ext>
            </a:extLst>
          </p:cNvPr>
          <p:cNvSpPr>
            <a:spLocks noGrp="1"/>
          </p:cNvSpPr>
          <p:nvPr>
            <p:ph type="chart" sz="quarter" idx="15" hasCustomPrompt="1"/>
          </p:nvPr>
        </p:nvSpPr>
        <p:spPr>
          <a:xfrm>
            <a:off x="6240463" y="1739900"/>
            <a:ext cx="5113337" cy="46178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p:txBody>
      </p:sp>
      <p:sp>
        <p:nvSpPr>
          <p:cNvPr id="8" name="Rettangolo 7">
            <a:extLst>
              <a:ext uri="{FF2B5EF4-FFF2-40B4-BE49-F238E27FC236}">
                <a16:creationId xmlns:a16="http://schemas.microsoft.com/office/drawing/2014/main" id="{22D0A959-902A-E748-98B6-B13A9600D369}"/>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3038F72-D325-AF44-86B1-8EEC6CF4DDFA}"/>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85F91A17-B850-D34B-93DC-E05A191EAD67}"/>
              </a:ext>
            </a:extLst>
          </p:cNvPr>
          <p:cNvSpPr>
            <a:spLocks noGrp="1"/>
          </p:cNvSpPr>
          <p:nvPr>
            <p:ph type="body" sz="quarter" idx="16" hasCustomPrompt="1"/>
          </p:nvPr>
        </p:nvSpPr>
        <p:spPr>
          <a:xfrm>
            <a:off x="6238875" y="1253869"/>
            <a:ext cx="5113337" cy="365381"/>
          </a:xfrm>
          <a:prstGeom prst="rect">
            <a:avLst/>
          </a:prstGeom>
          <a:solidFill>
            <a:schemeClr val="tx1"/>
          </a:solidFill>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vl2pPr marL="457200" indent="0">
              <a:buNone/>
              <a:defRPr sz="1200" b="1">
                <a:solidFill>
                  <a:schemeClr val="bg1"/>
                </a:solidFill>
                <a:latin typeface="Arial" panose="020B0604020202020204" pitchFamily="34" charset="0"/>
                <a:cs typeface="Arial" panose="020B0604020202020204" pitchFamily="34" charset="0"/>
              </a:defRPr>
            </a:lvl2pPr>
            <a:lvl3pPr marL="914400" indent="0">
              <a:buNone/>
              <a:defRPr sz="1200" b="1">
                <a:solidFill>
                  <a:schemeClr val="bg1"/>
                </a:solidFill>
                <a:latin typeface="Arial" panose="020B0604020202020204" pitchFamily="34" charset="0"/>
                <a:cs typeface="Arial" panose="020B0604020202020204" pitchFamily="34" charset="0"/>
              </a:defRPr>
            </a:lvl3pPr>
            <a:lvl4pPr marL="1371600" indent="0">
              <a:buNone/>
              <a:defRPr sz="1200" b="1">
                <a:solidFill>
                  <a:schemeClr val="bg1"/>
                </a:solidFill>
                <a:latin typeface="Arial" panose="020B0604020202020204" pitchFamily="34" charset="0"/>
                <a:cs typeface="Arial" panose="020B0604020202020204" pitchFamily="34" charset="0"/>
              </a:defRPr>
            </a:lvl4pPr>
            <a:lvl5pPr marL="1828800" indent="0">
              <a:buNone/>
              <a:defRPr sz="1200" b="1">
                <a:solidFill>
                  <a:schemeClr val="bg1"/>
                </a:solidFill>
                <a:latin typeface="Arial" panose="020B0604020202020204" pitchFamily="34" charset="0"/>
                <a:cs typeface="Arial" panose="020B0604020202020204" pitchFamily="34" charset="0"/>
              </a:defRPr>
            </a:lvl5pPr>
          </a:lstStyle>
          <a:p>
            <a:pPr lvl="0"/>
            <a:r>
              <a:rPr lang="it-IT" dirty="0" err="1"/>
              <a:t>Name</a:t>
            </a:r>
            <a:r>
              <a:rPr lang="it-IT" dirty="0"/>
              <a:t> of the </a:t>
            </a:r>
            <a:r>
              <a:rPr lang="it-IT" dirty="0" err="1"/>
              <a:t>graph</a:t>
            </a:r>
            <a:endParaRPr lang="it-IT" dirty="0"/>
          </a:p>
        </p:txBody>
      </p:sp>
      <p:sp>
        <p:nvSpPr>
          <p:cNvPr id="12" name="Ovale 11">
            <a:extLst>
              <a:ext uri="{FF2B5EF4-FFF2-40B4-BE49-F238E27FC236}">
                <a16:creationId xmlns:a16="http://schemas.microsoft.com/office/drawing/2014/main" id="{418BA77E-05E7-F842-8A3F-171271B6F6EE}"/>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36076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aragraph + 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7999"/>
            <a:ext cx="5092601"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92602"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5" name="Segnaposto testo 4">
            <a:extLst>
              <a:ext uri="{FF2B5EF4-FFF2-40B4-BE49-F238E27FC236}">
                <a16:creationId xmlns:a16="http://schemas.microsoft.com/office/drawing/2014/main" id="{5455D200-1B94-7A4B-9844-C75079441D24}"/>
              </a:ext>
            </a:extLst>
          </p:cNvPr>
          <p:cNvSpPr>
            <a:spLocks noGrp="1"/>
          </p:cNvSpPr>
          <p:nvPr>
            <p:ph type="body" sz="quarter" idx="15" hasCustomPrompt="1"/>
          </p:nvPr>
        </p:nvSpPr>
        <p:spPr>
          <a:xfrm>
            <a:off x="6261198" y="1254125"/>
            <a:ext cx="5092602" cy="365125"/>
          </a:xfrm>
          <a:prstGeom prst="rect">
            <a:avLst/>
          </a:prstGeom>
          <a:noFill/>
        </p:spPr>
        <p:txBody>
          <a:bodyPr/>
          <a:lstStyle>
            <a:lvl1pPr marL="0" indent="0">
              <a:buFontTx/>
              <a:buNone/>
              <a:defRPr sz="20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a:t>Title of the </a:t>
            </a:r>
            <a:r>
              <a:rPr lang="it-IT" dirty="0" err="1"/>
              <a:t>paragraph</a:t>
            </a:r>
            <a:r>
              <a:rPr lang="it-IT" dirty="0"/>
              <a:t> </a:t>
            </a:r>
          </a:p>
          <a:p>
            <a:pPr lvl="0"/>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6261198" y="1778000"/>
            <a:ext cx="5092602" cy="45797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9" name="Rettangolo 8">
            <a:extLst>
              <a:ext uri="{FF2B5EF4-FFF2-40B4-BE49-F238E27FC236}">
                <a16:creationId xmlns:a16="http://schemas.microsoft.com/office/drawing/2014/main" id="{45A82D48-68B9-B045-9774-43749380E0D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FFF4F8E-721E-6144-A67D-5AD1643F59B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2748495-0241-1C46-A676-5AB6971E50A2}"/>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09182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1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1" y="6363031"/>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10515599" cy="457993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10515600"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8" name="Rettangolo 7">
            <a:extLst>
              <a:ext uri="{FF2B5EF4-FFF2-40B4-BE49-F238E27FC236}">
                <a16:creationId xmlns:a16="http://schemas.microsoft.com/office/drawing/2014/main" id="{D30803BB-B9A9-FD4E-88E7-7CAFB4D4A89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75D3729-A04A-B242-B84C-CEFFA4403F4C}"/>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A1114575-2E12-F04D-AB74-6C6C4F5BD54C}"/>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98774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6887"/>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0" name="Ovale 9">
            <a:extLst>
              <a:ext uri="{FF2B5EF4-FFF2-40B4-BE49-F238E27FC236}">
                <a16:creationId xmlns:a16="http://schemas.microsoft.com/office/drawing/2014/main" id="{2D234BFE-A864-344E-8734-7A3AD60328F5}"/>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abella 3">
            <a:extLst>
              <a:ext uri="{FF2B5EF4-FFF2-40B4-BE49-F238E27FC236}">
                <a16:creationId xmlns:a16="http://schemas.microsoft.com/office/drawing/2014/main" id="{7BBAF19B-6028-2D4B-9293-309735FD92AD}"/>
              </a:ext>
            </a:extLst>
          </p:cNvPr>
          <p:cNvSpPr>
            <a:spLocks noGrp="1"/>
          </p:cNvSpPr>
          <p:nvPr>
            <p:ph type="tbl" sz="quarter" idx="13" hasCustomPrompt="1"/>
          </p:nvPr>
        </p:nvSpPr>
        <p:spPr>
          <a:xfrm>
            <a:off x="6240463" y="1161535"/>
            <a:ext cx="5111750" cy="4999553"/>
          </a:xfrm>
          <a:prstGeom prst="rect">
            <a:avLst/>
          </a:prstGeom>
        </p:spPr>
        <p:txBody>
          <a:bodyPr>
            <a:normAutofit/>
          </a:bodyPr>
          <a:lstStyle>
            <a:lvl1pPr marL="0" indent="0">
              <a:buFontTx/>
              <a:buNone/>
              <a:defRPr sz="2400"/>
            </a:lvl1pPr>
          </a:lstStyle>
          <a:p>
            <a:r>
              <a:rPr lang="it-IT" dirty="0"/>
              <a:t>INSERT TABLE</a:t>
            </a:r>
          </a:p>
        </p:txBody>
      </p:sp>
      <p:sp>
        <p:nvSpPr>
          <p:cNvPr id="7" name="Rettangolo 6">
            <a:extLst>
              <a:ext uri="{FF2B5EF4-FFF2-40B4-BE49-F238E27FC236}">
                <a16:creationId xmlns:a16="http://schemas.microsoft.com/office/drawing/2014/main" id="{20CA2B10-5A17-E141-A090-2089D425489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8B4AD65-6E8E-E640-B8B0-7D4D7BBD52D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E5FE4FF7-4BFE-3847-89C8-BE1DEC7E0E81}"/>
              </a:ext>
            </a:extLst>
          </p:cNvPr>
          <p:cNvSpPr>
            <a:spLocks noGrp="1"/>
          </p:cNvSpPr>
          <p:nvPr>
            <p:ph type="body" sz="quarter" idx="14" hasCustomPrompt="1"/>
          </p:nvPr>
        </p:nvSpPr>
        <p:spPr>
          <a:xfrm>
            <a:off x="6240463" y="584200"/>
            <a:ext cx="5076825" cy="313724"/>
          </a:xfrm>
          <a:prstGeom prst="rect">
            <a:avLst/>
          </a:prstGeom>
          <a:solidFill>
            <a:schemeClr val="tx2"/>
          </a:solidFill>
        </p:spPr>
        <p:txBody>
          <a:bodyPr/>
          <a:lstStyle>
            <a:lvl1pPr marL="0" indent="0">
              <a:buNone/>
              <a:defRPr sz="18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it-IT" dirty="0" err="1"/>
              <a:t>Name</a:t>
            </a:r>
            <a:r>
              <a:rPr lang="it-IT" dirty="0"/>
              <a:t> of the </a:t>
            </a:r>
            <a:r>
              <a:rPr lang="it-IT" dirty="0" err="1"/>
              <a:t>table</a:t>
            </a:r>
            <a:endParaRPr lang="it-IT" dirty="0"/>
          </a:p>
        </p:txBody>
      </p:sp>
    </p:spTree>
    <p:extLst>
      <p:ext uri="{BB962C8B-B14F-4D97-AF65-F5344CB8AC3E}">
        <p14:creationId xmlns:p14="http://schemas.microsoft.com/office/powerpoint/2010/main" val="271241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5C70449-F0C5-3742-A715-2A55C17C7176}"/>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4119323391"/>
      </p:ext>
    </p:extLst>
  </p:cSld>
  <p:clrMap bg1="lt1" tx1="dk1" bg2="lt2" tx2="dk2" accent1="accent1" accent2="accent2" accent3="accent3" accent4="accent4" accent5="accent5" accent6="accent6" hlink="hlink" folHlink="folHlink"/>
  <p:sldLayoutIdLst>
    <p:sldLayoutId id="2147483706" r:id="rId1"/>
    <p:sldLayoutId id="2147483695" r:id="rId2"/>
    <p:sldLayoutId id="2147483710" r:id="rId3"/>
    <p:sldLayoutId id="2147483715" r:id="rId4"/>
    <p:sldLayoutId id="2147483676" r:id="rId5"/>
    <p:sldLayoutId id="2147483709" r:id="rId6"/>
    <p:sldLayoutId id="2147483686" r:id="rId7"/>
    <p:sldLayoutId id="2147483693" r:id="rId8"/>
    <p:sldLayoutId id="2147483690" r:id="rId9"/>
    <p:sldLayoutId id="2147483689" r:id="rId10"/>
    <p:sldLayoutId id="2147483711" r:id="rId11"/>
    <p:sldLayoutId id="2147483687" r:id="rId12"/>
    <p:sldLayoutId id="2147483714" r:id="rId13"/>
    <p:sldLayoutId id="2147483712" r:id="rId14"/>
    <p:sldLayoutId id="2147483716" r:id="rId15"/>
    <p:sldLayoutId id="2147483713" r:id="rId16"/>
    <p:sldLayoutId id="2147483717" r:id="rId17"/>
    <p:sldLayoutId id="2147483724" r:id="rId18"/>
    <p:sldLayoutId id="2147483725" r:id="rId19"/>
    <p:sldLayoutId id="2147483726" r:id="rId20"/>
    <p:sldLayoutId id="2147483727" r:id="rId21"/>
    <p:sldLayoutId id="2147483728" r:id="rId22"/>
    <p:sldLayoutId id="2147483729" r:id="rId23"/>
    <p:sldLayoutId id="2147483730" r:id="rId2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51" userDrawn="1">
          <p15:clr>
            <a:srgbClr val="F26B43"/>
          </p15:clr>
        </p15:guide>
        <p15:guide id="3" orient="horz" pos="368" userDrawn="1">
          <p15:clr>
            <a:srgbClr val="F26B43"/>
          </p15:clr>
        </p15:guide>
        <p15:guide id="4" orient="horz" pos="3997" userDrawn="1">
          <p15:clr>
            <a:srgbClr val="F26B43"/>
          </p15:clr>
        </p15:guide>
        <p15:guide id="5" pos="3727" userDrawn="1">
          <p15:clr>
            <a:srgbClr val="F26B43"/>
          </p15:clr>
        </p15:guide>
        <p15:guide id="6"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washdata.or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www.healthynewbornnetwork.org/hnn-content/uploads/CBK_brief-LOW-RES.pdf" TargetMode="External"/><Relationship Id="rId4" Type="http://schemas.openxmlformats.org/officeDocument/2006/relationships/hyperlink" Target="https://www.thelancet.com/pdfs/journals/langlo/PIIS2214-109X(17)30101-8.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www.who.int/teams/integrated-health-services/infection-prevention-contro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ashinhcf.org/resource/combatting-amr-through-wash-and-ipc-in-healthcar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9.tiff"/></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who.int/water_sanitation_health/publications/wash-in-health-care-facilities-global-report/en/" TargetMode="Externa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who.int/publications-detail/water-sanitation-hygiene-and-waste-management-for-covid-19" TargetMode="External"/><Relationship Id="rId5" Type="http://schemas.openxmlformats.org/officeDocument/2006/relationships/image" Target="../media/image54.png"/><Relationship Id="rId4" Type="http://schemas.openxmlformats.org/officeDocument/2006/relationships/hyperlink" Target="https://apps.who.int/iris/bitstream/handle/10665/333560/WHO-2019-nCoV-IPC_WASH-2020.4-eng.pdf?ua=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who.int/news/item/12-10-2020-who-publishes-guidance-on-climate-resilient-and-environmentally-sustainable-health-care-facilities" TargetMode="External"/><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apps.who.int/gb/ebwha/pdf_files/WHA72/A72_R7-en.pdf"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hyperlink" Target="https://apps.who.int/iris/handle/10665/340297" TargetMode="Externa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hyperlink" Target="http://www.washinhcf.org/resources" TargetMode="Externa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Su53NTLFkdA&amp;feature=youtu.be"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hyperlink" Target="https://washinhcf.org/country-progress-tracker/"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tiff"/></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washinhcf.org/contact"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hyperlink" Target="http://www.washinchf.org/" TargetMode="External"/><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openxmlformats.org/officeDocument/2006/relationships/hyperlink" Target="https://apps.who.int/iris/handle/10665/259491" TargetMode="External"/><Relationship Id="rId3" Type="http://schemas.openxmlformats.org/officeDocument/2006/relationships/hyperlink" Target="https://www.who.int/publications/i/item/9789241547239" TargetMode="External"/><Relationship Id="rId7" Type="http://schemas.openxmlformats.org/officeDocument/2006/relationships/hyperlink" Target="https://www.who.int/publications/i/item/9789241548564" TargetMode="External"/><Relationship Id="rId2" Type="http://schemas.openxmlformats.org/officeDocument/2006/relationships/hyperlink" Target="https://www.who.int/publications/i/item/9789241511698" TargetMode="External"/><Relationship Id="rId1" Type="http://schemas.openxmlformats.org/officeDocument/2006/relationships/slideLayout" Target="../slideLayouts/slideLayout4.xml"/><Relationship Id="rId6" Type="http://schemas.openxmlformats.org/officeDocument/2006/relationships/hyperlink" Target="https://www.who.int/publications/i/item/9789241514705" TargetMode="External"/><Relationship Id="rId5" Type="http://schemas.openxmlformats.org/officeDocument/2006/relationships/hyperlink" Target="https://apps.who.int/iris/handle/10665/325896" TargetMode="External"/><Relationship Id="rId4" Type="http://schemas.openxmlformats.org/officeDocument/2006/relationships/hyperlink" Target="https://www.who.int/publications/i/item/9789241549950" TargetMode="External"/><Relationship Id="rId9" Type="http://schemas.openxmlformats.org/officeDocument/2006/relationships/hyperlink" Target="https://apps.who.int/iris/handle/10665/32814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who.int/gpsc/ssi-guidelines/en/" TargetMode="External"/><Relationship Id="rId3" Type="http://schemas.openxmlformats.org/officeDocument/2006/relationships/hyperlink" Target="https://www.cdc.gov/hai/pdfs/resource-limited/environmental-cleaning-508.pdf" TargetMode="External"/><Relationship Id="rId7" Type="http://schemas.openxmlformats.org/officeDocument/2006/relationships/hyperlink" Target="https://www.who.int/publications/i/item/9789241511216"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www.who.int/teams/environment-climate-change-and-health/water-sanitation-and-health/environmental-health-in-emergencies/technical-notes-on-wash-in-emergencies" TargetMode="External"/><Relationship Id="rId5" Type="http://schemas.openxmlformats.org/officeDocument/2006/relationships/hyperlink" Target="https://www.who.int/publications/i/item/10665-331495" TargetMode="External"/><Relationship Id="rId4" Type="http://schemas.openxmlformats.org/officeDocument/2006/relationships/hyperlink" Target="https://www.who.int/publications/i/item/WHO-2019-nCoV-IPC-WASH-2020.4" TargetMode="External"/><Relationship Id="rId9" Type="http://schemas.openxmlformats.org/officeDocument/2006/relationships/hyperlink" Target="http://www.who.int/gpsc/5may/e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washdata.org/data/healthcare" TargetMode="Externa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hyperlink" Target="http://www.washdata.org/healthcar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ADFF70-D05C-49AB-8C16-75AFADE01971}"/>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10</a:t>
            </a:fld>
            <a:endParaRPr lang="en-GB">
              <a:solidFill>
                <a:prstClr val="black"/>
              </a:solidFill>
            </a:endParaRPr>
          </a:p>
        </p:txBody>
      </p:sp>
      <p:pic>
        <p:nvPicPr>
          <p:cNvPr id="3" name="Picture 2">
            <a:extLst>
              <a:ext uri="{FF2B5EF4-FFF2-40B4-BE49-F238E27FC236}">
                <a16:creationId xmlns:a16="http://schemas.microsoft.com/office/drawing/2014/main" id="{A161BA54-9408-4819-918A-F07709B2DD6D}"/>
              </a:ext>
            </a:extLst>
          </p:cNvPr>
          <p:cNvPicPr>
            <a:picLocks noChangeAspect="1"/>
          </p:cNvPicPr>
          <p:nvPr/>
        </p:nvPicPr>
        <p:blipFill>
          <a:blip r:embed="rId3"/>
          <a:stretch>
            <a:fillRect/>
          </a:stretch>
        </p:blipFill>
        <p:spPr>
          <a:xfrm>
            <a:off x="1006529" y="135108"/>
            <a:ext cx="10788685" cy="6742928"/>
          </a:xfrm>
          <a:prstGeom prst="rect">
            <a:avLst/>
          </a:prstGeom>
        </p:spPr>
      </p:pic>
    </p:spTree>
    <p:extLst>
      <p:ext uri="{BB962C8B-B14F-4D97-AF65-F5344CB8AC3E}">
        <p14:creationId xmlns:p14="http://schemas.microsoft.com/office/powerpoint/2010/main" val="24840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ADFF70-D05C-49AB-8C16-75AFADE01971}"/>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11</a:t>
            </a:fld>
            <a:endParaRPr lang="en-GB">
              <a:solidFill>
                <a:prstClr val="black"/>
              </a:solidFill>
            </a:endParaRPr>
          </a:p>
        </p:txBody>
      </p:sp>
      <p:pic>
        <p:nvPicPr>
          <p:cNvPr id="3" name="Picture 2">
            <a:extLst>
              <a:ext uri="{FF2B5EF4-FFF2-40B4-BE49-F238E27FC236}">
                <a16:creationId xmlns:a16="http://schemas.microsoft.com/office/drawing/2014/main" id="{A8C5FE0A-4641-4808-B296-E6A00C310B3B}"/>
              </a:ext>
            </a:extLst>
          </p:cNvPr>
          <p:cNvPicPr>
            <a:picLocks noChangeAspect="1"/>
          </p:cNvPicPr>
          <p:nvPr/>
        </p:nvPicPr>
        <p:blipFill>
          <a:blip r:embed="rId3"/>
          <a:stretch>
            <a:fillRect/>
          </a:stretch>
        </p:blipFill>
        <p:spPr>
          <a:xfrm>
            <a:off x="401075" y="434899"/>
            <a:ext cx="11389849" cy="5670552"/>
          </a:xfrm>
          <a:prstGeom prst="rect">
            <a:avLst/>
          </a:prstGeom>
        </p:spPr>
      </p:pic>
    </p:spTree>
    <p:extLst>
      <p:ext uri="{BB962C8B-B14F-4D97-AF65-F5344CB8AC3E}">
        <p14:creationId xmlns:p14="http://schemas.microsoft.com/office/powerpoint/2010/main" val="3811612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ADFF70-D05C-49AB-8C16-75AFADE01971}"/>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12</a:t>
            </a:fld>
            <a:endParaRPr lang="en-GB">
              <a:solidFill>
                <a:prstClr val="black"/>
              </a:solidFill>
            </a:endParaRPr>
          </a:p>
        </p:txBody>
      </p:sp>
      <p:pic>
        <p:nvPicPr>
          <p:cNvPr id="3" name="Picture 2">
            <a:extLst>
              <a:ext uri="{FF2B5EF4-FFF2-40B4-BE49-F238E27FC236}">
                <a16:creationId xmlns:a16="http://schemas.microsoft.com/office/drawing/2014/main" id="{080F9810-C936-47BC-8CBD-F45A0C3F1D7A}"/>
              </a:ext>
            </a:extLst>
          </p:cNvPr>
          <p:cNvPicPr>
            <a:picLocks noChangeAspect="1"/>
          </p:cNvPicPr>
          <p:nvPr/>
        </p:nvPicPr>
        <p:blipFill>
          <a:blip r:embed="rId3"/>
          <a:stretch>
            <a:fillRect/>
          </a:stretch>
        </p:blipFill>
        <p:spPr>
          <a:xfrm>
            <a:off x="467876" y="1190315"/>
            <a:ext cx="11608895" cy="3259805"/>
          </a:xfrm>
          <a:prstGeom prst="rect">
            <a:avLst/>
          </a:prstGeom>
        </p:spPr>
      </p:pic>
    </p:spTree>
    <p:extLst>
      <p:ext uri="{BB962C8B-B14F-4D97-AF65-F5344CB8AC3E}">
        <p14:creationId xmlns:p14="http://schemas.microsoft.com/office/powerpoint/2010/main" val="1687838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EF12-9AC1-412C-96BC-7DE17E713D67}"/>
              </a:ext>
            </a:extLst>
          </p:cNvPr>
          <p:cNvSpPr>
            <a:spLocks noGrp="1"/>
          </p:cNvSpPr>
          <p:nvPr>
            <p:ph type="title"/>
          </p:nvPr>
        </p:nvSpPr>
        <p:spPr>
          <a:xfrm>
            <a:off x="838200" y="135108"/>
            <a:ext cx="10515600" cy="714375"/>
          </a:xfrm>
        </p:spPr>
        <p:txBody>
          <a:bodyPr/>
          <a:lstStyle/>
          <a:p>
            <a:r>
              <a:rPr lang="en-US" dirty="0"/>
              <a:t>Global monitoring indicators and definitions</a:t>
            </a:r>
          </a:p>
        </p:txBody>
      </p:sp>
      <p:sp>
        <p:nvSpPr>
          <p:cNvPr id="4" name="Slide Number Placeholder 3">
            <a:extLst>
              <a:ext uri="{FF2B5EF4-FFF2-40B4-BE49-F238E27FC236}">
                <a16:creationId xmlns:a16="http://schemas.microsoft.com/office/drawing/2014/main" id="{47C08F3D-C0DE-46FA-8034-1EB1ACFBE80B}"/>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13</a:t>
            </a:fld>
            <a:endParaRPr lang="en-GB">
              <a:solidFill>
                <a:prstClr val="black"/>
              </a:solidFill>
            </a:endParaRPr>
          </a:p>
        </p:txBody>
      </p:sp>
      <p:pic>
        <p:nvPicPr>
          <p:cNvPr id="5" name="Picture 4">
            <a:extLst>
              <a:ext uri="{FF2B5EF4-FFF2-40B4-BE49-F238E27FC236}">
                <a16:creationId xmlns:a16="http://schemas.microsoft.com/office/drawing/2014/main" id="{4191186D-5EB4-4351-BC04-B146D47A237B}"/>
              </a:ext>
            </a:extLst>
          </p:cNvPr>
          <p:cNvPicPr>
            <a:picLocks noChangeAspect="1"/>
          </p:cNvPicPr>
          <p:nvPr/>
        </p:nvPicPr>
        <p:blipFill>
          <a:blip r:embed="rId3"/>
          <a:stretch>
            <a:fillRect/>
          </a:stretch>
        </p:blipFill>
        <p:spPr>
          <a:xfrm>
            <a:off x="2939331" y="851733"/>
            <a:ext cx="6313338" cy="6006268"/>
          </a:xfrm>
          <a:prstGeom prst="rect">
            <a:avLst/>
          </a:prstGeom>
        </p:spPr>
      </p:pic>
    </p:spTree>
    <p:extLst>
      <p:ext uri="{BB962C8B-B14F-4D97-AF65-F5344CB8AC3E}">
        <p14:creationId xmlns:p14="http://schemas.microsoft.com/office/powerpoint/2010/main" val="3694376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958EC-1863-4D06-90B9-8FF6794BBAA8}"/>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14</a:t>
            </a:fld>
            <a:endParaRPr lang="en-GB">
              <a:solidFill>
                <a:prstClr val="black"/>
              </a:solidFill>
            </a:endParaRPr>
          </a:p>
        </p:txBody>
      </p:sp>
      <p:sp>
        <p:nvSpPr>
          <p:cNvPr id="3" name="Content Placeholder 2">
            <a:extLst>
              <a:ext uri="{FF2B5EF4-FFF2-40B4-BE49-F238E27FC236}">
                <a16:creationId xmlns:a16="http://schemas.microsoft.com/office/drawing/2014/main" id="{1AB7160F-1A59-4767-AEA2-60DF70E76BEE}"/>
              </a:ext>
            </a:extLst>
          </p:cNvPr>
          <p:cNvSpPr>
            <a:spLocks noGrp="1"/>
          </p:cNvSpPr>
          <p:nvPr>
            <p:ph type="body" sz="quarter" idx="14"/>
          </p:nvPr>
        </p:nvSpPr>
        <p:spPr/>
        <p:txBody>
          <a:bodyPr/>
          <a:lstStyle/>
          <a:p>
            <a:r>
              <a:rPr lang="en-US" dirty="0">
                <a:solidFill>
                  <a:srgbClr val="09164D"/>
                </a:solidFill>
              </a:rPr>
              <a:t>Visit </a:t>
            </a:r>
            <a:r>
              <a:rPr lang="en-US" dirty="0">
                <a:solidFill>
                  <a:srgbClr val="09164D"/>
                </a:solidFill>
                <a:hlinkClick r:id="rId3">
                  <a:extLst>
                    <a:ext uri="{A12FA001-AC4F-418D-AE19-62706E023703}">
                      <ahyp:hlinkClr xmlns:ahyp="http://schemas.microsoft.com/office/drawing/2018/hyperlinkcolor" val="tx"/>
                    </a:ext>
                  </a:extLst>
                </a:hlinkClick>
              </a:rPr>
              <a:t>www.washdata.org</a:t>
            </a:r>
            <a:r>
              <a:rPr lang="en-US" dirty="0">
                <a:solidFill>
                  <a:srgbClr val="09164D"/>
                </a:solidFill>
              </a:rPr>
              <a:t> - view and download country files</a:t>
            </a:r>
          </a:p>
        </p:txBody>
      </p:sp>
      <p:sp>
        <p:nvSpPr>
          <p:cNvPr id="10" name="Text Placeholder 9">
            <a:extLst>
              <a:ext uri="{FF2B5EF4-FFF2-40B4-BE49-F238E27FC236}">
                <a16:creationId xmlns:a16="http://schemas.microsoft.com/office/drawing/2014/main" id="{8FA27BAB-B3A2-4C54-A6B2-06EAB842A42D}"/>
              </a:ext>
            </a:extLst>
          </p:cNvPr>
          <p:cNvSpPr>
            <a:spLocks noGrp="1"/>
          </p:cNvSpPr>
          <p:nvPr>
            <p:ph type="body" sz="quarter" idx="15"/>
          </p:nvPr>
        </p:nvSpPr>
        <p:spPr>
          <a:xfrm>
            <a:off x="297189" y="150741"/>
            <a:ext cx="4116387" cy="583823"/>
          </a:xfrm>
        </p:spPr>
        <p:txBody>
          <a:bodyPr>
            <a:normAutofit/>
          </a:bodyPr>
          <a:lstStyle/>
          <a:p>
            <a:r>
              <a:rPr lang="en-US" sz="2800" dirty="0"/>
              <a:t>Country context</a:t>
            </a:r>
          </a:p>
        </p:txBody>
      </p:sp>
      <p:pic>
        <p:nvPicPr>
          <p:cNvPr id="5" name="Picture 4">
            <a:extLst>
              <a:ext uri="{FF2B5EF4-FFF2-40B4-BE49-F238E27FC236}">
                <a16:creationId xmlns:a16="http://schemas.microsoft.com/office/drawing/2014/main" id="{1E530AAF-9E72-4076-9DE0-0395192700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6561" y="2007703"/>
            <a:ext cx="8228835" cy="4254019"/>
          </a:xfrm>
          <a:prstGeom prst="rect">
            <a:avLst/>
          </a:prstGeom>
        </p:spPr>
      </p:pic>
      <p:cxnSp>
        <p:nvCxnSpPr>
          <p:cNvPr id="7" name="Straight Arrow Connector 6">
            <a:extLst>
              <a:ext uri="{FF2B5EF4-FFF2-40B4-BE49-F238E27FC236}">
                <a16:creationId xmlns:a16="http://schemas.microsoft.com/office/drawing/2014/main" id="{AD10D536-D9E7-416C-A929-48885C6D049C}"/>
              </a:ext>
            </a:extLst>
          </p:cNvPr>
          <p:cNvCxnSpPr>
            <a:cxnSpLocks/>
          </p:cNvCxnSpPr>
          <p:nvPr/>
        </p:nvCxnSpPr>
        <p:spPr>
          <a:xfrm flipH="1">
            <a:off x="6095999" y="1470866"/>
            <a:ext cx="2561685" cy="702927"/>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C7337C-24F8-4D58-B06E-4DA1BBED8E31}"/>
              </a:ext>
            </a:extLst>
          </p:cNvPr>
          <p:cNvSpPr txBox="1"/>
          <p:nvPr/>
        </p:nvSpPr>
        <p:spPr>
          <a:xfrm>
            <a:off x="8837070" y="928515"/>
            <a:ext cx="2117033" cy="929870"/>
          </a:xfrm>
          <a:prstGeom prst="rect">
            <a:avLst/>
          </a:prstGeom>
          <a:noFill/>
        </p:spPr>
        <p:txBody>
          <a:bodyPr wrap="square" rtlCol="0">
            <a:spAutoFit/>
          </a:bodyPr>
          <a:lstStyle/>
          <a:p>
            <a:r>
              <a:rPr lang="en-US" sz="1814" dirty="0">
                <a:latin typeface="Arial" panose="020B0604020202020204" pitchFamily="34" charset="0"/>
                <a:cs typeface="Arial" panose="020B0604020202020204" pitchFamily="34" charset="0"/>
              </a:rPr>
              <a:t>Search data by world, region or country </a:t>
            </a:r>
          </a:p>
        </p:txBody>
      </p:sp>
      <p:sp>
        <p:nvSpPr>
          <p:cNvPr id="11" name="TextBox 10">
            <a:extLst>
              <a:ext uri="{FF2B5EF4-FFF2-40B4-BE49-F238E27FC236}">
                <a16:creationId xmlns:a16="http://schemas.microsoft.com/office/drawing/2014/main" id="{9039D213-E466-4DFD-8654-7194C6718EC3}"/>
              </a:ext>
            </a:extLst>
          </p:cNvPr>
          <p:cNvSpPr txBox="1"/>
          <p:nvPr/>
        </p:nvSpPr>
        <p:spPr>
          <a:xfrm>
            <a:off x="778796" y="4200746"/>
            <a:ext cx="2527010" cy="1488228"/>
          </a:xfrm>
          <a:prstGeom prst="rect">
            <a:avLst/>
          </a:prstGeom>
          <a:noFill/>
        </p:spPr>
        <p:txBody>
          <a:bodyPr wrap="square" rtlCol="0">
            <a:spAutoFit/>
          </a:bodyPr>
          <a:lstStyle/>
          <a:p>
            <a:pPr rtl="0"/>
            <a:r>
              <a:rPr lang="en-US" sz="1814" dirty="0">
                <a:latin typeface="Arial" panose="020B0604020202020204" pitchFamily="34" charset="0"/>
                <a:cs typeface="Arial" panose="020B0604020202020204" pitchFamily="34" charset="0"/>
              </a:rPr>
              <a:t>Service ladders show (from top to bottom):</a:t>
            </a:r>
          </a:p>
          <a:p>
            <a:pPr rtl="0"/>
            <a:r>
              <a:rPr lang="en-US" sz="1814" dirty="0">
                <a:latin typeface="Arial" panose="020B0604020202020204" pitchFamily="34" charset="0"/>
                <a:cs typeface="Arial" panose="020B0604020202020204" pitchFamily="34" charset="0"/>
              </a:rPr>
              <a:t>No service</a:t>
            </a:r>
          </a:p>
          <a:p>
            <a:pPr rtl="0"/>
            <a:r>
              <a:rPr lang="en-US" sz="1814" dirty="0">
                <a:latin typeface="Arial" panose="020B0604020202020204" pitchFamily="34" charset="0"/>
                <a:cs typeface="Arial" panose="020B0604020202020204" pitchFamily="34" charset="0"/>
              </a:rPr>
              <a:t>Limited service</a:t>
            </a:r>
          </a:p>
          <a:p>
            <a:pPr rtl="0"/>
            <a:r>
              <a:rPr lang="en-US" sz="1814" dirty="0">
                <a:latin typeface="Arial" panose="020B0604020202020204" pitchFamily="34" charset="0"/>
                <a:cs typeface="Arial" panose="020B0604020202020204" pitchFamily="34" charset="0"/>
              </a:rPr>
              <a:t>Basic service </a:t>
            </a:r>
          </a:p>
        </p:txBody>
      </p:sp>
      <p:cxnSp>
        <p:nvCxnSpPr>
          <p:cNvPr id="12" name="Straight Arrow Connector 11">
            <a:extLst>
              <a:ext uri="{FF2B5EF4-FFF2-40B4-BE49-F238E27FC236}">
                <a16:creationId xmlns:a16="http://schemas.microsoft.com/office/drawing/2014/main" id="{87838BC4-CD10-439D-B8CE-119296AED7B6}"/>
              </a:ext>
            </a:extLst>
          </p:cNvPr>
          <p:cNvCxnSpPr>
            <a:cxnSpLocks/>
          </p:cNvCxnSpPr>
          <p:nvPr/>
        </p:nvCxnSpPr>
        <p:spPr>
          <a:xfrm flipV="1">
            <a:off x="3156284" y="3895777"/>
            <a:ext cx="1222204" cy="1247237"/>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C6753EB-331F-425F-B938-AF30BE09D48D}"/>
              </a:ext>
            </a:extLst>
          </p:cNvPr>
          <p:cNvSpPr txBox="1"/>
          <p:nvPr/>
        </p:nvSpPr>
        <p:spPr>
          <a:xfrm>
            <a:off x="181749" y="1970512"/>
            <a:ext cx="2527010" cy="650691"/>
          </a:xfrm>
          <a:prstGeom prst="rect">
            <a:avLst/>
          </a:prstGeom>
          <a:noFill/>
        </p:spPr>
        <p:txBody>
          <a:bodyPr wrap="square" rtlCol="0">
            <a:spAutoFit/>
          </a:bodyPr>
          <a:lstStyle/>
          <a:p>
            <a:pPr rtl="0"/>
            <a:r>
              <a:rPr lang="en-US" sz="1814" dirty="0">
                <a:latin typeface="Arial" panose="020B0604020202020204" pitchFamily="34" charset="0"/>
                <a:cs typeface="Arial" panose="020B0604020202020204" pitchFamily="34" charset="0"/>
              </a:rPr>
              <a:t>Download Excel country data file </a:t>
            </a:r>
          </a:p>
        </p:txBody>
      </p:sp>
      <p:cxnSp>
        <p:nvCxnSpPr>
          <p:cNvPr id="17" name="Straight Arrow Connector 16">
            <a:extLst>
              <a:ext uri="{FF2B5EF4-FFF2-40B4-BE49-F238E27FC236}">
                <a16:creationId xmlns:a16="http://schemas.microsoft.com/office/drawing/2014/main" id="{FCFD23E7-9115-4C24-8FDA-FA29DAC472D8}"/>
              </a:ext>
            </a:extLst>
          </p:cNvPr>
          <p:cNvCxnSpPr>
            <a:cxnSpLocks/>
          </p:cNvCxnSpPr>
          <p:nvPr/>
        </p:nvCxnSpPr>
        <p:spPr>
          <a:xfrm>
            <a:off x="2558051" y="2252958"/>
            <a:ext cx="1145817" cy="499272"/>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EBEB7F-7BC0-4DD3-AA09-77C62E2CD5FD}"/>
              </a:ext>
            </a:extLst>
          </p:cNvPr>
          <p:cNvSpPr>
            <a:spLocks noGrp="1"/>
          </p:cNvSpPr>
          <p:nvPr>
            <p:ph type="title" idx="4294967295"/>
          </p:nvPr>
        </p:nvSpPr>
        <p:spPr>
          <a:xfrm rot="20252600">
            <a:off x="5545333" y="4218220"/>
            <a:ext cx="3074020" cy="810943"/>
          </a:xfrm>
          <a:prstGeom prst="rect">
            <a:avLst/>
          </a:prstGeom>
          <a:solidFill>
            <a:schemeClr val="tx1"/>
          </a:solidFill>
        </p:spPr>
        <p:txBody>
          <a:bodyPr/>
          <a:lstStyle/>
          <a:p>
            <a:pPr algn="ctr"/>
            <a:r>
              <a:rPr lang="en-US" sz="2400" dirty="0">
                <a:solidFill>
                  <a:schemeClr val="bg1"/>
                </a:solidFill>
              </a:rPr>
              <a:t>Insert snapshot of your country data here </a:t>
            </a:r>
          </a:p>
        </p:txBody>
      </p:sp>
    </p:spTree>
    <p:extLst>
      <p:ext uri="{BB962C8B-B14F-4D97-AF65-F5344CB8AC3E}">
        <p14:creationId xmlns:p14="http://schemas.microsoft.com/office/powerpoint/2010/main" val="349532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a:t>Rationale</a:t>
            </a:r>
          </a:p>
        </p:txBody>
      </p:sp>
      <p:sp>
        <p:nvSpPr>
          <p:cNvPr id="6147" name="Rectangle 4"/>
          <p:cNvSpPr>
            <a:spLocks noChangeArrowheads="1"/>
          </p:cNvSpPr>
          <p:nvPr/>
        </p:nvSpPr>
        <p:spPr bwMode="auto">
          <a:xfrm>
            <a:off x="1698171"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defTabSz="1042954" eaLnBrk="1" hangingPunct="1"/>
            <a:endParaRPr lang="en-GB" altLang="en-US"/>
          </a:p>
        </p:txBody>
      </p:sp>
      <p:grpSp>
        <p:nvGrpSpPr>
          <p:cNvPr id="4" name="Group 3">
            <a:extLst>
              <a:ext uri="{FF2B5EF4-FFF2-40B4-BE49-F238E27FC236}">
                <a16:creationId xmlns:a16="http://schemas.microsoft.com/office/drawing/2014/main" id="{5456D2E5-C74E-4C30-8920-8F225EB6FF51}"/>
              </a:ext>
            </a:extLst>
          </p:cNvPr>
          <p:cNvGrpSpPr/>
          <p:nvPr/>
        </p:nvGrpSpPr>
        <p:grpSpPr>
          <a:xfrm>
            <a:off x="1884000" y="1889832"/>
            <a:ext cx="8232273" cy="3362088"/>
            <a:chOff x="702775" y="1604468"/>
            <a:chExt cx="9076462" cy="3706858"/>
          </a:xfrm>
        </p:grpSpPr>
        <p:pic>
          <p:nvPicPr>
            <p:cNvPr id="6" name="Picture 5">
              <a:extLst>
                <a:ext uri="{FF2B5EF4-FFF2-40B4-BE49-F238E27FC236}">
                  <a16:creationId xmlns:a16="http://schemas.microsoft.com/office/drawing/2014/main" id="{3D8EFD62-DC4F-49DB-8FEB-79478D2DD4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2775" y="1604468"/>
              <a:ext cx="9076462" cy="3706858"/>
            </a:xfrm>
            <a:prstGeom prst="rect">
              <a:avLst/>
            </a:prstGeom>
          </p:spPr>
        </p:pic>
        <p:sp>
          <p:nvSpPr>
            <p:cNvPr id="2" name="TextBox 1">
              <a:extLst>
                <a:ext uri="{FF2B5EF4-FFF2-40B4-BE49-F238E27FC236}">
                  <a16:creationId xmlns:a16="http://schemas.microsoft.com/office/drawing/2014/main" id="{7C6A212E-1EBA-4F59-91DD-D33D73BF1694}"/>
                </a:ext>
              </a:extLst>
            </p:cNvPr>
            <p:cNvSpPr txBox="1"/>
            <p:nvPr/>
          </p:nvSpPr>
          <p:spPr>
            <a:xfrm>
              <a:off x="1371599" y="3817037"/>
              <a:ext cx="617839" cy="286387"/>
            </a:xfrm>
            <a:prstGeom prst="rect">
              <a:avLst/>
            </a:prstGeom>
            <a:solidFill>
              <a:srgbClr val="FFFFFF"/>
            </a:solidFill>
          </p:spPr>
          <p:txBody>
            <a:bodyPr wrap="square" rtlCol="0">
              <a:spAutoFit/>
            </a:bodyPr>
            <a:lstStyle/>
            <a:p>
              <a:r>
                <a:rPr lang="en-US" sz="1088" dirty="0"/>
                <a:t>HCF</a:t>
              </a:r>
            </a:p>
          </p:txBody>
        </p:sp>
      </p:grpSp>
      <p:sp>
        <p:nvSpPr>
          <p:cNvPr id="3" name="TextBox 2">
            <a:extLst>
              <a:ext uri="{FF2B5EF4-FFF2-40B4-BE49-F238E27FC236}">
                <a16:creationId xmlns:a16="http://schemas.microsoft.com/office/drawing/2014/main" id="{A87034F5-ABB2-456D-9499-A3BAAC57FDAA}"/>
              </a:ext>
            </a:extLst>
          </p:cNvPr>
          <p:cNvSpPr txBox="1"/>
          <p:nvPr/>
        </p:nvSpPr>
        <p:spPr>
          <a:xfrm>
            <a:off x="989228" y="5586693"/>
            <a:ext cx="9591686" cy="1180901"/>
          </a:xfrm>
          <a:prstGeom prst="rect">
            <a:avLst/>
          </a:prstGeom>
          <a:solidFill>
            <a:schemeClr val="tx1"/>
          </a:solidFill>
        </p:spPr>
        <p:txBody>
          <a:bodyPr wrap="square" rtlCol="0">
            <a:spAutoFit/>
          </a:bodyPr>
          <a:lstStyle/>
          <a:p>
            <a:pPr algn="ctr" rtl="0"/>
            <a:r>
              <a:rPr lang="en-US" sz="2358" dirty="0">
                <a:solidFill>
                  <a:schemeClr val="bg1"/>
                </a:solidFill>
                <a:latin typeface="Arial" panose="020B0604020202020204" pitchFamily="34" charset="0"/>
                <a:cs typeface="Arial" panose="020B0604020202020204" pitchFamily="34" charset="0"/>
              </a:rPr>
              <a:t>1 in 4 primary care facilities have no power</a:t>
            </a:r>
          </a:p>
          <a:p>
            <a:pPr algn="ctr" rtl="0"/>
            <a:endParaRPr lang="en-US" sz="2358" dirty="0">
              <a:solidFill>
                <a:schemeClr val="bg1"/>
              </a:solidFill>
              <a:latin typeface="Arial" panose="020B0604020202020204" pitchFamily="34" charset="0"/>
              <a:cs typeface="Arial" panose="020B0604020202020204" pitchFamily="34" charset="0"/>
            </a:endParaRPr>
          </a:p>
          <a:p>
            <a:pPr algn="ctr" rtl="0"/>
            <a:r>
              <a:rPr lang="en-US" sz="2358" dirty="0">
                <a:solidFill>
                  <a:schemeClr val="bg1"/>
                </a:solidFill>
                <a:latin typeface="Arial" panose="020B0604020202020204" pitchFamily="34" charset="0"/>
                <a:cs typeface="Arial" panose="020B0604020202020204" pitchFamily="34" charset="0"/>
              </a:rPr>
              <a:t>35% of hospitals lack reliable power</a:t>
            </a:r>
            <a:endParaRPr lang="en-GB" sz="2358" dirty="0">
              <a:solidFill>
                <a:schemeClr val="bg1"/>
              </a:solidFill>
              <a:latin typeface="Arial" panose="020B0604020202020204" pitchFamily="34" charset="0"/>
              <a:cs typeface="Arial" panose="020B0604020202020204" pitchFamily="34" charset="0"/>
            </a:endParaRPr>
          </a:p>
        </p:txBody>
      </p:sp>
      <p:sp>
        <p:nvSpPr>
          <p:cNvPr id="6149" name="Rectangle 1"/>
          <p:cNvSpPr>
            <a:spLocks noChangeArrowheads="1"/>
          </p:cNvSpPr>
          <p:nvPr/>
        </p:nvSpPr>
        <p:spPr bwMode="auto">
          <a:xfrm>
            <a:off x="1523999" y="34811"/>
            <a:ext cx="101996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defTabSz="457185" eaLnBrk="1" hangingPunct="1"/>
            <a:r>
              <a:rPr lang="en-US" altLang="en-US" sz="4400" dirty="0">
                <a:solidFill>
                  <a:schemeClr val="tx2"/>
                </a:solidFill>
                <a:latin typeface="Arial Narrow" panose="020B0606020202030204" pitchFamily="34" charset="0"/>
              </a:rPr>
              <a:t>Energy access also fundamental and suffers from large g</a:t>
            </a:r>
            <a:r>
              <a:rPr lang="en-GB" altLang="en-US" sz="4400" dirty="0">
                <a:solidFill>
                  <a:schemeClr val="tx2"/>
                </a:solidFill>
                <a:latin typeface="Arial Narrow" panose="020B0606020202030204" pitchFamily="34" charset="0"/>
              </a:rPr>
              <a:t>aps in access (global)</a:t>
            </a:r>
          </a:p>
        </p:txBody>
      </p:sp>
      <p:sp>
        <p:nvSpPr>
          <p:cNvPr id="5" name="TextBox 4">
            <a:extLst>
              <a:ext uri="{FF2B5EF4-FFF2-40B4-BE49-F238E27FC236}">
                <a16:creationId xmlns:a16="http://schemas.microsoft.com/office/drawing/2014/main" id="{1C69EBE1-68DA-42E6-B7A1-1517854383FF}"/>
              </a:ext>
            </a:extLst>
          </p:cNvPr>
          <p:cNvSpPr txBox="1"/>
          <p:nvPr/>
        </p:nvSpPr>
        <p:spPr>
          <a:xfrm>
            <a:off x="2853271" y="1510141"/>
            <a:ext cx="6801488" cy="371512"/>
          </a:xfrm>
          <a:prstGeom prst="rect">
            <a:avLst/>
          </a:prstGeom>
          <a:noFill/>
        </p:spPr>
        <p:txBody>
          <a:bodyPr wrap="square" rtlCol="0">
            <a:spAutoFit/>
          </a:bodyPr>
          <a:lstStyle/>
          <a:p>
            <a:pPr algn="ctr"/>
            <a:r>
              <a:rPr lang="en-US" sz="1814" dirty="0">
                <a:latin typeface="Arial" panose="020B0604020202020204" pitchFamily="34" charset="0"/>
                <a:cs typeface="Arial" panose="020B0604020202020204" pitchFamily="34" charset="0"/>
              </a:rPr>
              <a:t>% of health care facilities with electricity, by country </a:t>
            </a:r>
          </a:p>
        </p:txBody>
      </p:sp>
      <p:sp>
        <p:nvSpPr>
          <p:cNvPr id="8" name="Slide Number Placeholder 7">
            <a:extLst>
              <a:ext uri="{FF2B5EF4-FFF2-40B4-BE49-F238E27FC236}">
                <a16:creationId xmlns:a16="http://schemas.microsoft.com/office/drawing/2014/main" id="{77BC2122-65FF-4082-9482-0E94CCCA6570}"/>
              </a:ext>
            </a:extLst>
          </p:cNvPr>
          <p:cNvSpPr>
            <a:spLocks noGrp="1"/>
          </p:cNvSpPr>
          <p:nvPr>
            <p:ph type="sldNum" sz="quarter" idx="12"/>
          </p:nvPr>
        </p:nvSpPr>
        <p:spPr/>
        <p:txBody>
          <a:bodyPr/>
          <a:lstStyle/>
          <a:p>
            <a:fld id="{2D0AA5EB-64AB-BF41-92BE-B61D8618F692}" type="slidenum">
              <a:rPr lang="it-IT" smtClean="0"/>
              <a:t>15</a:t>
            </a:fld>
            <a:endParaRPr lang="it-IT" dirty="0"/>
          </a:p>
        </p:txBody>
      </p:sp>
      <p:pic>
        <p:nvPicPr>
          <p:cNvPr id="9" name="Picture 8">
            <a:extLst>
              <a:ext uri="{FF2B5EF4-FFF2-40B4-BE49-F238E27FC236}">
                <a16:creationId xmlns:a16="http://schemas.microsoft.com/office/drawing/2014/main" id="{A63EAE60-544D-48C0-9D27-7D17362DD02C}"/>
              </a:ext>
            </a:extLst>
          </p:cNvPr>
          <p:cNvPicPr>
            <a:picLocks noChangeAspect="1"/>
          </p:cNvPicPr>
          <p:nvPr/>
        </p:nvPicPr>
        <p:blipFill>
          <a:blip r:embed="rId4"/>
          <a:stretch>
            <a:fillRect/>
          </a:stretch>
        </p:blipFill>
        <p:spPr>
          <a:xfrm>
            <a:off x="10491440" y="1191090"/>
            <a:ext cx="1371600" cy="1381125"/>
          </a:xfrm>
          <a:prstGeom prst="rect">
            <a:avLst/>
          </a:prstGeom>
        </p:spPr>
      </p:pic>
      <p:sp>
        <p:nvSpPr>
          <p:cNvPr id="13" name="Rectangle 12">
            <a:extLst>
              <a:ext uri="{FF2B5EF4-FFF2-40B4-BE49-F238E27FC236}">
                <a16:creationId xmlns:a16="http://schemas.microsoft.com/office/drawing/2014/main" id="{65EE2561-6FFB-4EE6-A727-82880809E03F}"/>
              </a:ext>
            </a:extLst>
          </p:cNvPr>
          <p:cNvSpPr/>
          <p:nvPr/>
        </p:nvSpPr>
        <p:spPr>
          <a:xfrm>
            <a:off x="10354983" y="2586794"/>
            <a:ext cx="1644514" cy="1920526"/>
          </a:xfrm>
          <a:prstGeom prst="rect">
            <a:avLst/>
          </a:prstGeom>
        </p:spPr>
        <p:txBody>
          <a:bodyPr wrap="square">
            <a:spAutoFit/>
          </a:bodyPr>
          <a:lstStyle/>
          <a:p>
            <a:pPr defTabSz="862000"/>
            <a:r>
              <a:rPr lang="en-US" sz="1320" b="1" dirty="0">
                <a:latin typeface="Arial"/>
              </a:rPr>
              <a:t>Learn more on efforts to power health care facilities at Sustainable Energy for All: </a:t>
            </a:r>
            <a:r>
              <a:rPr lang="en-US" sz="1320" dirty="0">
                <a:latin typeface="Arial"/>
              </a:rPr>
              <a:t>https://www.seforall.org/powering-healthcare</a:t>
            </a:r>
          </a:p>
        </p:txBody>
      </p:sp>
    </p:spTree>
    <p:extLst>
      <p:ext uri="{BB962C8B-B14F-4D97-AF65-F5344CB8AC3E}">
        <p14:creationId xmlns:p14="http://schemas.microsoft.com/office/powerpoint/2010/main" val="78642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sz="8800" dirty="0"/>
              <a:t>Part 2: Other relevant health initiatives </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16</a:t>
            </a:fld>
            <a:endParaRPr lang="it-IT" dirty="0"/>
          </a:p>
        </p:txBody>
      </p:sp>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634987" y="3739437"/>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Bef>
                <a:spcPts val="0"/>
              </a:spcBef>
              <a:spcAft>
                <a:spcPts val="0"/>
              </a:spcAft>
              <a:buFont typeface="+mj-lt"/>
              <a:buAutoNum type="arabicPeriod"/>
            </a:pPr>
            <a:r>
              <a:rPr lang="en-US" sz="2400" b="0" dirty="0"/>
              <a:t>Quality of care </a:t>
            </a:r>
          </a:p>
          <a:p>
            <a:pPr marL="457200" indent="-457200" fontAlgn="auto">
              <a:spcBef>
                <a:spcPts val="0"/>
              </a:spcBef>
              <a:spcAft>
                <a:spcPts val="0"/>
              </a:spcAft>
              <a:buFont typeface="+mj-lt"/>
              <a:buAutoNum type="arabicPeriod"/>
            </a:pPr>
            <a:r>
              <a:rPr lang="en-US" sz="2400" b="0" dirty="0"/>
              <a:t>Infection, prevention and control </a:t>
            </a:r>
          </a:p>
          <a:p>
            <a:pPr marL="457200" indent="-457200" fontAlgn="auto">
              <a:spcBef>
                <a:spcPts val="0"/>
              </a:spcBef>
              <a:spcAft>
                <a:spcPts val="0"/>
              </a:spcAft>
              <a:buFont typeface="+mj-lt"/>
              <a:buAutoNum type="arabicPeriod"/>
            </a:pPr>
            <a:r>
              <a:rPr lang="en-US" sz="2400" b="0" dirty="0"/>
              <a:t>Antimicrobial resistance (AMR)</a:t>
            </a:r>
          </a:p>
          <a:p>
            <a:pPr marL="457200" indent="-457200" fontAlgn="auto">
              <a:spcBef>
                <a:spcPts val="0"/>
              </a:spcBef>
              <a:spcAft>
                <a:spcPts val="0"/>
              </a:spcAft>
              <a:buFont typeface="+mj-lt"/>
              <a:buAutoNum type="arabicPeriod"/>
            </a:pPr>
            <a:r>
              <a:rPr lang="en-US" sz="2400" b="0" dirty="0"/>
              <a:t>COVID-19 </a:t>
            </a:r>
          </a:p>
        </p:txBody>
      </p:sp>
      <p:pic>
        <p:nvPicPr>
          <p:cNvPr id="5" name="Picture 4" descr="A person standing in front of a group of people&#10;&#10;Description automatically generated with medium confidence">
            <a:extLst>
              <a:ext uri="{FF2B5EF4-FFF2-40B4-BE49-F238E27FC236}">
                <a16:creationId xmlns:a16="http://schemas.microsoft.com/office/drawing/2014/main" id="{DC9BA51A-ABE2-4462-BEDE-C431988777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8059" y="3155795"/>
            <a:ext cx="4443911" cy="2966224"/>
          </a:xfrm>
          <a:prstGeom prst="rect">
            <a:avLst/>
          </a:prstGeom>
        </p:spPr>
      </p:pic>
      <p:sp>
        <p:nvSpPr>
          <p:cNvPr id="8" name="TextBox 7">
            <a:extLst>
              <a:ext uri="{FF2B5EF4-FFF2-40B4-BE49-F238E27FC236}">
                <a16:creationId xmlns:a16="http://schemas.microsoft.com/office/drawing/2014/main" id="{2B916B0A-1187-4F0E-9249-747B7FFE66BF}"/>
              </a:ext>
            </a:extLst>
          </p:cNvPr>
          <p:cNvSpPr txBox="1"/>
          <p:nvPr/>
        </p:nvSpPr>
        <p:spPr>
          <a:xfrm>
            <a:off x="9560312" y="6200077"/>
            <a:ext cx="2631688" cy="276999"/>
          </a:xfrm>
          <a:prstGeom prst="rect">
            <a:avLst/>
          </a:prstGeom>
          <a:noFill/>
        </p:spPr>
        <p:txBody>
          <a:bodyPr wrap="square" rtlCol="0">
            <a:spAutoFit/>
          </a:bodyPr>
          <a:lstStyle/>
          <a:p>
            <a:pPr algn="ctr"/>
            <a:r>
              <a:rPr lang="en-US" sz="1200" dirty="0">
                <a:latin typeface="Arial Narrow" panose="020B0606020202030204" pitchFamily="34" charset="0"/>
              </a:rPr>
              <a:t>© Karen </a:t>
            </a:r>
            <a:r>
              <a:rPr lang="en-US" sz="1200" dirty="0" err="1">
                <a:latin typeface="Arial Narrow" panose="020B0606020202030204" pitchFamily="34" charset="0"/>
              </a:rPr>
              <a:t>Kasmauski</a:t>
            </a:r>
            <a:r>
              <a:rPr lang="en-US" sz="1200" dirty="0">
                <a:latin typeface="Arial Narrow" panose="020B0606020202030204" pitchFamily="34" charset="0"/>
              </a:rPr>
              <a:t>/ MCSP </a:t>
            </a:r>
          </a:p>
        </p:txBody>
      </p:sp>
    </p:spTree>
    <p:extLst>
      <p:ext uri="{BB962C8B-B14F-4D97-AF65-F5344CB8AC3E}">
        <p14:creationId xmlns:p14="http://schemas.microsoft.com/office/powerpoint/2010/main" val="297979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01BF6E5-C363-0D46-B41E-492246B61FE3}"/>
              </a:ext>
            </a:extLst>
          </p:cNvPr>
          <p:cNvSpPr/>
          <p:nvPr/>
        </p:nvSpPr>
        <p:spPr>
          <a:xfrm>
            <a:off x="1246589" y="5408539"/>
            <a:ext cx="9658780" cy="944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3"/>
          </a:p>
        </p:txBody>
      </p:sp>
      <p:sp>
        <p:nvSpPr>
          <p:cNvPr id="6" name="Title 5">
            <a:extLst>
              <a:ext uri="{FF2B5EF4-FFF2-40B4-BE49-F238E27FC236}">
                <a16:creationId xmlns:a16="http://schemas.microsoft.com/office/drawing/2014/main" id="{2FAA3F0A-8091-7C41-AC31-4D046CC23520}"/>
              </a:ext>
            </a:extLst>
          </p:cNvPr>
          <p:cNvSpPr>
            <a:spLocks noGrp="1"/>
          </p:cNvSpPr>
          <p:nvPr>
            <p:ph type="title"/>
          </p:nvPr>
        </p:nvSpPr>
        <p:spPr/>
        <p:txBody>
          <a:bodyPr/>
          <a:lstStyle/>
          <a:p>
            <a:r>
              <a:rPr lang="en-US" dirty="0"/>
              <a:t>WASH in health care facilities – a key component of health strategies and standards</a:t>
            </a:r>
          </a:p>
        </p:txBody>
      </p:sp>
      <p:sp>
        <p:nvSpPr>
          <p:cNvPr id="4" name="Slide Number Placeholder 3">
            <a:extLst>
              <a:ext uri="{FF2B5EF4-FFF2-40B4-BE49-F238E27FC236}">
                <a16:creationId xmlns:a16="http://schemas.microsoft.com/office/drawing/2014/main" id="{80F50AC7-0AEF-8B42-ADF0-DB1FB27D9A7B}"/>
              </a:ext>
            </a:extLst>
          </p:cNvPr>
          <p:cNvSpPr>
            <a:spLocks noGrp="1"/>
          </p:cNvSpPr>
          <p:nvPr>
            <p:ph type="sldNum" sz="quarter" idx="12"/>
          </p:nvPr>
        </p:nvSpPr>
        <p:spPr/>
        <p:txBody>
          <a:bodyPr/>
          <a:lstStyle/>
          <a:p>
            <a:fld id="{A74CE0EA-F3B5-4684-BA10-C594598FDB9C}" type="slidenum">
              <a:rPr lang="en-GB" smtClean="0">
                <a:solidFill>
                  <a:prstClr val="black"/>
                </a:solidFill>
              </a:rPr>
              <a:pPr/>
              <a:t>17</a:t>
            </a:fld>
            <a:endParaRPr lang="en-GB">
              <a:solidFill>
                <a:prstClr val="black"/>
              </a:solidFill>
            </a:endParaRPr>
          </a:p>
        </p:txBody>
      </p:sp>
      <p:sp>
        <p:nvSpPr>
          <p:cNvPr id="5" name="TextBox 4">
            <a:extLst>
              <a:ext uri="{FF2B5EF4-FFF2-40B4-BE49-F238E27FC236}">
                <a16:creationId xmlns:a16="http://schemas.microsoft.com/office/drawing/2014/main" id="{F683F46B-7A78-BF46-9FDC-AAF3C9D175A8}"/>
              </a:ext>
            </a:extLst>
          </p:cNvPr>
          <p:cNvSpPr txBox="1"/>
          <p:nvPr/>
        </p:nvSpPr>
        <p:spPr>
          <a:xfrm>
            <a:off x="1163494" y="5437912"/>
            <a:ext cx="2889420" cy="929742"/>
          </a:xfrm>
          <a:prstGeom prst="rect">
            <a:avLst/>
          </a:prstGeom>
          <a:noFill/>
        </p:spPr>
        <p:txBody>
          <a:bodyPr wrap="square" rtlCol="0">
            <a:spAutoFit/>
          </a:bodyPr>
          <a:lstStyle/>
          <a:p>
            <a:pPr algn="ctr"/>
            <a:r>
              <a:rPr lang="en-US" sz="2721" dirty="0">
                <a:solidFill>
                  <a:schemeClr val="bg1"/>
                </a:solidFill>
                <a:latin typeface="Arial" panose="020B0604020202020204" pitchFamily="34" charset="0"/>
                <a:cs typeface="Arial" panose="020B0604020202020204" pitchFamily="34" charset="0"/>
              </a:rPr>
              <a:t>Quality health care &amp; UHC</a:t>
            </a:r>
          </a:p>
        </p:txBody>
      </p:sp>
      <p:sp>
        <p:nvSpPr>
          <p:cNvPr id="16" name="TextBox 15">
            <a:extLst>
              <a:ext uri="{FF2B5EF4-FFF2-40B4-BE49-F238E27FC236}">
                <a16:creationId xmlns:a16="http://schemas.microsoft.com/office/drawing/2014/main" id="{F4E3F727-6D75-B54B-8AFB-D5C92645D9F3}"/>
              </a:ext>
            </a:extLst>
          </p:cNvPr>
          <p:cNvSpPr txBox="1"/>
          <p:nvPr/>
        </p:nvSpPr>
        <p:spPr>
          <a:xfrm>
            <a:off x="4052913" y="5617905"/>
            <a:ext cx="1714564" cy="569836"/>
          </a:xfrm>
          <a:prstGeom prst="rect">
            <a:avLst/>
          </a:prstGeom>
          <a:noFill/>
        </p:spPr>
        <p:txBody>
          <a:bodyPr wrap="square" rtlCol="0">
            <a:spAutoFit/>
          </a:bodyPr>
          <a:lstStyle/>
          <a:p>
            <a:pPr algn="ctr"/>
            <a:r>
              <a:rPr lang="en-US" sz="3103" dirty="0">
                <a:solidFill>
                  <a:schemeClr val="bg1"/>
                </a:solidFill>
                <a:latin typeface="Arial" panose="020B0604020202020204" pitchFamily="34" charset="0"/>
                <a:cs typeface="Arial" panose="020B0604020202020204" pitchFamily="34" charset="0"/>
              </a:rPr>
              <a:t>IPC</a:t>
            </a:r>
          </a:p>
        </p:txBody>
      </p:sp>
      <p:sp>
        <p:nvSpPr>
          <p:cNvPr id="18" name="TextBox 17">
            <a:extLst>
              <a:ext uri="{FF2B5EF4-FFF2-40B4-BE49-F238E27FC236}">
                <a16:creationId xmlns:a16="http://schemas.microsoft.com/office/drawing/2014/main" id="{D7692D48-9AF4-2244-BD73-7F7DAEC47134}"/>
              </a:ext>
            </a:extLst>
          </p:cNvPr>
          <p:cNvSpPr txBox="1"/>
          <p:nvPr/>
        </p:nvSpPr>
        <p:spPr>
          <a:xfrm>
            <a:off x="5929754" y="5451396"/>
            <a:ext cx="2048472" cy="901914"/>
          </a:xfrm>
          <a:prstGeom prst="rect">
            <a:avLst/>
          </a:prstGeom>
          <a:noFill/>
        </p:spPr>
        <p:txBody>
          <a:bodyPr wrap="square" rtlCol="0">
            <a:spAutoFit/>
          </a:bodyPr>
          <a:lstStyle/>
          <a:p>
            <a:pPr algn="ctr"/>
            <a:r>
              <a:rPr lang="en-US" sz="2540" dirty="0">
                <a:solidFill>
                  <a:schemeClr val="bg1"/>
                </a:solidFill>
                <a:latin typeface="Arial" panose="020B0604020202020204" pitchFamily="34" charset="0"/>
                <a:cs typeface="Arial" panose="020B0604020202020204" pitchFamily="34" charset="0"/>
              </a:rPr>
              <a:t>Maternal &amp; child </a:t>
            </a:r>
            <a:r>
              <a:rPr lang="en-US" sz="2721" dirty="0">
                <a:solidFill>
                  <a:schemeClr val="bg1"/>
                </a:solidFill>
                <a:latin typeface="Arial" panose="020B0604020202020204" pitchFamily="34" charset="0"/>
                <a:cs typeface="Arial" panose="020B0604020202020204" pitchFamily="34" charset="0"/>
              </a:rPr>
              <a:t>health</a:t>
            </a:r>
          </a:p>
        </p:txBody>
      </p:sp>
      <p:sp>
        <p:nvSpPr>
          <p:cNvPr id="19" name="TextBox 18">
            <a:extLst>
              <a:ext uri="{FF2B5EF4-FFF2-40B4-BE49-F238E27FC236}">
                <a16:creationId xmlns:a16="http://schemas.microsoft.com/office/drawing/2014/main" id="{A87A3743-1368-C341-876D-E7A7982DDF2D}"/>
              </a:ext>
            </a:extLst>
          </p:cNvPr>
          <p:cNvSpPr txBox="1"/>
          <p:nvPr/>
        </p:nvSpPr>
        <p:spPr>
          <a:xfrm>
            <a:off x="8317172" y="5031220"/>
            <a:ext cx="2553141" cy="1264962"/>
          </a:xfrm>
          <a:prstGeom prst="rect">
            <a:avLst/>
          </a:prstGeom>
          <a:noFill/>
        </p:spPr>
        <p:txBody>
          <a:bodyPr wrap="square" rtlCol="0">
            <a:spAutoFit/>
          </a:bodyPr>
          <a:lstStyle/>
          <a:p>
            <a:pPr algn="ctr"/>
            <a:r>
              <a:rPr lang="en-US" sz="2540" dirty="0">
                <a:solidFill>
                  <a:schemeClr val="bg1"/>
                </a:solidFill>
                <a:latin typeface="Arial" panose="020B0604020202020204" pitchFamily="34" charset="0"/>
                <a:cs typeface="Arial" panose="020B0604020202020204" pitchFamily="34" charset="0"/>
              </a:rPr>
              <a:t>For Antimicrobial resistance</a:t>
            </a:r>
          </a:p>
        </p:txBody>
      </p:sp>
      <p:pic>
        <p:nvPicPr>
          <p:cNvPr id="3" name="Picture 2">
            <a:extLst>
              <a:ext uri="{FF2B5EF4-FFF2-40B4-BE49-F238E27FC236}">
                <a16:creationId xmlns:a16="http://schemas.microsoft.com/office/drawing/2014/main" id="{E1B8638E-A86D-47AB-8CBA-4CBBB497C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8883" y="1937025"/>
            <a:ext cx="2254917" cy="3167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C7906AE-4CBD-4FD1-A7FA-927B7C506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2105" y="1922562"/>
            <a:ext cx="2254917" cy="31816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7659654-5162-4B59-8DB7-F799DFE9B5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9623" y="1921041"/>
            <a:ext cx="2243489" cy="31816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25E8814-0393-4CA5-AAB1-21440D95BE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151" y="1939750"/>
            <a:ext cx="2086480" cy="3070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851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90EBCB-4447-4ED5-840F-847F5967436B}"/>
              </a:ext>
            </a:extLst>
          </p:cNvPr>
          <p:cNvSpPr>
            <a:spLocks noGrp="1"/>
          </p:cNvSpPr>
          <p:nvPr>
            <p:ph type="sldNum" sz="quarter" idx="16"/>
          </p:nvPr>
        </p:nvSpPr>
        <p:spPr/>
        <p:txBody>
          <a:bodyPr/>
          <a:lstStyle/>
          <a:p>
            <a:pPr algn="r" defTabSz="914370">
              <a:defRPr/>
            </a:pPr>
            <a:fld id="{A74CE0EA-F3B5-4684-BA10-C594598FDB9C}" type="slidenum">
              <a:rPr lang="en-GB" sz="800">
                <a:solidFill>
                  <a:prstClr val="black"/>
                </a:solidFill>
                <a:latin typeface="Arial"/>
                <a:cs typeface="Times New Roman" panose="02020603050405020304" pitchFamily="18" charset="0"/>
              </a:rPr>
              <a:pPr algn="r" defTabSz="914370">
                <a:defRPr/>
              </a:pPr>
              <a:t>18</a:t>
            </a:fld>
            <a:endParaRPr lang="en-GB" sz="800" dirty="0">
              <a:solidFill>
                <a:prstClr val="black"/>
              </a:solidFill>
              <a:latin typeface="Arial"/>
              <a:cs typeface="Times New Roman" panose="02020603050405020304" pitchFamily="18" charset="0"/>
            </a:endParaRPr>
          </a:p>
        </p:txBody>
      </p:sp>
      <p:sp>
        <p:nvSpPr>
          <p:cNvPr id="6" name="Title 5">
            <a:extLst>
              <a:ext uri="{FF2B5EF4-FFF2-40B4-BE49-F238E27FC236}">
                <a16:creationId xmlns:a16="http://schemas.microsoft.com/office/drawing/2014/main" id="{90502962-7FA8-4339-A1BE-A8CE0C2B977C}"/>
              </a:ext>
            </a:extLst>
          </p:cNvPr>
          <p:cNvSpPr>
            <a:spLocks noGrp="1"/>
          </p:cNvSpPr>
          <p:nvPr>
            <p:ph type="title"/>
          </p:nvPr>
        </p:nvSpPr>
        <p:spPr>
          <a:xfrm>
            <a:off x="716196" y="206710"/>
            <a:ext cx="11171003" cy="720000"/>
          </a:xfrm>
        </p:spPr>
        <p:txBody>
          <a:bodyPr/>
          <a:lstStyle/>
          <a:p>
            <a:r>
              <a:rPr lang="en-US" dirty="0">
                <a:solidFill>
                  <a:schemeClr val="bg1"/>
                </a:solidFill>
              </a:rPr>
              <a:t>“QUALITY” - an empty promise without the fundamentals (basic services)</a:t>
            </a:r>
          </a:p>
        </p:txBody>
      </p:sp>
      <p:sp>
        <p:nvSpPr>
          <p:cNvPr id="7" name="Content Placeholder 2">
            <a:extLst>
              <a:ext uri="{FF2B5EF4-FFF2-40B4-BE49-F238E27FC236}">
                <a16:creationId xmlns:a16="http://schemas.microsoft.com/office/drawing/2014/main" id="{D6DCE033-87E8-45F2-8EBB-9B6D0582E3E2}"/>
              </a:ext>
            </a:extLst>
          </p:cNvPr>
          <p:cNvSpPr>
            <a:spLocks noGrp="1"/>
          </p:cNvSpPr>
          <p:nvPr/>
        </p:nvSpPr>
        <p:spPr bwMode="invGray">
          <a:xfrm>
            <a:off x="1194318" y="2211198"/>
            <a:ext cx="9473683" cy="3720092"/>
          </a:xfrm>
          <a:prstGeom prst="rect">
            <a:avLst/>
          </a:prstGeom>
          <a:solidFill>
            <a:schemeClr val="bg1">
              <a:alpha val="51000"/>
            </a:schemeClr>
          </a:solidFill>
        </p:spPr>
        <p:txBody>
          <a:bodyPr vert="horz" lIns="18000" tIns="0" rIns="18000" bIns="0" rtlCol="0">
            <a:noAutofit/>
          </a:bodyPr>
          <a:lst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22288" indent="-298450" defTabSz="685778">
              <a:buClr>
                <a:prstClr val="black"/>
              </a:buClr>
              <a:buFont typeface="Arial" panose="020B0604020202020204" pitchFamily="34" charset="0"/>
              <a:buChar char="•"/>
              <a:defRPr/>
            </a:pPr>
            <a:r>
              <a:rPr lang="en-US" sz="2400" b="1" dirty="0">
                <a:solidFill>
                  <a:prstClr val="black"/>
                </a:solidFill>
                <a:latin typeface="Arial"/>
              </a:rPr>
              <a:t>8.6 million </a:t>
            </a:r>
            <a:r>
              <a:rPr lang="en-US" sz="2400" u="sng" dirty="0">
                <a:solidFill>
                  <a:prstClr val="black"/>
                </a:solidFill>
                <a:latin typeface="Arial"/>
              </a:rPr>
              <a:t>deaths</a:t>
            </a:r>
            <a:r>
              <a:rPr lang="en-US" sz="2400" dirty="0">
                <a:solidFill>
                  <a:prstClr val="black"/>
                </a:solidFill>
                <a:latin typeface="Arial"/>
              </a:rPr>
              <a:t> per year in 137 LMICs are </a:t>
            </a:r>
            <a:r>
              <a:rPr lang="en-US" sz="2400" u="sng" dirty="0">
                <a:solidFill>
                  <a:prstClr val="black"/>
                </a:solidFill>
                <a:latin typeface="Arial"/>
              </a:rPr>
              <a:t>due to inadequate access to quality care. </a:t>
            </a:r>
          </a:p>
          <a:p>
            <a:pPr marL="522288" indent="-298450" defTabSz="685778">
              <a:buClr>
                <a:prstClr val="black"/>
              </a:buClr>
              <a:buFont typeface="Arial" panose="020B0604020202020204" pitchFamily="34" charset="0"/>
              <a:buChar char="•"/>
              <a:defRPr/>
            </a:pPr>
            <a:r>
              <a:rPr lang="en-US" sz="2400" dirty="0">
                <a:solidFill>
                  <a:prstClr val="black"/>
                </a:solidFill>
                <a:latin typeface="Arial"/>
              </a:rPr>
              <a:t>Of these, </a:t>
            </a:r>
            <a:r>
              <a:rPr lang="en-US" sz="2400" b="1" dirty="0">
                <a:solidFill>
                  <a:prstClr val="black"/>
                </a:solidFill>
                <a:latin typeface="Arial"/>
              </a:rPr>
              <a:t>3.6 million </a:t>
            </a:r>
            <a:r>
              <a:rPr lang="en-US" sz="2400" dirty="0">
                <a:solidFill>
                  <a:prstClr val="black"/>
                </a:solidFill>
                <a:latin typeface="Arial"/>
              </a:rPr>
              <a:t>are people who did not access the health system. </a:t>
            </a:r>
          </a:p>
          <a:p>
            <a:pPr marL="522288" indent="-298450" defTabSz="685778">
              <a:buClr>
                <a:prstClr val="black"/>
              </a:buClr>
              <a:buFont typeface="Arial" panose="020B0604020202020204" pitchFamily="34" charset="0"/>
              <a:buChar char="•"/>
              <a:defRPr/>
            </a:pPr>
            <a:r>
              <a:rPr lang="en-US" sz="2400" dirty="0">
                <a:solidFill>
                  <a:prstClr val="black"/>
                </a:solidFill>
                <a:latin typeface="Arial"/>
              </a:rPr>
              <a:t>Whereas </a:t>
            </a:r>
            <a:r>
              <a:rPr lang="en-US" sz="2400" b="1" dirty="0">
                <a:solidFill>
                  <a:prstClr val="black"/>
                </a:solidFill>
                <a:latin typeface="Arial"/>
              </a:rPr>
              <a:t>5.0 million</a:t>
            </a:r>
            <a:r>
              <a:rPr lang="en-US" sz="2400" dirty="0">
                <a:solidFill>
                  <a:prstClr val="black"/>
                </a:solidFill>
                <a:latin typeface="Arial"/>
              </a:rPr>
              <a:t> are people who sought care but received </a:t>
            </a:r>
            <a:r>
              <a:rPr lang="en-US" sz="2400" b="1" dirty="0">
                <a:solidFill>
                  <a:prstClr val="black"/>
                </a:solidFill>
                <a:latin typeface="Arial"/>
              </a:rPr>
              <a:t>poor quality care. </a:t>
            </a:r>
          </a:p>
          <a:p>
            <a:pPr marL="522288" indent="-298450" defTabSz="685778">
              <a:buClr>
                <a:prstClr val="black"/>
              </a:buClr>
              <a:buFont typeface="Arial" panose="020B0604020202020204" pitchFamily="34" charset="0"/>
              <a:buChar char="•"/>
              <a:defRPr/>
            </a:pPr>
            <a:r>
              <a:rPr lang="en-US" sz="2400" dirty="0">
                <a:solidFill>
                  <a:prstClr val="black"/>
                </a:solidFill>
                <a:latin typeface="Arial"/>
              </a:rPr>
              <a:t>Up to </a:t>
            </a:r>
            <a:r>
              <a:rPr lang="en-US" sz="2400" b="1" dirty="0">
                <a:solidFill>
                  <a:prstClr val="black"/>
                </a:solidFill>
                <a:latin typeface="Arial"/>
              </a:rPr>
              <a:t>1.0 million mothers and newborns </a:t>
            </a:r>
            <a:r>
              <a:rPr lang="en-US" sz="2400" dirty="0">
                <a:solidFill>
                  <a:prstClr val="black"/>
                </a:solidFill>
                <a:latin typeface="Arial"/>
              </a:rPr>
              <a:t>die from preventable infections linked with unclean births.</a:t>
            </a:r>
          </a:p>
        </p:txBody>
      </p:sp>
      <p:sp>
        <p:nvSpPr>
          <p:cNvPr id="8" name="Rectangle 7">
            <a:extLst>
              <a:ext uri="{FF2B5EF4-FFF2-40B4-BE49-F238E27FC236}">
                <a16:creationId xmlns:a16="http://schemas.microsoft.com/office/drawing/2014/main" id="{07D1D9E8-CD6D-48A9-BDBA-ACA5E71BAC9A}"/>
              </a:ext>
            </a:extLst>
          </p:cNvPr>
          <p:cNvSpPr/>
          <p:nvPr/>
        </p:nvSpPr>
        <p:spPr>
          <a:xfrm>
            <a:off x="1524001" y="6136700"/>
            <a:ext cx="9784701" cy="584775"/>
          </a:xfrm>
          <a:prstGeom prst="rect">
            <a:avLst/>
          </a:prstGeom>
        </p:spPr>
        <p:txBody>
          <a:bodyPr wrap="square">
            <a:spAutoFit/>
          </a:bodyPr>
          <a:lstStyle>
            <a:defPPr>
              <a:defRPr lang="en-US"/>
            </a:defPPr>
            <a:lvl1pPr marL="0" algn="l" defTabSz="454307" rtl="0" eaLnBrk="1" latinLnBrk="0" hangingPunct="1">
              <a:defRPr sz="1800" kern="1200">
                <a:solidFill>
                  <a:schemeClr val="tx1"/>
                </a:solidFill>
                <a:latin typeface="+mn-lt"/>
                <a:ea typeface="+mn-ea"/>
                <a:cs typeface="+mn-cs"/>
              </a:defRPr>
            </a:lvl1pPr>
            <a:lvl2pPr marL="454307" algn="l" defTabSz="454307" rtl="0" eaLnBrk="1" latinLnBrk="0" hangingPunct="1">
              <a:defRPr sz="1800" kern="1200">
                <a:solidFill>
                  <a:schemeClr val="tx1"/>
                </a:solidFill>
                <a:latin typeface="+mn-lt"/>
                <a:ea typeface="+mn-ea"/>
                <a:cs typeface="+mn-cs"/>
              </a:defRPr>
            </a:lvl2pPr>
            <a:lvl3pPr marL="908607" algn="l" defTabSz="454307" rtl="0" eaLnBrk="1" latinLnBrk="0" hangingPunct="1">
              <a:defRPr sz="1800" kern="1200">
                <a:solidFill>
                  <a:schemeClr val="tx1"/>
                </a:solidFill>
                <a:latin typeface="+mn-lt"/>
                <a:ea typeface="+mn-ea"/>
                <a:cs typeface="+mn-cs"/>
              </a:defRPr>
            </a:lvl3pPr>
            <a:lvl4pPr marL="1362914" algn="l" defTabSz="454307" rtl="0" eaLnBrk="1" latinLnBrk="0" hangingPunct="1">
              <a:defRPr sz="1800" kern="1200">
                <a:solidFill>
                  <a:schemeClr val="tx1"/>
                </a:solidFill>
                <a:latin typeface="+mn-lt"/>
                <a:ea typeface="+mn-ea"/>
                <a:cs typeface="+mn-cs"/>
              </a:defRPr>
            </a:lvl4pPr>
            <a:lvl5pPr marL="1817221" algn="l" defTabSz="454307" rtl="0" eaLnBrk="1" latinLnBrk="0" hangingPunct="1">
              <a:defRPr sz="1800" kern="1200">
                <a:solidFill>
                  <a:schemeClr val="tx1"/>
                </a:solidFill>
                <a:latin typeface="+mn-lt"/>
                <a:ea typeface="+mn-ea"/>
                <a:cs typeface="+mn-cs"/>
              </a:defRPr>
            </a:lvl5pPr>
            <a:lvl6pPr marL="2271522" algn="l" defTabSz="454307" rtl="0" eaLnBrk="1" latinLnBrk="0" hangingPunct="1">
              <a:defRPr sz="1800" kern="1200">
                <a:solidFill>
                  <a:schemeClr val="tx1"/>
                </a:solidFill>
                <a:latin typeface="+mn-lt"/>
                <a:ea typeface="+mn-ea"/>
                <a:cs typeface="+mn-cs"/>
              </a:defRPr>
            </a:lvl6pPr>
            <a:lvl7pPr marL="2725825" algn="l" defTabSz="454307" rtl="0" eaLnBrk="1" latinLnBrk="0" hangingPunct="1">
              <a:defRPr sz="1800" kern="1200">
                <a:solidFill>
                  <a:schemeClr val="tx1"/>
                </a:solidFill>
                <a:latin typeface="+mn-lt"/>
                <a:ea typeface="+mn-ea"/>
                <a:cs typeface="+mn-cs"/>
              </a:defRPr>
            </a:lvl7pPr>
            <a:lvl8pPr marL="3180136" algn="l" defTabSz="454307" rtl="0" eaLnBrk="1" latinLnBrk="0" hangingPunct="1">
              <a:defRPr sz="1800" kern="1200">
                <a:solidFill>
                  <a:schemeClr val="tx1"/>
                </a:solidFill>
                <a:latin typeface="+mn-lt"/>
                <a:ea typeface="+mn-ea"/>
                <a:cs typeface="+mn-cs"/>
              </a:defRPr>
            </a:lvl8pPr>
            <a:lvl9pPr marL="3634436" algn="l" defTabSz="454307" rtl="0" eaLnBrk="1" latinLnBrk="0" hangingPunct="1">
              <a:defRPr sz="1800" kern="1200">
                <a:solidFill>
                  <a:schemeClr val="tx1"/>
                </a:solidFill>
                <a:latin typeface="+mn-lt"/>
                <a:ea typeface="+mn-ea"/>
                <a:cs typeface="+mn-cs"/>
              </a:defRPr>
            </a:lvl9pPr>
          </a:lstStyle>
          <a:p>
            <a:pPr defTabSz="914370">
              <a:defRPr/>
            </a:pPr>
            <a:r>
              <a:rPr lang="en-US" sz="1600" u="sng" dirty="0">
                <a:solidFill>
                  <a:prstClr val="white"/>
                </a:solidFill>
                <a:latin typeface="Arial"/>
                <a:hlinkClick r:id="rId4"/>
              </a:rPr>
              <a:t>https://www.thelancet.com/pdfs/journals/langlo/PIIS2214-109X(17)30101-8.pdf</a:t>
            </a:r>
            <a:endParaRPr lang="en-US" sz="1600" u="sng" dirty="0">
              <a:solidFill>
                <a:prstClr val="white"/>
              </a:solidFill>
              <a:latin typeface="Arial"/>
            </a:endParaRPr>
          </a:p>
          <a:p>
            <a:pPr defTabSz="914370">
              <a:defRPr/>
            </a:pPr>
            <a:r>
              <a:rPr lang="en-GB" sz="1600" dirty="0">
                <a:solidFill>
                  <a:prstClr val="black"/>
                </a:solidFill>
                <a:latin typeface="Arial"/>
                <a:hlinkClick r:id="rId5"/>
              </a:rPr>
              <a:t>https://www.healthynewbornnetwork.org/hnn-content/uploads/CBK_brief-LOW-RES.pdf</a:t>
            </a:r>
            <a:endParaRPr lang="fr-FR" sz="1600" u="sng" dirty="0">
              <a:solidFill>
                <a:prstClr val="white"/>
              </a:solidFill>
              <a:latin typeface="Arial"/>
            </a:endParaRPr>
          </a:p>
        </p:txBody>
      </p:sp>
    </p:spTree>
    <p:extLst>
      <p:ext uri="{BB962C8B-B14F-4D97-AF65-F5344CB8AC3E}">
        <p14:creationId xmlns:p14="http://schemas.microsoft.com/office/powerpoint/2010/main" val="238265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0EA8-BA37-4046-B8F0-CCC7C620F160}"/>
              </a:ext>
            </a:extLst>
          </p:cNvPr>
          <p:cNvSpPr>
            <a:spLocks noGrp="1"/>
          </p:cNvSpPr>
          <p:nvPr>
            <p:ph type="title"/>
          </p:nvPr>
        </p:nvSpPr>
        <p:spPr>
          <a:xfrm>
            <a:off x="1395412" y="235840"/>
            <a:ext cx="8641702" cy="714375"/>
          </a:xfrm>
        </p:spPr>
        <p:txBody>
          <a:bodyPr>
            <a:noAutofit/>
          </a:bodyPr>
          <a:lstStyle/>
          <a:p>
            <a:r>
              <a:rPr lang="en-US" dirty="0">
                <a:solidFill>
                  <a:srgbClr val="00B0F0"/>
                </a:solidFill>
                <a:latin typeface="Arial Narrow" panose="020B0606020202030204" pitchFamily="34" charset="0"/>
                <a:cs typeface="Arial" panose="020B0604020202020204" pitchFamily="34" charset="0"/>
              </a:rPr>
              <a:t>WASH &amp; infection prevention and control (IPC) – together making health care safer</a:t>
            </a:r>
          </a:p>
        </p:txBody>
      </p:sp>
      <p:sp>
        <p:nvSpPr>
          <p:cNvPr id="3" name="Text Placeholder 2">
            <a:extLst>
              <a:ext uri="{FF2B5EF4-FFF2-40B4-BE49-F238E27FC236}">
                <a16:creationId xmlns:a16="http://schemas.microsoft.com/office/drawing/2014/main" id="{E28AEA0A-762A-4651-80C9-066B490004EE}"/>
              </a:ext>
            </a:extLst>
          </p:cNvPr>
          <p:cNvSpPr>
            <a:spLocks noGrp="1"/>
          </p:cNvSpPr>
          <p:nvPr>
            <p:ph type="body" sz="quarter" idx="16"/>
          </p:nvPr>
        </p:nvSpPr>
        <p:spPr>
          <a:xfrm>
            <a:off x="838199" y="2343166"/>
            <a:ext cx="10514013" cy="4014600"/>
          </a:xfrm>
        </p:spPr>
        <p:txBody>
          <a:bodyPr/>
          <a:lstStyle/>
          <a:p>
            <a:pPr defTabSz="457185"/>
            <a:r>
              <a:rPr lang="en-GB" sz="2400" dirty="0">
                <a:latin typeface="Arial" panose="020B0604020202020204" pitchFamily="34" charset="0"/>
                <a:cs typeface="Arial" panose="020B0604020202020204" pitchFamily="34" charset="0"/>
              </a:rPr>
              <a:t>Think about the following:</a:t>
            </a:r>
          </a:p>
          <a:p>
            <a:pPr marL="342889" indent="-342889" defTabSz="457185">
              <a:buFont typeface="Arial" panose="020B0604020202020204" pitchFamily="34" charset="0"/>
              <a:buChar char="•"/>
            </a:pPr>
            <a:r>
              <a:rPr lang="en-GB" sz="2400" dirty="0">
                <a:latin typeface="Arial" panose="020B0604020202020204" pitchFamily="34" charset="0"/>
                <a:cs typeface="Arial" panose="020B0604020202020204" pitchFamily="34" charset="0"/>
              </a:rPr>
              <a:t>What do you think the relationship is between WASH and IPC?</a:t>
            </a:r>
          </a:p>
          <a:p>
            <a:pPr marL="342889" indent="-342889" defTabSz="457185">
              <a:buFont typeface="Arial" panose="020B0604020202020204" pitchFamily="34" charset="0"/>
              <a:buChar char="•"/>
            </a:pPr>
            <a:r>
              <a:rPr lang="en-GB" sz="2400" dirty="0">
                <a:latin typeface="Arial" panose="020B0604020202020204" pitchFamily="34" charset="0"/>
                <a:cs typeface="Arial" panose="020B0604020202020204" pitchFamily="34" charset="0"/>
              </a:rPr>
              <a:t>What part of your WASH guidance addresses and explains IPC?</a:t>
            </a:r>
          </a:p>
          <a:p>
            <a:pPr marL="342889" indent="-342889" defTabSz="457185">
              <a:buFont typeface="Arial" panose="020B0604020202020204" pitchFamily="34" charset="0"/>
              <a:buChar char="•"/>
            </a:pPr>
            <a:r>
              <a:rPr lang="en-GB" sz="2400" dirty="0">
                <a:latin typeface="Arial" panose="020B0604020202020204" pitchFamily="34" charset="0"/>
                <a:cs typeface="Arial" panose="020B0604020202020204" pitchFamily="34" charset="0"/>
              </a:rPr>
              <a:t>What aspects of training address both WASH and IPC?</a:t>
            </a:r>
          </a:p>
          <a:p>
            <a:endParaRPr lang="en-US" dirty="0"/>
          </a:p>
        </p:txBody>
      </p:sp>
      <p:pic>
        <p:nvPicPr>
          <p:cNvPr id="16" name="Content Placeholder 8">
            <a:extLst>
              <a:ext uri="{FF2B5EF4-FFF2-40B4-BE49-F238E27FC236}">
                <a16:creationId xmlns:a16="http://schemas.microsoft.com/office/drawing/2014/main" id="{6BD72133-4094-0B47-BDDE-93ED802E30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9290" y="4436808"/>
            <a:ext cx="3188202" cy="2153435"/>
          </a:xfrm>
          <a:prstGeom prst="rect">
            <a:avLst/>
          </a:prstGeom>
        </p:spPr>
      </p:pic>
      <p:pic>
        <p:nvPicPr>
          <p:cNvPr id="17" name="Picture 16">
            <a:extLst>
              <a:ext uri="{FF2B5EF4-FFF2-40B4-BE49-F238E27FC236}">
                <a16:creationId xmlns:a16="http://schemas.microsoft.com/office/drawing/2014/main" id="{821D75E9-A220-C24A-806B-5E01DA4CB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7241" y="4414693"/>
            <a:ext cx="2283945" cy="2153434"/>
          </a:xfrm>
          <a:prstGeom prst="rect">
            <a:avLst/>
          </a:prstGeom>
        </p:spPr>
      </p:pic>
      <p:sp>
        <p:nvSpPr>
          <p:cNvPr id="18" name="Rounded Rectangle 17">
            <a:extLst>
              <a:ext uri="{FF2B5EF4-FFF2-40B4-BE49-F238E27FC236}">
                <a16:creationId xmlns:a16="http://schemas.microsoft.com/office/drawing/2014/main" id="{251246B9-0CF5-8540-8E14-C985A29E698A}"/>
              </a:ext>
            </a:extLst>
          </p:cNvPr>
          <p:cNvSpPr/>
          <p:nvPr/>
        </p:nvSpPr>
        <p:spPr>
          <a:xfrm>
            <a:off x="10395560" y="1824071"/>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5"/>
            <a:endParaRPr lang="en-US">
              <a:solidFill>
                <a:prstClr val="white"/>
              </a:solidFill>
              <a:latin typeface="Calibri" panose="020F0502020204030204"/>
            </a:endParaRPr>
          </a:p>
        </p:txBody>
      </p:sp>
      <p:grpSp>
        <p:nvGrpSpPr>
          <p:cNvPr id="19" name="Group 18">
            <a:extLst>
              <a:ext uri="{FF2B5EF4-FFF2-40B4-BE49-F238E27FC236}">
                <a16:creationId xmlns:a16="http://schemas.microsoft.com/office/drawing/2014/main" id="{1F2459D2-5DAF-4540-A754-10E510C85A01}"/>
              </a:ext>
            </a:extLst>
          </p:cNvPr>
          <p:cNvGrpSpPr/>
          <p:nvPr/>
        </p:nvGrpSpPr>
        <p:grpSpPr>
          <a:xfrm>
            <a:off x="10358385" y="2077988"/>
            <a:ext cx="1366790" cy="1866101"/>
            <a:chOff x="4005776" y="2507224"/>
            <a:chExt cx="1366790" cy="1866101"/>
          </a:xfrm>
        </p:grpSpPr>
        <p:pic>
          <p:nvPicPr>
            <p:cNvPr id="20" name="Picture 19">
              <a:extLst>
                <a:ext uri="{FF2B5EF4-FFF2-40B4-BE49-F238E27FC236}">
                  <a16:creationId xmlns:a16="http://schemas.microsoft.com/office/drawing/2014/main" id="{0C46D4B4-B37E-6046-94CD-BF40DC2986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5474" y="2507224"/>
              <a:ext cx="852771" cy="938389"/>
            </a:xfrm>
            <a:prstGeom prst="rect">
              <a:avLst/>
            </a:prstGeom>
          </p:spPr>
        </p:pic>
        <p:sp>
          <p:nvSpPr>
            <p:cNvPr id="21" name="Content Placeholder 2">
              <a:extLst>
                <a:ext uri="{FF2B5EF4-FFF2-40B4-BE49-F238E27FC236}">
                  <a16:creationId xmlns:a16="http://schemas.microsoft.com/office/drawing/2014/main" id="{C21C90A0-1B3C-D648-863B-1BE3CA51212B}"/>
                </a:ext>
              </a:extLst>
            </p:cNvPr>
            <p:cNvSpPr txBox="1">
              <a:spLocks/>
            </p:cNvSpPr>
            <p:nvPr/>
          </p:nvSpPr>
          <p:spPr>
            <a:xfrm>
              <a:off x="4005776" y="3540358"/>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0">
                <a:buNone/>
              </a:pPr>
              <a:r>
                <a:rPr lang="en-US" sz="2000" dirty="0">
                  <a:solidFill>
                    <a:srgbClr val="002060"/>
                  </a:solidFill>
                  <a:latin typeface="Arial" panose="020B0604020202020204" pitchFamily="34" charset="0"/>
                  <a:cs typeface="Arial" panose="020B0604020202020204" pitchFamily="34" charset="0"/>
                </a:rPr>
                <a:t>5 min exercise</a:t>
              </a:r>
            </a:p>
          </p:txBody>
        </p:sp>
      </p:grpSp>
      <p:grpSp>
        <p:nvGrpSpPr>
          <p:cNvPr id="12" name="Group 11">
            <a:extLst>
              <a:ext uri="{FF2B5EF4-FFF2-40B4-BE49-F238E27FC236}">
                <a16:creationId xmlns:a16="http://schemas.microsoft.com/office/drawing/2014/main" id="{892399DB-2B23-4857-905B-2B7B8F45A3D5}"/>
              </a:ext>
            </a:extLst>
          </p:cNvPr>
          <p:cNvGrpSpPr/>
          <p:nvPr/>
        </p:nvGrpSpPr>
        <p:grpSpPr>
          <a:xfrm>
            <a:off x="10461231" y="307525"/>
            <a:ext cx="1161098" cy="1171184"/>
            <a:chOff x="9555224" y="5116370"/>
            <a:chExt cx="1161098" cy="1171184"/>
          </a:xfrm>
        </p:grpSpPr>
        <p:pic>
          <p:nvPicPr>
            <p:cNvPr id="14" name="Picture 13" descr="Shape&#10;&#10;Description automatically generated with low confidence">
              <a:extLst>
                <a:ext uri="{FF2B5EF4-FFF2-40B4-BE49-F238E27FC236}">
                  <a16:creationId xmlns:a16="http://schemas.microsoft.com/office/drawing/2014/main" id="{42B2C0D7-F0C6-4CB2-A7AB-F639D4E8CC9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2" name="Oval 21">
              <a:extLst>
                <a:ext uri="{FF2B5EF4-FFF2-40B4-BE49-F238E27FC236}">
                  <a16:creationId xmlns:a16="http://schemas.microsoft.com/office/drawing/2014/main" id="{534C90D6-8C9E-4BAA-846E-77C124702E06}"/>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B30EF9E1-CE0E-4B31-898D-7375639916DC}"/>
              </a:ext>
            </a:extLst>
          </p:cNvPr>
          <p:cNvSpPr>
            <a:spLocks noGrp="1"/>
          </p:cNvSpPr>
          <p:nvPr>
            <p:ph type="sldNum" sz="quarter" idx="12"/>
          </p:nvPr>
        </p:nvSpPr>
        <p:spPr/>
        <p:txBody>
          <a:bodyPr/>
          <a:lstStyle/>
          <a:p>
            <a:fld id="{2D0AA5EB-64AB-BF41-92BE-B61D8618F692}" type="slidenum">
              <a:rPr lang="it-IT" smtClean="0"/>
              <a:t>19</a:t>
            </a:fld>
            <a:endParaRPr lang="it-IT" dirty="0"/>
          </a:p>
        </p:txBody>
      </p:sp>
    </p:spTree>
    <p:extLst>
      <p:ext uri="{BB962C8B-B14F-4D97-AF65-F5344CB8AC3E}">
        <p14:creationId xmlns:p14="http://schemas.microsoft.com/office/powerpoint/2010/main" val="60291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p:txBody>
          <a:bodyPr/>
          <a:lstStyle/>
          <a:p>
            <a:r>
              <a:rPr lang="it-IT" dirty="0"/>
              <a:t>National actions to support WASH FIT &amp; links with health </a:t>
            </a:r>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p:txBody>
          <a:bodyPr>
            <a:normAutofit/>
          </a:bodyPr>
          <a:lstStyle/>
          <a:p>
            <a:r>
              <a:rPr lang="it-IT" sz="3200" dirty="0"/>
              <a:t>WASH FIT introductory module</a:t>
            </a:r>
          </a:p>
          <a:p>
            <a:endParaRPr lang="it-IT" sz="3200" dirty="0"/>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p:txBody>
          <a:bodyPr/>
          <a:lstStyle/>
          <a:p>
            <a:fld id="{A5BA30F2-EADE-E847-915A-1E3BC37EDCB4}" type="slidenum">
              <a:rPr lang="it-IT" smtClean="0"/>
              <a:pPr/>
              <a:t>2</a:t>
            </a:fld>
            <a:endParaRPr lang="it-IT" dirty="0"/>
          </a:p>
        </p:txBody>
      </p:sp>
      <p:sp>
        <p:nvSpPr>
          <p:cNvPr id="5" name="Sottotitolo 2">
            <a:extLst>
              <a:ext uri="{FF2B5EF4-FFF2-40B4-BE49-F238E27FC236}">
                <a16:creationId xmlns:a16="http://schemas.microsoft.com/office/drawing/2014/main" id="{2BB9F72C-7E83-0949-89A7-85C8C9BE883B}"/>
              </a:ext>
            </a:extLst>
          </p:cNvPr>
          <p:cNvSpPr txBox="1">
            <a:spLocks/>
          </p:cNvSpPr>
          <p:nvPr/>
        </p:nvSpPr>
        <p:spPr>
          <a:xfrm>
            <a:off x="838200" y="5426362"/>
            <a:ext cx="10515600" cy="175946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a:t>Add date &amp; location</a:t>
            </a:r>
          </a:p>
          <a:p>
            <a:endParaRPr lang="it-IT" dirty="0"/>
          </a:p>
        </p:txBody>
      </p:sp>
    </p:spTree>
    <p:extLst>
      <p:ext uri="{BB962C8B-B14F-4D97-AF65-F5344CB8AC3E}">
        <p14:creationId xmlns:p14="http://schemas.microsoft.com/office/powerpoint/2010/main" val="3379139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E7112AF-53E9-5343-ACDB-04A8271B5672}"/>
              </a:ext>
            </a:extLst>
          </p:cNvPr>
          <p:cNvSpPr/>
          <p:nvPr/>
        </p:nvSpPr>
        <p:spPr>
          <a:xfrm>
            <a:off x="7241318" y="1291592"/>
            <a:ext cx="4559709" cy="23494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5"/>
            <a:endParaRPr lang="en-US" sz="2400" dirty="0">
              <a:solidFill>
                <a:schemeClr val="tx1"/>
              </a:solidFill>
              <a:latin typeface="Arial Narrow" panose="020B0606020202030204" pitchFamily="34" charset="0"/>
            </a:endParaRPr>
          </a:p>
          <a:p>
            <a:pPr algn="ctr" defTabSz="457185"/>
            <a:r>
              <a:rPr lang="en-US" sz="2400" dirty="0">
                <a:solidFill>
                  <a:schemeClr val="tx1"/>
                </a:solidFill>
                <a:latin typeface="Arial Narrow" panose="020B0606020202030204" pitchFamily="34" charset="0"/>
              </a:rPr>
              <a:t>To provide clean care, combat outbreaks, antimicrobial resistance and ongoing infections in health care, countries need to have effective IPC programmes and functioning WASH services in place.</a:t>
            </a:r>
          </a:p>
          <a:p>
            <a:pPr algn="ctr" defTabSz="457185"/>
            <a:endParaRPr lang="en-US" sz="2400" dirty="0">
              <a:solidFill>
                <a:schemeClr val="tx1"/>
              </a:solidFill>
              <a:latin typeface="Arial Narrow" panose="020B0606020202030204" pitchFamily="34" charset="0"/>
            </a:endParaRPr>
          </a:p>
        </p:txBody>
      </p:sp>
      <p:sp>
        <p:nvSpPr>
          <p:cNvPr id="3" name="Content Placeholder 2">
            <a:extLst>
              <a:ext uri="{FF2B5EF4-FFF2-40B4-BE49-F238E27FC236}">
                <a16:creationId xmlns:a16="http://schemas.microsoft.com/office/drawing/2014/main" id="{FEBDDD19-2DCF-8F4A-9E8B-355FAD7E2230}"/>
              </a:ext>
            </a:extLst>
          </p:cNvPr>
          <p:cNvSpPr>
            <a:spLocks noGrp="1"/>
          </p:cNvSpPr>
          <p:nvPr>
            <p:ph type="body" idx="1"/>
          </p:nvPr>
        </p:nvSpPr>
        <p:spPr>
          <a:xfrm>
            <a:off x="390973" y="1740795"/>
            <a:ext cx="5076825" cy="4761053"/>
          </a:xfrm>
        </p:spPr>
        <p:txBody>
          <a:bodyPr>
            <a:noAutofit/>
          </a:bodyPr>
          <a:lstStyle/>
          <a:p>
            <a:pPr marL="342900" indent="-342900">
              <a:buFont typeface="Arial" panose="020B0604020202020204" pitchFamily="34" charset="0"/>
              <a:buChar char="•"/>
            </a:pPr>
            <a:r>
              <a:rPr lang="en-GB" sz="2400" dirty="0"/>
              <a:t>IPC is an evidence-based and practical solution to prevent harm to patients and health workers by stopping the spread of infection through specific actions</a:t>
            </a:r>
          </a:p>
          <a:p>
            <a:pPr marL="342900" indent="-342900">
              <a:buFont typeface="Arial" panose="020B0604020202020204" pitchFamily="34" charset="0"/>
              <a:buChar char="•"/>
            </a:pPr>
            <a:r>
              <a:rPr lang="en-GB" sz="2400" dirty="0"/>
              <a:t>WHO has identified 8 core components for IPC programmes in health care  </a:t>
            </a:r>
          </a:p>
          <a:p>
            <a:pPr marL="342900" indent="-342900">
              <a:buFont typeface="Arial" panose="020B0604020202020204" pitchFamily="34" charset="0"/>
              <a:buChar char="•"/>
            </a:pPr>
            <a:r>
              <a:rPr lang="en-GB" sz="2400" dirty="0"/>
              <a:t>WASH is part of an enabling environment (known as core component 8)</a:t>
            </a:r>
          </a:p>
        </p:txBody>
      </p:sp>
      <p:sp>
        <p:nvSpPr>
          <p:cNvPr id="6" name="Slide Number Placeholder 5">
            <a:extLst>
              <a:ext uri="{FF2B5EF4-FFF2-40B4-BE49-F238E27FC236}">
                <a16:creationId xmlns:a16="http://schemas.microsoft.com/office/drawing/2014/main" id="{4C9C8B76-FE81-4704-92BF-28ED1DBD72D8}"/>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20</a:t>
            </a:fld>
            <a:endParaRPr lang="en-GB" dirty="0">
              <a:solidFill>
                <a:prstClr val="black"/>
              </a:solidFill>
            </a:endParaRPr>
          </a:p>
        </p:txBody>
      </p:sp>
      <p:sp>
        <p:nvSpPr>
          <p:cNvPr id="8" name="Text Placeholder 7">
            <a:extLst>
              <a:ext uri="{FF2B5EF4-FFF2-40B4-BE49-F238E27FC236}">
                <a16:creationId xmlns:a16="http://schemas.microsoft.com/office/drawing/2014/main" id="{AE13080F-A215-492D-B963-318C066FCED5}"/>
              </a:ext>
            </a:extLst>
          </p:cNvPr>
          <p:cNvSpPr>
            <a:spLocks noGrp="1"/>
          </p:cNvSpPr>
          <p:nvPr>
            <p:ph type="body" sz="quarter" idx="14"/>
          </p:nvPr>
        </p:nvSpPr>
        <p:spPr/>
        <p:txBody>
          <a:bodyPr/>
          <a:lstStyle/>
          <a:p>
            <a:r>
              <a:rPr lang="en-US" dirty="0">
                <a:solidFill>
                  <a:srgbClr val="00B0F0"/>
                </a:solidFill>
                <a:latin typeface="Arial Narrow" panose="020B0606020202030204" pitchFamily="34" charset="0"/>
                <a:cs typeface="Arial" panose="020B0604020202020204" pitchFamily="34" charset="0"/>
              </a:rPr>
              <a:t>WASH &amp; IPC – together making health care safer</a:t>
            </a:r>
            <a:endParaRPr lang="en-US" dirty="0"/>
          </a:p>
        </p:txBody>
      </p:sp>
      <p:pic>
        <p:nvPicPr>
          <p:cNvPr id="4" name="Content Placeholder 8">
            <a:extLst>
              <a:ext uri="{FF2B5EF4-FFF2-40B4-BE49-F238E27FC236}">
                <a16:creationId xmlns:a16="http://schemas.microsoft.com/office/drawing/2014/main" id="{A793CCDE-6B74-234D-B055-BFCB2428D9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79795" y="3948527"/>
            <a:ext cx="3882756" cy="2622564"/>
          </a:xfrm>
          <a:prstGeom prst="rect">
            <a:avLst/>
          </a:prstGeom>
        </p:spPr>
      </p:pic>
      <p:sp>
        <p:nvSpPr>
          <p:cNvPr id="5" name="Text Placeholder 4">
            <a:extLst>
              <a:ext uri="{FF2B5EF4-FFF2-40B4-BE49-F238E27FC236}">
                <a16:creationId xmlns:a16="http://schemas.microsoft.com/office/drawing/2014/main" id="{7CF2C3B0-A968-5A43-87D7-E1E683CB5EE0}"/>
              </a:ext>
            </a:extLst>
          </p:cNvPr>
          <p:cNvSpPr txBox="1">
            <a:spLocks/>
          </p:cNvSpPr>
          <p:nvPr/>
        </p:nvSpPr>
        <p:spPr>
          <a:xfrm>
            <a:off x="220784" y="6083268"/>
            <a:ext cx="6314831" cy="156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0">
              <a:buNone/>
            </a:pPr>
            <a:r>
              <a:rPr lang="en-US" sz="1600" dirty="0">
                <a:solidFill>
                  <a:prstClr val="black"/>
                </a:solidFill>
                <a:latin typeface="Arial" panose="020B0604020202020204" pitchFamily="34" charset="0"/>
                <a:cs typeface="Arial" panose="020B0604020202020204" pitchFamily="34" charset="0"/>
                <a:hlinkClick r:id="rId4"/>
              </a:rPr>
              <a:t>https://www.who.int/teams/integrated-health-services/infection-prevention-control</a:t>
            </a:r>
            <a:r>
              <a:rPr lang="en-US" sz="1600" dirty="0">
                <a:solidFill>
                  <a:prstClr val="black"/>
                </a:solidFill>
                <a:latin typeface="Arial" panose="020B0604020202020204" pitchFamily="34" charset="0"/>
                <a:cs typeface="Arial" panose="020B0604020202020204" pitchFamily="34" charset="0"/>
              </a:rPr>
              <a:t> </a:t>
            </a:r>
          </a:p>
          <a:p>
            <a:pPr marL="228593" indent="-228593" defTabSz="914370"/>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38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05D5C6-BF51-344F-BE01-2650F50BFD3E}"/>
              </a:ext>
            </a:extLst>
          </p:cNvPr>
          <p:cNvSpPr txBox="1">
            <a:spLocks/>
          </p:cNvSpPr>
          <p:nvPr/>
        </p:nvSpPr>
        <p:spPr>
          <a:xfrm>
            <a:off x="485192" y="365128"/>
            <a:ext cx="10916815" cy="7804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0"/>
            <a:r>
              <a:rPr lang="en-US" b="1" dirty="0">
                <a:solidFill>
                  <a:srgbClr val="00B0F0"/>
                </a:solidFill>
                <a:latin typeface="Arial Narrow" panose="020B0606020202030204" pitchFamily="34" charset="0"/>
                <a:cs typeface="Arial" panose="020B0604020202020204" pitchFamily="34" charset="0"/>
              </a:rPr>
              <a:t>Minimum requirements of IPC programmes</a:t>
            </a:r>
          </a:p>
        </p:txBody>
      </p:sp>
      <p:grpSp>
        <p:nvGrpSpPr>
          <p:cNvPr id="5" name="Group 4">
            <a:extLst>
              <a:ext uri="{FF2B5EF4-FFF2-40B4-BE49-F238E27FC236}">
                <a16:creationId xmlns:a16="http://schemas.microsoft.com/office/drawing/2014/main" id="{936D494F-C260-C049-A0E5-82F69444883D}"/>
              </a:ext>
            </a:extLst>
          </p:cNvPr>
          <p:cNvGrpSpPr/>
          <p:nvPr/>
        </p:nvGrpSpPr>
        <p:grpSpPr>
          <a:xfrm>
            <a:off x="7427167" y="1398272"/>
            <a:ext cx="3830690" cy="4959495"/>
            <a:chOff x="614488" y="1866900"/>
            <a:chExt cx="3017712" cy="4037442"/>
          </a:xfrm>
        </p:grpSpPr>
        <p:sp>
          <p:nvSpPr>
            <p:cNvPr id="6" name="Rounded Rectangle 5">
              <a:extLst>
                <a:ext uri="{FF2B5EF4-FFF2-40B4-BE49-F238E27FC236}">
                  <a16:creationId xmlns:a16="http://schemas.microsoft.com/office/drawing/2014/main" id="{AF98FB3A-B2B9-3C4F-ADE3-4A96F9E74242}"/>
                </a:ext>
              </a:extLst>
            </p:cNvPr>
            <p:cNvSpPr/>
            <p:nvPr/>
          </p:nvSpPr>
          <p:spPr>
            <a:xfrm>
              <a:off x="614488" y="1866900"/>
              <a:ext cx="3017712" cy="4037442"/>
            </a:xfrm>
            <a:prstGeom prst="roundRect">
              <a:avLst>
                <a:gd name="adj" fmla="val 387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5"/>
              <a:endParaRPr lang="en-US"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BDC73014-033B-154A-AE5E-5DA42FFA98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500" y="2010815"/>
              <a:ext cx="2663412" cy="3652442"/>
            </a:xfrm>
            <a:prstGeom prst="rect">
              <a:avLst/>
            </a:prstGeom>
            <a:ln>
              <a:solidFill>
                <a:srgbClr val="002060"/>
              </a:solidFill>
            </a:ln>
          </p:spPr>
        </p:pic>
      </p:grpSp>
      <p:sp>
        <p:nvSpPr>
          <p:cNvPr id="8" name="Text Placeholder 7">
            <a:extLst>
              <a:ext uri="{FF2B5EF4-FFF2-40B4-BE49-F238E27FC236}">
                <a16:creationId xmlns:a16="http://schemas.microsoft.com/office/drawing/2014/main" id="{D3603E6C-B8F9-44BE-98F6-029169B3C93B}"/>
              </a:ext>
            </a:extLst>
          </p:cNvPr>
          <p:cNvSpPr>
            <a:spLocks noGrp="1"/>
          </p:cNvSpPr>
          <p:nvPr>
            <p:ph type="body" idx="1"/>
          </p:nvPr>
        </p:nvSpPr>
        <p:spPr>
          <a:xfrm>
            <a:off x="631900" y="1453937"/>
            <a:ext cx="5076825" cy="5577285"/>
          </a:xfrm>
        </p:spPr>
        <p:txBody>
          <a:bodyPr>
            <a:normAutofit/>
          </a:bodyPr>
          <a:lstStyle/>
          <a:p>
            <a:pPr marL="342889" indent="-342889" defTabSz="457185">
              <a:buFont typeface="Arial" panose="020B0604020202020204" pitchFamily="34" charset="0"/>
              <a:buChar char="•"/>
            </a:pPr>
            <a:r>
              <a:rPr lang="en-GB" sz="2400" dirty="0">
                <a:latin typeface="Arial" panose="020B0604020202020204" pitchFamily="34" charset="0"/>
                <a:cs typeface="Arial" panose="020B0604020202020204" pitchFamily="34" charset="0"/>
              </a:rPr>
              <a:t>To achieve strong, effective IPC programmes at the national and facility level, countries should have the </a:t>
            </a:r>
            <a:r>
              <a:rPr lang="en-GB" sz="2400" i="1" dirty="0">
                <a:latin typeface="Arial" panose="020B0604020202020204" pitchFamily="34" charset="0"/>
                <a:cs typeface="Arial" panose="020B0604020202020204" pitchFamily="34" charset="0"/>
              </a:rPr>
              <a:t>minimum requirements </a:t>
            </a:r>
            <a:r>
              <a:rPr lang="en-GB" sz="2400" dirty="0">
                <a:latin typeface="Arial" panose="020B0604020202020204" pitchFamily="34" charset="0"/>
                <a:cs typeface="Arial" panose="020B0604020202020204" pitchFamily="34" charset="0"/>
              </a:rPr>
              <a:t>in place</a:t>
            </a:r>
          </a:p>
          <a:p>
            <a:pPr defTabSz="457185"/>
            <a:r>
              <a:rPr lang="en-GB" sz="2400" dirty="0">
                <a:latin typeface="Arial" panose="020B0604020202020204" pitchFamily="34" charset="0"/>
                <a:cs typeface="Arial" panose="020B0604020202020204" pitchFamily="34" charset="0"/>
                <a:sym typeface="Wingdings" panose="05000000000000000000" pitchFamily="2" charset="2"/>
              </a:rPr>
              <a:t>	  </a:t>
            </a:r>
            <a:r>
              <a:rPr lang="en-GB" sz="2400" dirty="0">
                <a:latin typeface="Arial" panose="020B0604020202020204" pitchFamily="34" charset="0"/>
                <a:cs typeface="Arial" panose="020B0604020202020204" pitchFamily="34" charset="0"/>
              </a:rPr>
              <a:t>the starting point for 	providing basic protection and 	safety to patients, health 	workers and visitors</a:t>
            </a:r>
          </a:p>
          <a:p>
            <a:pPr marL="342889" indent="-342889" defTabSz="457185">
              <a:buFont typeface="Arial" panose="020B0604020202020204" pitchFamily="34" charset="0"/>
              <a:buChar char="•"/>
            </a:pPr>
            <a:r>
              <a:rPr lang="en-GB" sz="2400" b="1" dirty="0">
                <a:solidFill>
                  <a:schemeClr val="tx2"/>
                </a:solidFill>
                <a:latin typeface="Arial" panose="020B0604020202020204" pitchFamily="34" charset="0"/>
                <a:cs typeface="Arial" panose="020B0604020202020204" pitchFamily="34" charset="0"/>
              </a:rPr>
              <a:t>WASH is a minimum requirement </a:t>
            </a:r>
            <a:r>
              <a:rPr lang="en-GB" sz="2400" dirty="0">
                <a:latin typeface="Arial" panose="020B0604020202020204" pitchFamily="34" charset="0"/>
                <a:cs typeface="Arial" panose="020B0604020202020204" pitchFamily="34" charset="0"/>
              </a:rPr>
              <a:t>within core component 8: </a:t>
            </a:r>
            <a:r>
              <a:rPr lang="en-GB" sz="2400" i="1" dirty="0">
                <a:latin typeface="Arial" panose="020B0604020202020204" pitchFamily="34" charset="0"/>
                <a:cs typeface="Arial" panose="020B0604020202020204" pitchFamily="34" charset="0"/>
              </a:rPr>
              <a:t>Built environment, materials &amp; equipment for IPC</a:t>
            </a:r>
          </a:p>
          <a:p>
            <a:endParaRPr lang="en-US" sz="2400" dirty="0"/>
          </a:p>
        </p:txBody>
      </p:sp>
      <p:sp>
        <p:nvSpPr>
          <p:cNvPr id="3" name="Slide Number Placeholder 2">
            <a:extLst>
              <a:ext uri="{FF2B5EF4-FFF2-40B4-BE49-F238E27FC236}">
                <a16:creationId xmlns:a16="http://schemas.microsoft.com/office/drawing/2014/main" id="{765D5543-29A0-4FB2-8486-A8F292A5E2E0}"/>
              </a:ext>
            </a:extLst>
          </p:cNvPr>
          <p:cNvSpPr>
            <a:spLocks noGrp="1"/>
          </p:cNvSpPr>
          <p:nvPr>
            <p:ph type="sldNum" sz="quarter" idx="12"/>
          </p:nvPr>
        </p:nvSpPr>
        <p:spPr/>
        <p:txBody>
          <a:bodyPr/>
          <a:lstStyle/>
          <a:p>
            <a:fld id="{388F2657-336C-604A-92E9-1651D7F0F3E1}" type="slidenum">
              <a:rPr lang="en-US" smtClean="0"/>
              <a:t>21</a:t>
            </a:fld>
            <a:endParaRPr lang="en-US"/>
          </a:p>
        </p:txBody>
      </p:sp>
    </p:spTree>
    <p:extLst>
      <p:ext uri="{BB962C8B-B14F-4D97-AF65-F5344CB8AC3E}">
        <p14:creationId xmlns:p14="http://schemas.microsoft.com/office/powerpoint/2010/main" val="2791996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9D7A4-B775-3E45-86C6-263D7C733F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8539" y="1563239"/>
            <a:ext cx="10515599" cy="4775319"/>
          </a:xfrm>
          <a:prstGeom prst="rect">
            <a:avLst/>
          </a:prstGeom>
        </p:spPr>
      </p:pic>
      <p:sp>
        <p:nvSpPr>
          <p:cNvPr id="5" name="Title 4">
            <a:extLst>
              <a:ext uri="{FF2B5EF4-FFF2-40B4-BE49-F238E27FC236}">
                <a16:creationId xmlns:a16="http://schemas.microsoft.com/office/drawing/2014/main" id="{BB2FF69C-3D9A-422C-8EB2-FA9096F6623C}"/>
              </a:ext>
            </a:extLst>
          </p:cNvPr>
          <p:cNvSpPr>
            <a:spLocks noGrp="1"/>
          </p:cNvSpPr>
          <p:nvPr>
            <p:ph type="title"/>
          </p:nvPr>
        </p:nvSpPr>
        <p:spPr/>
        <p:txBody>
          <a:bodyPr/>
          <a:lstStyle/>
          <a:p>
            <a:r>
              <a:rPr lang="en-GB" dirty="0">
                <a:solidFill>
                  <a:srgbClr val="00B0F0"/>
                </a:solidFill>
                <a:latin typeface="Arial Narrow" panose="020B0606020202030204" pitchFamily="34" charset="0"/>
                <a:cs typeface="Arial" panose="020B0604020202020204" pitchFamily="34" charset="0"/>
              </a:rPr>
              <a:t>Minimum WASH requirements</a:t>
            </a:r>
            <a:endParaRPr lang="en-US"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6EA29E0B-932E-424F-AC0B-79F04497EC24}"/>
              </a:ext>
            </a:extLst>
          </p:cNvPr>
          <p:cNvSpPr>
            <a:spLocks noGrp="1"/>
          </p:cNvSpPr>
          <p:nvPr>
            <p:ph type="sldNum" sz="quarter" idx="12"/>
          </p:nvPr>
        </p:nvSpPr>
        <p:spPr/>
        <p:txBody>
          <a:bodyPr/>
          <a:lstStyle/>
          <a:p>
            <a:fld id="{388F2657-336C-604A-92E9-1651D7F0F3E1}" type="slidenum">
              <a:rPr lang="en-US" smtClean="0"/>
              <a:t>22</a:t>
            </a:fld>
            <a:endParaRPr lang="en-US"/>
          </a:p>
        </p:txBody>
      </p:sp>
      <p:sp>
        <p:nvSpPr>
          <p:cNvPr id="8" name="TextBox 7">
            <a:extLst>
              <a:ext uri="{FF2B5EF4-FFF2-40B4-BE49-F238E27FC236}">
                <a16:creationId xmlns:a16="http://schemas.microsoft.com/office/drawing/2014/main" id="{A809D632-5D14-40E4-A068-35D3AD2A7167}"/>
              </a:ext>
            </a:extLst>
          </p:cNvPr>
          <p:cNvSpPr txBox="1"/>
          <p:nvPr/>
        </p:nvSpPr>
        <p:spPr>
          <a:xfrm>
            <a:off x="1357660" y="1086186"/>
            <a:ext cx="9476677" cy="954107"/>
          </a:xfrm>
          <a:prstGeom prst="rect">
            <a:avLst/>
          </a:prstGeom>
          <a:noFill/>
        </p:spPr>
        <p:txBody>
          <a:bodyPr wrap="square">
            <a:spAutoFit/>
          </a:bodyPr>
          <a:lstStyle/>
          <a:p>
            <a:pPr algn="ctr"/>
            <a:r>
              <a:rPr lang="en-GB" sz="2800" dirty="0">
                <a:solidFill>
                  <a:srgbClr val="00B0F0"/>
                </a:solidFill>
                <a:latin typeface="Arial Narrow" panose="020B0606020202030204" pitchFamily="34" charset="0"/>
                <a:cs typeface="Arial" panose="020B0604020202020204" pitchFamily="34" charset="0"/>
              </a:rPr>
              <a:t>For supporting the built environment, materials &amp; equipment for IPC</a:t>
            </a:r>
            <a:br>
              <a:rPr lang="en-GB" sz="2800" dirty="0">
                <a:solidFill>
                  <a:srgbClr val="00B0F0"/>
                </a:solidFill>
                <a:latin typeface="Arial Narrow" panose="020B0606020202030204" pitchFamily="34" charset="0"/>
                <a:cs typeface="Arial" panose="020B0604020202020204" pitchFamily="34" charset="0"/>
              </a:rPr>
            </a:br>
            <a:endParaRPr lang="en-US" sz="2800" dirty="0">
              <a:latin typeface="Arial Narrow" panose="020B0606020202030204" pitchFamily="34" charset="0"/>
            </a:endParaRPr>
          </a:p>
        </p:txBody>
      </p:sp>
    </p:spTree>
    <p:extLst>
      <p:ext uri="{BB962C8B-B14F-4D97-AF65-F5344CB8AC3E}">
        <p14:creationId xmlns:p14="http://schemas.microsoft.com/office/powerpoint/2010/main" val="4248469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EB1C8E0-2648-BE49-98E3-3949CC3590F9}"/>
              </a:ext>
            </a:extLst>
          </p:cNvPr>
          <p:cNvGraphicFramePr/>
          <p:nvPr>
            <p:extLst>
              <p:ext uri="{D42A27DB-BD31-4B8C-83A1-F6EECF244321}">
                <p14:modId xmlns:p14="http://schemas.microsoft.com/office/powerpoint/2010/main" val="3068011664"/>
              </p:ext>
            </p:extLst>
          </p:nvPr>
        </p:nvGraphicFramePr>
        <p:xfrm>
          <a:off x="-829828" y="1646335"/>
          <a:ext cx="90170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8AC883F-5568-F940-89AF-7902BED1CCC9}"/>
              </a:ext>
            </a:extLst>
          </p:cNvPr>
          <p:cNvSpPr txBox="1"/>
          <p:nvPr/>
        </p:nvSpPr>
        <p:spPr>
          <a:xfrm>
            <a:off x="7357343" y="6281272"/>
            <a:ext cx="4834656" cy="584775"/>
          </a:xfrm>
          <a:prstGeom prst="rect">
            <a:avLst/>
          </a:prstGeom>
          <a:noFill/>
        </p:spPr>
        <p:txBody>
          <a:bodyPr wrap="square" rtlCol="0">
            <a:spAutoFit/>
          </a:bodyPr>
          <a:lstStyle/>
          <a:p>
            <a:pPr defTabSz="457185"/>
            <a:r>
              <a:rPr lang="en-US" sz="1600" dirty="0">
                <a:solidFill>
                  <a:prstClr val="black"/>
                </a:solidFill>
                <a:latin typeface="Arial" panose="020B0604020202020204" pitchFamily="34" charset="0"/>
                <a:cs typeface="Arial" panose="020B0604020202020204" pitchFamily="34" charset="0"/>
                <a:hlinkClick r:id="rId8"/>
              </a:rPr>
              <a:t>https://washinhcf.org/resource/combatting-amr-through-wash-and-ipc-in-healthcare/</a:t>
            </a:r>
            <a:r>
              <a:rPr lang="en-US" sz="1600" dirty="0">
                <a:solidFill>
                  <a:prstClr val="black"/>
                </a:solidFill>
                <a:latin typeface="Arial" panose="020B0604020202020204" pitchFamily="34" charset="0"/>
                <a:cs typeface="Arial" panose="020B0604020202020204" pitchFamily="34" charset="0"/>
              </a:rPr>
              <a:t> </a:t>
            </a:r>
          </a:p>
        </p:txBody>
      </p:sp>
      <p:pic>
        <p:nvPicPr>
          <p:cNvPr id="4" name="Picture 3">
            <a:hlinkClick r:id="rId8"/>
            <a:extLst>
              <a:ext uri="{FF2B5EF4-FFF2-40B4-BE49-F238E27FC236}">
                <a16:creationId xmlns:a16="http://schemas.microsoft.com/office/drawing/2014/main" id="{954EFEDC-09B7-F74C-A594-A5C0A0D21C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57343" y="297240"/>
            <a:ext cx="3996457" cy="5671828"/>
          </a:xfrm>
          <a:prstGeom prst="rect">
            <a:avLst/>
          </a:prstGeom>
          <a:ln>
            <a:noFill/>
          </a:ln>
          <a:effectLst>
            <a:outerShdw blurRad="292100" dist="139700" dir="2700000" algn="tl" rotWithShape="0">
              <a:srgbClr val="333333">
                <a:alpha val="65000"/>
              </a:srgbClr>
            </a:outerShdw>
          </a:effectLst>
        </p:spPr>
      </p:pic>
      <p:sp>
        <p:nvSpPr>
          <p:cNvPr id="9" name="Title 8">
            <a:extLst>
              <a:ext uri="{FF2B5EF4-FFF2-40B4-BE49-F238E27FC236}">
                <a16:creationId xmlns:a16="http://schemas.microsoft.com/office/drawing/2014/main" id="{0B3F62CA-CD6A-49E4-A3F5-D21FBC7FFF07}"/>
              </a:ext>
            </a:extLst>
          </p:cNvPr>
          <p:cNvSpPr>
            <a:spLocks noGrp="1"/>
          </p:cNvSpPr>
          <p:nvPr>
            <p:ph type="title"/>
          </p:nvPr>
        </p:nvSpPr>
        <p:spPr>
          <a:xfrm>
            <a:off x="520959" y="154562"/>
            <a:ext cx="6716182" cy="714375"/>
          </a:xfrm>
        </p:spPr>
        <p:txBody>
          <a:bodyPr/>
          <a:lstStyle/>
          <a:p>
            <a:r>
              <a:rPr lang="en-GB" sz="4400" dirty="0">
                <a:solidFill>
                  <a:srgbClr val="00B0F0"/>
                </a:solidFill>
                <a:latin typeface="Arial Narrow" panose="020B0606020202030204" pitchFamily="34" charset="0"/>
                <a:cs typeface="Arial" panose="020B0604020202020204" pitchFamily="34" charset="0"/>
              </a:rPr>
              <a:t>WASH – a building block to achieve better IPC</a:t>
            </a:r>
            <a:endParaRPr lang="en-US"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66F2719F-0960-42B2-B7D6-D6159B6CD062}"/>
              </a:ext>
            </a:extLst>
          </p:cNvPr>
          <p:cNvSpPr>
            <a:spLocks noGrp="1"/>
          </p:cNvSpPr>
          <p:nvPr>
            <p:ph type="sldNum" sz="quarter" idx="12"/>
          </p:nvPr>
        </p:nvSpPr>
        <p:spPr/>
        <p:txBody>
          <a:bodyPr/>
          <a:lstStyle/>
          <a:p>
            <a:fld id="{388F2657-336C-604A-92E9-1651D7F0F3E1}" type="slidenum">
              <a:rPr lang="en-US" smtClean="0"/>
              <a:t>23</a:t>
            </a:fld>
            <a:endParaRPr lang="en-US" dirty="0"/>
          </a:p>
        </p:txBody>
      </p:sp>
    </p:spTree>
    <p:extLst>
      <p:ext uri="{BB962C8B-B14F-4D97-AF65-F5344CB8AC3E}">
        <p14:creationId xmlns:p14="http://schemas.microsoft.com/office/powerpoint/2010/main" val="3096907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DFD189-87EF-6D4E-A9F3-87CDB8DB4BAB}"/>
              </a:ext>
            </a:extLst>
          </p:cNvPr>
          <p:cNvSpPr>
            <a:spLocks noGrp="1"/>
          </p:cNvSpPr>
          <p:nvPr>
            <p:ph type="title"/>
          </p:nvPr>
        </p:nvSpPr>
        <p:spPr>
          <a:xfrm>
            <a:off x="838200" y="365125"/>
            <a:ext cx="4442927" cy="2492138"/>
          </a:xfrm>
        </p:spPr>
        <p:txBody>
          <a:bodyPr/>
          <a:lstStyle/>
          <a:p>
            <a:r>
              <a:rPr lang="en-US" dirty="0"/>
              <a:t>WASH &amp; IPC contribute to seven elements of quality care </a:t>
            </a:r>
          </a:p>
        </p:txBody>
      </p:sp>
      <p:sp>
        <p:nvSpPr>
          <p:cNvPr id="6" name="Slide Number Placeholder 5">
            <a:extLst>
              <a:ext uri="{FF2B5EF4-FFF2-40B4-BE49-F238E27FC236}">
                <a16:creationId xmlns:a16="http://schemas.microsoft.com/office/drawing/2014/main" id="{DE344884-DF78-CF4A-A42C-2EFC282FA611}"/>
              </a:ext>
            </a:extLst>
          </p:cNvPr>
          <p:cNvSpPr>
            <a:spLocks noGrp="1"/>
          </p:cNvSpPr>
          <p:nvPr>
            <p:ph type="sldNum" sz="quarter" idx="12"/>
          </p:nvPr>
        </p:nvSpPr>
        <p:spPr/>
        <p:txBody>
          <a:bodyPr/>
          <a:lstStyle/>
          <a:p>
            <a:pPr defTabSz="342889">
              <a:defRPr/>
            </a:pPr>
            <a:fld id="{A74CE0EA-F3B5-4684-BA10-C594598FDB9C}" type="slidenum">
              <a:rPr lang="en-GB" sz="816">
                <a:latin typeface="Arial"/>
                <a:cs typeface="Times New Roman" panose="02020603050405020304" pitchFamily="18" charset="0"/>
              </a:rPr>
              <a:pPr defTabSz="342889">
                <a:defRPr/>
              </a:pPr>
              <a:t>24</a:t>
            </a:fld>
            <a:endParaRPr lang="en-GB" sz="816" dirty="0">
              <a:latin typeface="Arial"/>
              <a:cs typeface="Times New Roman" panose="02020603050405020304" pitchFamily="18" charset="0"/>
            </a:endParaRPr>
          </a:p>
        </p:txBody>
      </p:sp>
      <p:sp>
        <p:nvSpPr>
          <p:cNvPr id="23" name="TextBox 22">
            <a:extLst>
              <a:ext uri="{FF2B5EF4-FFF2-40B4-BE49-F238E27FC236}">
                <a16:creationId xmlns:a16="http://schemas.microsoft.com/office/drawing/2014/main" id="{55894C0D-2FA5-F54D-9FDB-997D2CDD56D9}"/>
              </a:ext>
            </a:extLst>
          </p:cNvPr>
          <p:cNvSpPr txBox="1"/>
          <p:nvPr/>
        </p:nvSpPr>
        <p:spPr>
          <a:xfrm>
            <a:off x="5780042" y="3468654"/>
            <a:ext cx="1141539" cy="300082"/>
          </a:xfrm>
          <a:prstGeom prst="rect">
            <a:avLst/>
          </a:prstGeom>
          <a:noFill/>
        </p:spPr>
        <p:txBody>
          <a:bodyPr wrap="square" rtlCol="0">
            <a:spAutoFit/>
          </a:bodyPr>
          <a:lstStyle/>
          <a:p>
            <a:pPr defTabSz="342889">
              <a:defRPr/>
            </a:pPr>
            <a:r>
              <a:rPr lang="en-US" sz="1350" dirty="0">
                <a:solidFill>
                  <a:prstClr val="white"/>
                </a:solidFill>
                <a:latin typeface="Arial"/>
                <a:cs typeface="Arial" charset="0"/>
              </a:rPr>
              <a:t>6. Safe</a:t>
            </a:r>
          </a:p>
        </p:txBody>
      </p:sp>
      <p:sp>
        <p:nvSpPr>
          <p:cNvPr id="24" name="TextBox 23">
            <a:extLst>
              <a:ext uri="{FF2B5EF4-FFF2-40B4-BE49-F238E27FC236}">
                <a16:creationId xmlns:a16="http://schemas.microsoft.com/office/drawing/2014/main" id="{15AEC736-BD1A-494C-8493-BD77F98443E7}"/>
              </a:ext>
            </a:extLst>
          </p:cNvPr>
          <p:cNvSpPr txBox="1"/>
          <p:nvPr/>
        </p:nvSpPr>
        <p:spPr>
          <a:xfrm>
            <a:off x="2887927" y="3475117"/>
            <a:ext cx="1416419" cy="300082"/>
          </a:xfrm>
          <a:prstGeom prst="rect">
            <a:avLst/>
          </a:prstGeom>
          <a:noFill/>
        </p:spPr>
        <p:txBody>
          <a:bodyPr wrap="square" rtlCol="0">
            <a:spAutoFit/>
          </a:bodyPr>
          <a:lstStyle/>
          <a:p>
            <a:pPr defTabSz="342889">
              <a:defRPr/>
            </a:pPr>
            <a:r>
              <a:rPr lang="en-US" sz="1350" dirty="0">
                <a:solidFill>
                  <a:prstClr val="white"/>
                </a:solidFill>
                <a:latin typeface="Arial"/>
                <a:cs typeface="Arial" charset="0"/>
              </a:rPr>
              <a:t>5. Effective</a:t>
            </a:r>
          </a:p>
        </p:txBody>
      </p:sp>
      <p:sp>
        <p:nvSpPr>
          <p:cNvPr id="26" name="TextBox 25">
            <a:extLst>
              <a:ext uri="{FF2B5EF4-FFF2-40B4-BE49-F238E27FC236}">
                <a16:creationId xmlns:a16="http://schemas.microsoft.com/office/drawing/2014/main" id="{A21B8A6F-7A26-DD46-B741-BD5CA6710DF8}"/>
              </a:ext>
            </a:extLst>
          </p:cNvPr>
          <p:cNvSpPr txBox="1"/>
          <p:nvPr/>
        </p:nvSpPr>
        <p:spPr>
          <a:xfrm>
            <a:off x="2628848" y="2839376"/>
            <a:ext cx="977181" cy="300082"/>
          </a:xfrm>
          <a:prstGeom prst="rect">
            <a:avLst/>
          </a:prstGeom>
          <a:noFill/>
        </p:spPr>
        <p:txBody>
          <a:bodyPr wrap="square" rtlCol="0">
            <a:spAutoFit/>
          </a:bodyPr>
          <a:lstStyle/>
          <a:p>
            <a:pPr defTabSz="342889">
              <a:defRPr/>
            </a:pPr>
            <a:r>
              <a:rPr lang="en-US" sz="1350" dirty="0">
                <a:solidFill>
                  <a:prstClr val="white"/>
                </a:solidFill>
                <a:latin typeface="Arial"/>
                <a:cs typeface="Arial" charset="0"/>
              </a:rPr>
              <a:t>1. Timely</a:t>
            </a:r>
          </a:p>
        </p:txBody>
      </p:sp>
      <p:sp>
        <p:nvSpPr>
          <p:cNvPr id="27" name="TextBox 26">
            <a:extLst>
              <a:ext uri="{FF2B5EF4-FFF2-40B4-BE49-F238E27FC236}">
                <a16:creationId xmlns:a16="http://schemas.microsoft.com/office/drawing/2014/main" id="{AA2E591C-0292-B44F-BE64-DE6E23C3FB71}"/>
              </a:ext>
            </a:extLst>
          </p:cNvPr>
          <p:cNvSpPr txBox="1"/>
          <p:nvPr/>
        </p:nvSpPr>
        <p:spPr>
          <a:xfrm>
            <a:off x="4616657" y="2847788"/>
            <a:ext cx="1163385" cy="300082"/>
          </a:xfrm>
          <a:prstGeom prst="rect">
            <a:avLst/>
          </a:prstGeom>
          <a:noFill/>
        </p:spPr>
        <p:txBody>
          <a:bodyPr wrap="square" rtlCol="0">
            <a:spAutoFit/>
          </a:bodyPr>
          <a:lstStyle/>
          <a:p>
            <a:pPr defTabSz="342889">
              <a:defRPr/>
            </a:pPr>
            <a:r>
              <a:rPr lang="en-US" sz="1350" dirty="0">
                <a:solidFill>
                  <a:prstClr val="white"/>
                </a:solidFill>
                <a:latin typeface="Arial"/>
                <a:cs typeface="Arial" charset="0"/>
              </a:rPr>
              <a:t>2. Efficient</a:t>
            </a:r>
          </a:p>
        </p:txBody>
      </p:sp>
      <p:sp>
        <p:nvSpPr>
          <p:cNvPr id="29" name="TextBox 28">
            <a:extLst>
              <a:ext uri="{FF2B5EF4-FFF2-40B4-BE49-F238E27FC236}">
                <a16:creationId xmlns:a16="http://schemas.microsoft.com/office/drawing/2014/main" id="{AF3CCC21-F224-084E-9FAD-D2B952656DAE}"/>
              </a:ext>
            </a:extLst>
          </p:cNvPr>
          <p:cNvSpPr txBox="1"/>
          <p:nvPr/>
        </p:nvSpPr>
        <p:spPr>
          <a:xfrm>
            <a:off x="8554818" y="2857263"/>
            <a:ext cx="1244043" cy="300082"/>
          </a:xfrm>
          <a:prstGeom prst="rect">
            <a:avLst/>
          </a:prstGeom>
          <a:noFill/>
        </p:spPr>
        <p:txBody>
          <a:bodyPr wrap="square" rtlCol="0">
            <a:spAutoFit/>
          </a:bodyPr>
          <a:lstStyle/>
          <a:p>
            <a:pPr defTabSz="342889">
              <a:defRPr/>
            </a:pPr>
            <a:r>
              <a:rPr lang="en-US" sz="1350" dirty="0">
                <a:solidFill>
                  <a:prstClr val="white"/>
                </a:solidFill>
                <a:latin typeface="Arial"/>
                <a:cs typeface="Arial" charset="0"/>
              </a:rPr>
              <a:t>4. Integrated</a:t>
            </a:r>
          </a:p>
        </p:txBody>
      </p:sp>
      <p:sp>
        <p:nvSpPr>
          <p:cNvPr id="38" name="TextBox 37">
            <a:extLst>
              <a:ext uri="{FF2B5EF4-FFF2-40B4-BE49-F238E27FC236}">
                <a16:creationId xmlns:a16="http://schemas.microsoft.com/office/drawing/2014/main" id="{25C06F96-7409-BF4C-9E1A-6DE4C41E3B01}"/>
              </a:ext>
            </a:extLst>
          </p:cNvPr>
          <p:cNvSpPr txBox="1"/>
          <p:nvPr/>
        </p:nvSpPr>
        <p:spPr>
          <a:xfrm>
            <a:off x="1806220" y="4753731"/>
            <a:ext cx="8497554" cy="707886"/>
          </a:xfrm>
          <a:prstGeom prst="rect">
            <a:avLst/>
          </a:prstGeom>
          <a:noFill/>
        </p:spPr>
        <p:txBody>
          <a:bodyPr wrap="square" rtlCol="0">
            <a:spAutoFit/>
          </a:bodyPr>
          <a:lstStyle/>
          <a:p>
            <a:pPr algn="ctr" defTabSz="342889">
              <a:defRPr/>
            </a:pPr>
            <a:r>
              <a:rPr lang="en-US" sz="2000" b="1" dirty="0">
                <a:solidFill>
                  <a:prstClr val="white"/>
                </a:solidFill>
                <a:latin typeface="Arial"/>
                <a:cs typeface="Arial" charset="0"/>
              </a:rPr>
              <a:t>WASH supports &amp; strengthens IPC </a:t>
            </a:r>
            <a:r>
              <a:rPr lang="en-US" sz="2000" dirty="0">
                <a:solidFill>
                  <a:prstClr val="white"/>
                </a:solidFill>
                <a:latin typeface="Arial"/>
                <a:cs typeface="Arial" charset="0"/>
              </a:rPr>
              <a:t>to prevent: </a:t>
            </a:r>
            <a:r>
              <a:rPr lang="en-US" sz="2000" dirty="0" err="1">
                <a:solidFill>
                  <a:prstClr val="white"/>
                </a:solidFill>
                <a:latin typeface="Arial"/>
                <a:cs typeface="Arial" charset="0"/>
              </a:rPr>
              <a:t>i</a:t>
            </a:r>
            <a:r>
              <a:rPr lang="en-US" sz="2000" dirty="0">
                <a:solidFill>
                  <a:prstClr val="white"/>
                </a:solidFill>
                <a:latin typeface="Arial"/>
                <a:cs typeface="Arial" charset="0"/>
              </a:rPr>
              <a:t>) the spread of infection, ii) the overuse/unnecessary use of antibiotics &amp; iii) outbreaks </a:t>
            </a:r>
          </a:p>
        </p:txBody>
      </p:sp>
      <p:pic>
        <p:nvPicPr>
          <p:cNvPr id="2" name="Picture 1">
            <a:extLst>
              <a:ext uri="{FF2B5EF4-FFF2-40B4-BE49-F238E27FC236}">
                <a16:creationId xmlns:a16="http://schemas.microsoft.com/office/drawing/2014/main" id="{D431FCDA-B38D-42BA-82F1-F3285BF0B312}"/>
              </a:ext>
            </a:extLst>
          </p:cNvPr>
          <p:cNvPicPr>
            <a:picLocks noChangeAspect="1"/>
          </p:cNvPicPr>
          <p:nvPr/>
        </p:nvPicPr>
        <p:blipFill>
          <a:blip r:embed="rId3"/>
          <a:stretch>
            <a:fillRect/>
          </a:stretch>
        </p:blipFill>
        <p:spPr>
          <a:xfrm>
            <a:off x="5780042" y="55582"/>
            <a:ext cx="5950183" cy="6333379"/>
          </a:xfrm>
          <a:prstGeom prst="rect">
            <a:avLst/>
          </a:prstGeom>
        </p:spPr>
      </p:pic>
      <p:pic>
        <p:nvPicPr>
          <p:cNvPr id="5" name="Picture 4" descr="A picture containing sky, outdoor, tree, house&#10;&#10;Description automatically generated">
            <a:extLst>
              <a:ext uri="{FF2B5EF4-FFF2-40B4-BE49-F238E27FC236}">
                <a16:creationId xmlns:a16="http://schemas.microsoft.com/office/drawing/2014/main" id="{DA9086BC-6B9E-4D7E-A1A3-45A3FA0A5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6481" y="2874779"/>
            <a:ext cx="4685577" cy="351418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12AC6B1D-22D4-9A46-89C4-F36AC787E778}"/>
              </a:ext>
            </a:extLst>
          </p:cNvPr>
          <p:cNvSpPr/>
          <p:nvPr/>
        </p:nvSpPr>
        <p:spPr>
          <a:xfrm>
            <a:off x="5688855" y="6409500"/>
            <a:ext cx="6096000" cy="461665"/>
          </a:xfrm>
          <a:prstGeom prst="rect">
            <a:avLst/>
          </a:prstGeom>
        </p:spPr>
        <p:txBody>
          <a:bodyPr>
            <a:spAutoFit/>
          </a:bodyPr>
          <a:lstStyle/>
          <a:p>
            <a:pPr lvl="0">
              <a:defRPr/>
            </a:pPr>
            <a:r>
              <a:rPr lang="en-US" sz="1200" dirty="0">
                <a:solidFill>
                  <a:prstClr val="black"/>
                </a:solidFill>
                <a:latin typeface="Arial"/>
                <a:cs typeface="Arial" charset="0"/>
                <a:hlinkClick r:id="rId5"/>
              </a:rPr>
              <a:t>https://www.who.int/water_sanitation_health/publications/wash-in-health-care-facilities-global-report/en/</a:t>
            </a:r>
            <a:endParaRPr lang="en-US" sz="1200" dirty="0">
              <a:solidFill>
                <a:srgbClr val="09164D"/>
              </a:solidFill>
              <a:latin typeface="Arial"/>
              <a:cs typeface="Arial" charset="0"/>
            </a:endParaRPr>
          </a:p>
        </p:txBody>
      </p:sp>
    </p:spTree>
    <p:extLst>
      <p:ext uri="{BB962C8B-B14F-4D97-AF65-F5344CB8AC3E}">
        <p14:creationId xmlns:p14="http://schemas.microsoft.com/office/powerpoint/2010/main" val="2446574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A197AFE-CBF2-4278-9215-618592AC8839}"/>
              </a:ext>
            </a:extLst>
          </p:cNvPr>
          <p:cNvSpPr>
            <a:spLocks noGrp="1"/>
          </p:cNvSpPr>
          <p:nvPr>
            <p:ph type="title"/>
          </p:nvPr>
        </p:nvSpPr>
        <p:spPr>
          <a:xfrm>
            <a:off x="838199" y="193081"/>
            <a:ext cx="10515600" cy="714375"/>
          </a:xfrm>
        </p:spPr>
        <p:txBody>
          <a:bodyPr/>
          <a:lstStyle/>
          <a:p>
            <a:r>
              <a:rPr lang="en-GB" dirty="0">
                <a:solidFill>
                  <a:schemeClr val="tx2"/>
                </a:solidFill>
              </a:rPr>
              <a:t>Water, sanitation and hygiene are fundamental to preventing AMR</a:t>
            </a:r>
            <a:endParaRPr lang="en-US" sz="6600" dirty="0">
              <a:solidFill>
                <a:schemeClr val="tx2"/>
              </a:solidFill>
            </a:endParaRPr>
          </a:p>
        </p:txBody>
      </p:sp>
      <p:sp>
        <p:nvSpPr>
          <p:cNvPr id="2" name="Slide Number Placeholder 1">
            <a:extLst>
              <a:ext uri="{FF2B5EF4-FFF2-40B4-BE49-F238E27FC236}">
                <a16:creationId xmlns:a16="http://schemas.microsoft.com/office/drawing/2014/main" id="{A4C69047-0A05-420E-9832-E98BD9E63406}"/>
              </a:ext>
            </a:extLst>
          </p:cNvPr>
          <p:cNvSpPr>
            <a:spLocks noGrp="1"/>
          </p:cNvSpPr>
          <p:nvPr>
            <p:ph type="sldNum" sz="quarter" idx="12"/>
          </p:nvPr>
        </p:nvSpPr>
        <p:spPr/>
        <p:txBody>
          <a:bodyPr/>
          <a:lstStyle/>
          <a:p>
            <a:fld id="{A74CE0EA-F3B5-4684-BA10-C594598FDB9C}" type="slidenum">
              <a:rPr lang="en-GB" smtClean="0">
                <a:solidFill>
                  <a:prstClr val="black"/>
                </a:solidFill>
              </a:rPr>
              <a:pPr/>
              <a:t>25</a:t>
            </a:fld>
            <a:endParaRPr lang="en-GB">
              <a:solidFill>
                <a:prstClr val="black"/>
              </a:solidFill>
            </a:endParaRPr>
          </a:p>
        </p:txBody>
      </p:sp>
      <p:pic>
        <p:nvPicPr>
          <p:cNvPr id="13" name="Picture 12">
            <a:extLst>
              <a:ext uri="{FF2B5EF4-FFF2-40B4-BE49-F238E27FC236}">
                <a16:creationId xmlns:a16="http://schemas.microsoft.com/office/drawing/2014/main" id="{8F1F720B-F479-4C9D-83D9-D803C1286012}"/>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471918" y="1580635"/>
            <a:ext cx="5288379" cy="4509629"/>
          </a:xfrm>
          <a:prstGeom prst="rect">
            <a:avLst/>
          </a:prstGeom>
          <a:solidFill>
            <a:schemeClr val="bg1"/>
          </a:solidFill>
          <a:ln>
            <a:noFill/>
          </a:ln>
        </p:spPr>
      </p:pic>
      <p:sp>
        <p:nvSpPr>
          <p:cNvPr id="14" name="Line Callout 1 6">
            <a:extLst>
              <a:ext uri="{FF2B5EF4-FFF2-40B4-BE49-F238E27FC236}">
                <a16:creationId xmlns:a16="http://schemas.microsoft.com/office/drawing/2014/main" id="{625F96B7-71CC-454D-9F92-2313814D9885}"/>
              </a:ext>
            </a:extLst>
          </p:cNvPr>
          <p:cNvSpPr/>
          <p:nvPr/>
        </p:nvSpPr>
        <p:spPr>
          <a:xfrm>
            <a:off x="1746874" y="2017936"/>
            <a:ext cx="1605927" cy="811270"/>
          </a:xfrm>
          <a:prstGeom prst="borderCallout1">
            <a:avLst>
              <a:gd name="adj1" fmla="val 60435"/>
              <a:gd name="adj2" fmla="val 103231"/>
              <a:gd name="adj3" fmla="val 73292"/>
              <a:gd name="adj4" fmla="val 131810"/>
            </a:avLst>
          </a:prstGeom>
          <a:solidFill>
            <a:schemeClr val="bg1"/>
          </a:solid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0">
              <a:defRPr/>
            </a:pPr>
            <a:r>
              <a:rPr lang="en-GB" sz="1200" b="1" dirty="0">
                <a:solidFill>
                  <a:srgbClr val="002060"/>
                </a:solidFill>
                <a:latin typeface="Calibri"/>
              </a:rPr>
              <a:t>Good manufacturing practices including wastewater treatment</a:t>
            </a:r>
            <a:endParaRPr lang="en-GB" sz="1200" dirty="0">
              <a:solidFill>
                <a:srgbClr val="002060"/>
              </a:solidFill>
              <a:latin typeface="Calibri"/>
            </a:endParaRPr>
          </a:p>
        </p:txBody>
      </p:sp>
      <p:sp>
        <p:nvSpPr>
          <p:cNvPr id="15" name="Line Callout 1 7">
            <a:extLst>
              <a:ext uri="{FF2B5EF4-FFF2-40B4-BE49-F238E27FC236}">
                <a16:creationId xmlns:a16="http://schemas.microsoft.com/office/drawing/2014/main" id="{8F6B56AF-24D2-45AC-8AF4-3D163DBE3292}"/>
              </a:ext>
            </a:extLst>
          </p:cNvPr>
          <p:cNvSpPr/>
          <p:nvPr/>
        </p:nvSpPr>
        <p:spPr>
          <a:xfrm>
            <a:off x="1746874" y="3612403"/>
            <a:ext cx="1605927" cy="958672"/>
          </a:xfrm>
          <a:prstGeom prst="borderCallout1">
            <a:avLst>
              <a:gd name="adj1" fmla="val 49178"/>
              <a:gd name="adj2" fmla="val 104875"/>
              <a:gd name="adj3" fmla="val 40983"/>
              <a:gd name="adj4" fmla="val 119751"/>
            </a:avLst>
          </a:prstGeom>
          <a:solidFill>
            <a:schemeClr val="bg1"/>
          </a:solid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0">
              <a:defRPr/>
            </a:pPr>
            <a:endParaRPr lang="en-GB" sz="1200" dirty="0">
              <a:solidFill>
                <a:srgbClr val="002060"/>
              </a:solidFill>
              <a:latin typeface="Calibri"/>
            </a:endParaRPr>
          </a:p>
          <a:p>
            <a:pPr algn="ctr" defTabSz="914370">
              <a:defRPr/>
            </a:pPr>
            <a:r>
              <a:rPr lang="en-GB" sz="1200" b="1" dirty="0">
                <a:solidFill>
                  <a:srgbClr val="002060"/>
                </a:solidFill>
                <a:latin typeface="Calibri"/>
              </a:rPr>
              <a:t>Universal access to WASH (SDG 6.1 &amp;6.2</a:t>
            </a:r>
            <a:r>
              <a:rPr lang="en-GB" sz="1200" dirty="0">
                <a:solidFill>
                  <a:srgbClr val="002060"/>
                </a:solidFill>
                <a:latin typeface="Calibri"/>
              </a:rPr>
              <a:t>) in households to prevent avoidable use</a:t>
            </a:r>
          </a:p>
          <a:p>
            <a:pPr algn="ctr" defTabSz="914370">
              <a:defRPr/>
            </a:pPr>
            <a:endParaRPr lang="en-US" sz="1200" dirty="0">
              <a:solidFill>
                <a:srgbClr val="002060"/>
              </a:solidFill>
              <a:latin typeface="Calibri"/>
            </a:endParaRPr>
          </a:p>
        </p:txBody>
      </p:sp>
      <p:sp>
        <p:nvSpPr>
          <p:cNvPr id="16" name="Line Callout 1 8">
            <a:extLst>
              <a:ext uri="{FF2B5EF4-FFF2-40B4-BE49-F238E27FC236}">
                <a16:creationId xmlns:a16="http://schemas.microsoft.com/office/drawing/2014/main" id="{636E8F71-80F7-4B54-B7C8-1B94F7D092C4}"/>
              </a:ext>
            </a:extLst>
          </p:cNvPr>
          <p:cNvSpPr/>
          <p:nvPr/>
        </p:nvSpPr>
        <p:spPr>
          <a:xfrm>
            <a:off x="4982307" y="6040117"/>
            <a:ext cx="2051540" cy="703498"/>
          </a:xfrm>
          <a:prstGeom prst="borderCallout1">
            <a:avLst>
              <a:gd name="adj1" fmla="val -3106"/>
              <a:gd name="adj2" fmla="val 49923"/>
              <a:gd name="adj3" fmla="val -21470"/>
              <a:gd name="adj4" fmla="val 49685"/>
            </a:avLst>
          </a:prstGeom>
          <a:solidFill>
            <a:schemeClr val="bg1"/>
          </a:solid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0">
              <a:defRPr/>
            </a:pPr>
            <a:r>
              <a:rPr lang="en-GB" sz="1200" b="1" dirty="0">
                <a:solidFill>
                  <a:srgbClr val="002060"/>
                </a:solidFill>
                <a:latin typeface="Calibri"/>
              </a:rPr>
              <a:t>Improve wastewater treatment for all sewage (SDG6.3) </a:t>
            </a:r>
          </a:p>
        </p:txBody>
      </p:sp>
      <p:sp>
        <p:nvSpPr>
          <p:cNvPr id="17" name="Line Callout 1 9">
            <a:extLst>
              <a:ext uri="{FF2B5EF4-FFF2-40B4-BE49-F238E27FC236}">
                <a16:creationId xmlns:a16="http://schemas.microsoft.com/office/drawing/2014/main" id="{04E4B46A-D961-44E2-9163-F45EB206516A}"/>
              </a:ext>
            </a:extLst>
          </p:cNvPr>
          <p:cNvSpPr/>
          <p:nvPr/>
        </p:nvSpPr>
        <p:spPr>
          <a:xfrm>
            <a:off x="8879413" y="5431864"/>
            <a:ext cx="1436896" cy="948405"/>
          </a:xfrm>
          <a:prstGeom prst="borderCallout1">
            <a:avLst>
              <a:gd name="adj1" fmla="val 45287"/>
              <a:gd name="adj2" fmla="val -2966"/>
              <a:gd name="adj3" fmla="val 34009"/>
              <a:gd name="adj4" fmla="val -19737"/>
            </a:avLst>
          </a:prstGeom>
          <a:solidFill>
            <a:schemeClr val="bg1"/>
          </a:solid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0">
              <a:defRPr/>
            </a:pPr>
            <a:r>
              <a:rPr lang="en-GB" sz="1200" b="1" dirty="0">
                <a:solidFill>
                  <a:srgbClr val="002060"/>
                </a:solidFill>
                <a:latin typeface="Calibri"/>
              </a:rPr>
              <a:t>Research - Relative contribution from each source to AMR and health</a:t>
            </a:r>
            <a:endParaRPr lang="en-US" sz="1200" dirty="0">
              <a:solidFill>
                <a:srgbClr val="002060"/>
              </a:solidFill>
              <a:latin typeface="Calibri"/>
            </a:endParaRPr>
          </a:p>
        </p:txBody>
      </p:sp>
      <p:sp>
        <p:nvSpPr>
          <p:cNvPr id="18" name="Line Callout 1 10">
            <a:extLst>
              <a:ext uri="{FF2B5EF4-FFF2-40B4-BE49-F238E27FC236}">
                <a16:creationId xmlns:a16="http://schemas.microsoft.com/office/drawing/2014/main" id="{85B548CE-E032-47AD-A1AB-0DB2E6227E54}"/>
              </a:ext>
            </a:extLst>
          </p:cNvPr>
          <p:cNvSpPr/>
          <p:nvPr/>
        </p:nvSpPr>
        <p:spPr>
          <a:xfrm>
            <a:off x="8879414" y="2554852"/>
            <a:ext cx="1436895" cy="1143000"/>
          </a:xfrm>
          <a:prstGeom prst="borderCallout1">
            <a:avLst>
              <a:gd name="adj1" fmla="val 49054"/>
              <a:gd name="adj2" fmla="val -3605"/>
              <a:gd name="adj3" fmla="val 47636"/>
              <a:gd name="adj4" fmla="val -20112"/>
            </a:avLst>
          </a:prstGeom>
          <a:solidFill>
            <a:schemeClr val="bg1"/>
          </a:solid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0">
              <a:defRPr/>
            </a:pPr>
            <a:r>
              <a:rPr lang="en-GB" sz="1200" b="1" dirty="0">
                <a:solidFill>
                  <a:srgbClr val="002060"/>
                </a:solidFill>
                <a:latin typeface="Calibri"/>
              </a:rPr>
              <a:t>Animal hygiene, treatment and safe use wastewater and manure</a:t>
            </a:r>
          </a:p>
        </p:txBody>
      </p:sp>
      <p:sp>
        <p:nvSpPr>
          <p:cNvPr id="19" name="Line Callout 1 12">
            <a:extLst>
              <a:ext uri="{FF2B5EF4-FFF2-40B4-BE49-F238E27FC236}">
                <a16:creationId xmlns:a16="http://schemas.microsoft.com/office/drawing/2014/main" id="{CF863528-18E0-40C6-8126-A2AA24B34752}"/>
              </a:ext>
            </a:extLst>
          </p:cNvPr>
          <p:cNvSpPr/>
          <p:nvPr/>
        </p:nvSpPr>
        <p:spPr>
          <a:xfrm>
            <a:off x="1730112" y="5135542"/>
            <a:ext cx="1622689" cy="1244727"/>
          </a:xfrm>
          <a:prstGeom prst="borderCallout1">
            <a:avLst>
              <a:gd name="adj1" fmla="val -2514"/>
              <a:gd name="adj2" fmla="val 101520"/>
              <a:gd name="adj3" fmla="val -53745"/>
              <a:gd name="adj4" fmla="val 124043"/>
            </a:avLst>
          </a:prstGeom>
          <a:solidFill>
            <a:schemeClr val="bg1"/>
          </a:solid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0">
              <a:defRPr/>
            </a:pPr>
            <a:r>
              <a:rPr lang="en-GB" sz="1200" b="1" dirty="0">
                <a:solidFill>
                  <a:srgbClr val="002060"/>
                </a:solidFill>
                <a:latin typeface="Calibri"/>
              </a:rPr>
              <a:t>Universal access to WASH in health facilities</a:t>
            </a:r>
            <a:endParaRPr lang="en-GB" sz="1200" dirty="0">
              <a:solidFill>
                <a:srgbClr val="002060"/>
              </a:solidFill>
              <a:latin typeface="Calibri"/>
            </a:endParaRPr>
          </a:p>
          <a:p>
            <a:pPr algn="ctr" defTabSz="914370">
              <a:defRPr/>
            </a:pPr>
            <a:r>
              <a:rPr lang="en-GB" sz="1200" b="1" dirty="0">
                <a:solidFill>
                  <a:srgbClr val="002060"/>
                </a:solidFill>
                <a:latin typeface="Calibri"/>
              </a:rPr>
              <a:t>Safe disposal of unused medicines</a:t>
            </a:r>
          </a:p>
        </p:txBody>
      </p:sp>
      <p:sp>
        <p:nvSpPr>
          <p:cNvPr id="20" name="Oval 19">
            <a:extLst>
              <a:ext uri="{FF2B5EF4-FFF2-40B4-BE49-F238E27FC236}">
                <a16:creationId xmlns:a16="http://schemas.microsoft.com/office/drawing/2014/main" id="{DF958EAD-3946-480A-84BC-99A2AE080892}"/>
              </a:ext>
            </a:extLst>
          </p:cNvPr>
          <p:cNvSpPr/>
          <p:nvPr/>
        </p:nvSpPr>
        <p:spPr>
          <a:xfrm>
            <a:off x="1524066" y="4951250"/>
            <a:ext cx="2051540" cy="16490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0">
              <a:defRPr/>
            </a:pPr>
            <a:endParaRPr lang="en-GB">
              <a:solidFill>
                <a:prstClr val="white"/>
              </a:solidFill>
              <a:latin typeface="Calibri"/>
            </a:endParaRPr>
          </a:p>
        </p:txBody>
      </p:sp>
    </p:spTree>
    <p:extLst>
      <p:ext uri="{BB962C8B-B14F-4D97-AF65-F5344CB8AC3E}">
        <p14:creationId xmlns:p14="http://schemas.microsoft.com/office/powerpoint/2010/main" val="11535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5C70DFB-1E36-498F-A4DE-7ECCD35FF324}"/>
              </a:ext>
            </a:extLst>
          </p:cNvPr>
          <p:cNvSpPr>
            <a:spLocks noGrp="1"/>
          </p:cNvSpPr>
          <p:nvPr>
            <p:ph type="body" idx="1"/>
          </p:nvPr>
        </p:nvSpPr>
        <p:spPr>
          <a:xfrm>
            <a:off x="325685" y="858662"/>
            <a:ext cx="6189522" cy="5577285"/>
          </a:xfrm>
        </p:spPr>
        <p:txBody>
          <a:bodyPr>
            <a:noAutofit/>
          </a:bodyPr>
          <a:lstStyle/>
          <a:p>
            <a:pPr marL="311010" indent="-311010">
              <a:lnSpc>
                <a:spcPct val="100000"/>
              </a:lnSpc>
              <a:spcBef>
                <a:spcPts val="544"/>
              </a:spcBef>
              <a:spcAft>
                <a:spcPts val="544"/>
              </a:spcAft>
              <a:buFont typeface="Symbol" panose="05050102010706020507" pitchFamily="18" charset="2"/>
              <a:buChar char=""/>
            </a:pPr>
            <a:r>
              <a:rPr lang="en-GB" sz="2200" dirty="0">
                <a:ea typeface="SimSun" panose="02010600030101010101" pitchFamily="2" charset="-122"/>
              </a:rPr>
              <a:t>Frequent and proper </a:t>
            </a:r>
            <a:r>
              <a:rPr lang="en-GB" sz="2200" b="1" dirty="0">
                <a:ea typeface="SimSun" panose="02010600030101010101" pitchFamily="2" charset="-122"/>
              </a:rPr>
              <a:t>hand hygiene </a:t>
            </a:r>
            <a:r>
              <a:rPr lang="en-GB" sz="2200" dirty="0">
                <a:ea typeface="SimSun" panose="02010600030101010101" pitchFamily="2" charset="-122"/>
              </a:rPr>
              <a:t>one of the most important preventative measures.</a:t>
            </a:r>
          </a:p>
          <a:p>
            <a:pPr marL="311010" indent="-311010">
              <a:lnSpc>
                <a:spcPct val="100000"/>
              </a:lnSpc>
              <a:spcBef>
                <a:spcPts val="544"/>
              </a:spcBef>
              <a:spcAft>
                <a:spcPts val="544"/>
              </a:spcAft>
              <a:buFont typeface="Symbol" panose="05050102010706020507" pitchFamily="18" charset="2"/>
              <a:buChar char=""/>
            </a:pPr>
            <a:r>
              <a:rPr lang="en-GB" sz="2200" b="1" dirty="0">
                <a:ea typeface="SimSun" panose="02010600030101010101" pitchFamily="2" charset="-122"/>
              </a:rPr>
              <a:t>Existing</a:t>
            </a:r>
            <a:r>
              <a:rPr lang="en-GB" sz="2200" dirty="0">
                <a:ea typeface="SimSun" panose="02010600030101010101" pitchFamily="2" charset="-122"/>
              </a:rPr>
              <a:t> </a:t>
            </a:r>
            <a:r>
              <a:rPr lang="en-GB" sz="2200" b="1" dirty="0">
                <a:ea typeface="SimSun" panose="02010600030101010101" pitchFamily="2" charset="-122"/>
              </a:rPr>
              <a:t>WHO guidance </a:t>
            </a:r>
            <a:r>
              <a:rPr lang="en-GB" sz="2200" dirty="0">
                <a:ea typeface="SimSun" panose="02010600030101010101" pitchFamily="2" charset="-122"/>
              </a:rPr>
              <a:t>on the safe management of drinking-water, sanitation, hand hygiene and health care waste services </a:t>
            </a:r>
            <a:r>
              <a:rPr lang="en-GB" sz="2200" b="1" dirty="0">
                <a:ea typeface="SimSun" panose="02010600030101010101" pitchFamily="2" charset="-122"/>
              </a:rPr>
              <a:t>applies to COVID-19; additional measures not needed</a:t>
            </a:r>
            <a:r>
              <a:rPr lang="en-GB" sz="2200" dirty="0">
                <a:ea typeface="SimSun" panose="02010600030101010101" pitchFamily="2" charset="-122"/>
              </a:rPr>
              <a:t>. </a:t>
            </a:r>
          </a:p>
          <a:p>
            <a:pPr marL="311010" indent="-311010">
              <a:lnSpc>
                <a:spcPct val="100000"/>
              </a:lnSpc>
              <a:spcBef>
                <a:spcPts val="544"/>
              </a:spcBef>
              <a:spcAft>
                <a:spcPts val="544"/>
              </a:spcAft>
              <a:buFont typeface="Symbol" panose="05050102010706020507" pitchFamily="18" charset="2"/>
              <a:buChar char=""/>
            </a:pPr>
            <a:r>
              <a:rPr lang="en-US" sz="2200" dirty="0">
                <a:ea typeface="SimSun" panose="02010600030101010101" pitchFamily="2" charset="-122"/>
              </a:rPr>
              <a:t>Many </a:t>
            </a:r>
            <a:r>
              <a:rPr lang="en-US" sz="2200" b="1" dirty="0">
                <a:ea typeface="SimSun" panose="02010600030101010101" pitchFamily="2" charset="-122"/>
              </a:rPr>
              <a:t>other infectious diseases can be prevented, </a:t>
            </a:r>
            <a:r>
              <a:rPr lang="en-US" sz="2200" dirty="0">
                <a:ea typeface="SimSun" panose="02010600030101010101" pitchFamily="2" charset="-122"/>
              </a:rPr>
              <a:t>and health co-benefits realized by safely managing water and sanitation services, and by applying good hygiene practices and waste management</a:t>
            </a:r>
          </a:p>
          <a:p>
            <a:pPr marL="311010" indent="-311010">
              <a:lnSpc>
                <a:spcPct val="100000"/>
              </a:lnSpc>
              <a:spcBef>
                <a:spcPts val="544"/>
              </a:spcBef>
              <a:spcAft>
                <a:spcPts val="544"/>
              </a:spcAft>
              <a:buFont typeface="Symbol" panose="05050102010706020507" pitchFamily="18" charset="2"/>
              <a:buChar char=""/>
            </a:pPr>
            <a:r>
              <a:rPr lang="en-GB" sz="2200" dirty="0">
                <a:ea typeface="SimSun" panose="02010600030101010101" pitchFamily="2" charset="-122"/>
              </a:rPr>
              <a:t>WASH services in health care facilities should be prioritized and included in </a:t>
            </a:r>
            <a:r>
              <a:rPr lang="en-GB" sz="2200" b="1" dirty="0">
                <a:ea typeface="SimSun" panose="02010600030101010101" pitchFamily="2" charset="-122"/>
              </a:rPr>
              <a:t>all government COVID-19 response plans.</a:t>
            </a:r>
          </a:p>
          <a:p>
            <a:pPr>
              <a:lnSpc>
                <a:spcPct val="100000"/>
              </a:lnSpc>
              <a:spcBef>
                <a:spcPts val="544"/>
              </a:spcBef>
              <a:spcAft>
                <a:spcPts val="544"/>
              </a:spcAft>
            </a:pPr>
            <a:endParaRPr lang="en-GB" sz="2200" dirty="0">
              <a:ea typeface="SimSun" panose="02010600030101010101" pitchFamily="2" charset="-122"/>
            </a:endParaRPr>
          </a:p>
          <a:p>
            <a:pPr>
              <a:lnSpc>
                <a:spcPct val="100000"/>
              </a:lnSpc>
              <a:spcBef>
                <a:spcPts val="544"/>
              </a:spcBef>
              <a:spcAft>
                <a:spcPts val="544"/>
              </a:spcAft>
            </a:pPr>
            <a:endParaRPr lang="en-US" sz="2200" dirty="0">
              <a:cs typeface="Calibri" panose="020F0502020204030204" pitchFamily="34" charset="0"/>
            </a:endParaRPr>
          </a:p>
          <a:p>
            <a:pPr marL="244337" indent="-244337">
              <a:lnSpc>
                <a:spcPct val="100000"/>
              </a:lnSpc>
            </a:pPr>
            <a:endParaRPr lang="en-US" sz="2200" dirty="0"/>
          </a:p>
        </p:txBody>
      </p:sp>
      <p:sp>
        <p:nvSpPr>
          <p:cNvPr id="4" name="Slide Number Placeholder 3">
            <a:extLst>
              <a:ext uri="{FF2B5EF4-FFF2-40B4-BE49-F238E27FC236}">
                <a16:creationId xmlns:a16="http://schemas.microsoft.com/office/drawing/2014/main" id="{DDEEDAFB-B56F-49E3-95E1-BF040D895C15}"/>
              </a:ext>
            </a:extLst>
          </p:cNvPr>
          <p:cNvSpPr>
            <a:spLocks noGrp="1"/>
          </p:cNvSpPr>
          <p:nvPr>
            <p:ph type="sldNum" sz="quarter" idx="12"/>
          </p:nvPr>
        </p:nvSpPr>
        <p:spPr/>
        <p:txBody>
          <a:bodyPr/>
          <a:lstStyle/>
          <a:p>
            <a:fld id="{A74CE0EA-F3B5-4684-BA10-C594598FDB9C}" type="slidenum">
              <a:rPr lang="en-GB" smtClean="0">
                <a:solidFill>
                  <a:prstClr val="black"/>
                </a:solidFill>
              </a:rPr>
              <a:pPr/>
              <a:t>26</a:t>
            </a:fld>
            <a:endParaRPr lang="en-GB" dirty="0">
              <a:solidFill>
                <a:prstClr val="black"/>
              </a:solidFill>
            </a:endParaRPr>
          </a:p>
        </p:txBody>
      </p:sp>
      <p:sp>
        <p:nvSpPr>
          <p:cNvPr id="7" name="Title 1">
            <a:extLst>
              <a:ext uri="{FF2B5EF4-FFF2-40B4-BE49-F238E27FC236}">
                <a16:creationId xmlns:a16="http://schemas.microsoft.com/office/drawing/2014/main" id="{A12E1E96-5891-7843-B4BD-9FB4AE90E946}"/>
              </a:ext>
            </a:extLst>
          </p:cNvPr>
          <p:cNvSpPr txBox="1">
            <a:spLocks noGrp="1"/>
          </p:cNvSpPr>
          <p:nvPr>
            <p:ph type="title" idx="4294967295"/>
          </p:nvPr>
        </p:nvSpPr>
        <p:spPr bwMode="auto">
          <a:xfrm>
            <a:off x="1300064" y="119932"/>
            <a:ext cx="9591869"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344" tIns="45672" rIns="91344" bIns="45672" rtlCol="0" anchor="ctr">
            <a:no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hangingPunct="1">
              <a:lnSpc>
                <a:spcPct val="100000"/>
              </a:lnSpc>
              <a:spcBef>
                <a:spcPct val="0"/>
              </a:spcBef>
              <a:buFontTx/>
              <a:buNone/>
            </a:pPr>
            <a:r>
              <a:rPr lang="en-US" altLang="en-US" sz="4400" dirty="0">
                <a:solidFill>
                  <a:srgbClr val="009CDE"/>
                </a:solidFill>
                <a:latin typeface="Arial Narrow" panose="020B0606020202030204" pitchFamily="34" charset="0"/>
                <a:cs typeface="Arial" charset="0"/>
              </a:rPr>
              <a:t>C</a:t>
            </a:r>
            <a:r>
              <a:rPr lang="en-GB" altLang="en-US" sz="4400" dirty="0">
                <a:solidFill>
                  <a:srgbClr val="009CDE"/>
                </a:solidFill>
                <a:latin typeface="Arial Narrow" panose="020B0606020202030204" pitchFamily="34" charset="0"/>
                <a:cs typeface="Arial" charset="0"/>
              </a:rPr>
              <a:t>OVID-19 &amp; WASH guidance </a:t>
            </a:r>
            <a:endParaRPr lang="en-US" altLang="en-US" sz="4400" dirty="0">
              <a:solidFill>
                <a:srgbClr val="009CDE"/>
              </a:solidFill>
              <a:latin typeface="Arial Narrow" panose="020B0606020202030204" pitchFamily="34" charset="0"/>
              <a:cs typeface="Arial" charset="0"/>
            </a:endParaRPr>
          </a:p>
        </p:txBody>
      </p:sp>
      <p:pic>
        <p:nvPicPr>
          <p:cNvPr id="6" name="Picture 5">
            <a:extLst>
              <a:ext uri="{FF2B5EF4-FFF2-40B4-BE49-F238E27FC236}">
                <a16:creationId xmlns:a16="http://schemas.microsoft.com/office/drawing/2014/main" id="{A94F26E4-9813-4F46-A349-6382E845B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8446" y="1098848"/>
            <a:ext cx="2752004" cy="3630447"/>
          </a:xfrm>
          <a:prstGeom prst="rect">
            <a:avLst/>
          </a:prstGeom>
          <a:ln>
            <a:noFill/>
          </a:ln>
          <a:effectLst>
            <a:outerShdw blurRad="292100" dist="139700" dir="2700000" algn="tl" rotWithShape="0">
              <a:srgbClr val="333333">
                <a:alpha val="65000"/>
              </a:srgbClr>
            </a:outerShdw>
          </a:effectLst>
        </p:spPr>
      </p:pic>
      <p:pic>
        <p:nvPicPr>
          <p:cNvPr id="2" name="Picture 1">
            <a:hlinkClick r:id="rId4"/>
            <a:extLst>
              <a:ext uri="{FF2B5EF4-FFF2-40B4-BE49-F238E27FC236}">
                <a16:creationId xmlns:a16="http://schemas.microsoft.com/office/drawing/2014/main" id="{2E16F56D-D859-4C13-9456-3A57CA3B98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19720" y="582452"/>
            <a:ext cx="2790854" cy="394698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6F6DCC6-EF35-C741-A3D9-27E49074988C}"/>
              </a:ext>
            </a:extLst>
          </p:cNvPr>
          <p:cNvSpPr/>
          <p:nvPr/>
        </p:nvSpPr>
        <p:spPr>
          <a:xfrm>
            <a:off x="372446" y="6323314"/>
            <a:ext cx="6096000" cy="461665"/>
          </a:xfrm>
          <a:prstGeom prst="rect">
            <a:avLst/>
          </a:prstGeom>
        </p:spPr>
        <p:txBody>
          <a:bodyPr>
            <a:spAutoFit/>
          </a:bodyPr>
          <a:lstStyle/>
          <a:p>
            <a:pPr lvl="0">
              <a:defRPr/>
            </a:pPr>
            <a:r>
              <a:rPr lang="en-US" sz="1200" dirty="0">
                <a:hlinkClick r:id="rId6"/>
              </a:rPr>
              <a:t>https://www.who.int/publications-detail/water-sanitation-hygiene-and-waste-management-for-covid-19</a:t>
            </a:r>
            <a:endParaRPr lang="en-US" sz="1200" dirty="0">
              <a:solidFill>
                <a:srgbClr val="002060"/>
              </a:solidFill>
              <a:cs typeface="Calibri" panose="020F0502020204030204" pitchFamily="34" charset="0"/>
            </a:endParaRPr>
          </a:p>
        </p:txBody>
      </p:sp>
      <p:pic>
        <p:nvPicPr>
          <p:cNvPr id="9" name="Picture 8">
            <a:extLst>
              <a:ext uri="{FF2B5EF4-FFF2-40B4-BE49-F238E27FC236}">
                <a16:creationId xmlns:a16="http://schemas.microsoft.com/office/drawing/2014/main" id="{9DBE2FD1-135C-4F84-BD23-240E6D8F41CD}"/>
              </a:ext>
            </a:extLst>
          </p:cNvPr>
          <p:cNvPicPr>
            <a:picLocks noChangeAspect="1"/>
          </p:cNvPicPr>
          <p:nvPr/>
        </p:nvPicPr>
        <p:blipFill>
          <a:blip r:embed="rId7"/>
          <a:stretch>
            <a:fillRect/>
          </a:stretch>
        </p:blipFill>
        <p:spPr>
          <a:xfrm>
            <a:off x="9006899" y="3488799"/>
            <a:ext cx="2887046" cy="3369201"/>
          </a:xfrm>
          <a:prstGeom prst="rect">
            <a:avLst/>
          </a:prstGeom>
        </p:spPr>
      </p:pic>
    </p:spTree>
    <p:extLst>
      <p:ext uri="{BB962C8B-B14F-4D97-AF65-F5344CB8AC3E}">
        <p14:creationId xmlns:p14="http://schemas.microsoft.com/office/powerpoint/2010/main" val="1321655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032AA-EB8B-4E78-811C-F109A0D8DE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36899" y="102694"/>
            <a:ext cx="2713574" cy="1953612"/>
          </a:xfrm>
          <a:prstGeom prst="rect">
            <a:avLst/>
          </a:prstGeom>
        </p:spPr>
      </p:pic>
      <p:sp>
        <p:nvSpPr>
          <p:cNvPr id="3" name="Title 2">
            <a:extLst>
              <a:ext uri="{FF2B5EF4-FFF2-40B4-BE49-F238E27FC236}">
                <a16:creationId xmlns:a16="http://schemas.microsoft.com/office/drawing/2014/main" id="{73CBECC0-3BDC-42AC-A7F8-8AD82B777D77}"/>
              </a:ext>
            </a:extLst>
          </p:cNvPr>
          <p:cNvSpPr>
            <a:spLocks noGrp="1"/>
          </p:cNvSpPr>
          <p:nvPr>
            <p:ph type="title"/>
          </p:nvPr>
        </p:nvSpPr>
        <p:spPr/>
        <p:txBody>
          <a:bodyPr/>
          <a:lstStyle/>
          <a:p>
            <a:r>
              <a:rPr lang="en-US" altLang="en-US" sz="4400" dirty="0">
                <a:solidFill>
                  <a:srgbClr val="009CDE"/>
                </a:solidFill>
                <a:latin typeface="Arial Narrow" panose="020B0606020202030204" pitchFamily="34" charset="0"/>
                <a:cs typeface="Arial" charset="0"/>
              </a:rPr>
              <a:t>C</a:t>
            </a:r>
            <a:r>
              <a:rPr lang="en-GB" altLang="en-US" sz="4400" dirty="0">
                <a:solidFill>
                  <a:srgbClr val="009CDE"/>
                </a:solidFill>
                <a:latin typeface="Arial Narrow" panose="020B0606020202030204" pitchFamily="34" charset="0"/>
                <a:cs typeface="Arial" charset="0"/>
              </a:rPr>
              <a:t>OVID-19 &amp; WASH Evidence</a:t>
            </a:r>
            <a:endParaRPr lang="en-US" dirty="0"/>
          </a:p>
        </p:txBody>
      </p:sp>
      <p:sp>
        <p:nvSpPr>
          <p:cNvPr id="4" name="Slide Number Placeholder 3">
            <a:extLst>
              <a:ext uri="{FF2B5EF4-FFF2-40B4-BE49-F238E27FC236}">
                <a16:creationId xmlns:a16="http://schemas.microsoft.com/office/drawing/2014/main" id="{B5C7D3BC-5DE3-034B-8643-E785214C7218}"/>
              </a:ext>
            </a:extLst>
          </p:cNvPr>
          <p:cNvSpPr>
            <a:spLocks noGrp="1"/>
          </p:cNvSpPr>
          <p:nvPr>
            <p:ph type="sldNum" sz="quarter" idx="12"/>
          </p:nvPr>
        </p:nvSpPr>
        <p:spPr/>
        <p:txBody>
          <a:bodyPr/>
          <a:lstStyle/>
          <a:p>
            <a:pPr defTabSz="914370">
              <a:defRPr/>
            </a:pPr>
            <a:fld id="{A74CE0EA-F3B5-4684-BA10-C594598FDB9C}" type="slidenum">
              <a:rPr lang="en-GB" sz="800">
                <a:solidFill>
                  <a:schemeClr val="tx1"/>
                </a:solidFill>
                <a:latin typeface="Arial"/>
                <a:cs typeface="Times New Roman" panose="02020603050405020304" pitchFamily="18" charset="0"/>
              </a:rPr>
              <a:pPr defTabSz="914370">
                <a:defRPr/>
              </a:pPr>
              <a:t>27</a:t>
            </a:fld>
            <a:endParaRPr lang="en-GB" sz="800" dirty="0">
              <a:solidFill>
                <a:schemeClr val="tx1"/>
              </a:solidFill>
              <a:latin typeface="Arial"/>
              <a:cs typeface="Times New Roman" panose="02020603050405020304" pitchFamily="18" charset="0"/>
            </a:endParaRPr>
          </a:p>
        </p:txBody>
      </p:sp>
      <p:sp>
        <p:nvSpPr>
          <p:cNvPr id="5" name="Content Placeholder 2">
            <a:extLst>
              <a:ext uri="{FF2B5EF4-FFF2-40B4-BE49-F238E27FC236}">
                <a16:creationId xmlns:a16="http://schemas.microsoft.com/office/drawing/2014/main" id="{55C70DFB-1E36-498F-A4DE-7ECCD35FF324}"/>
              </a:ext>
            </a:extLst>
          </p:cNvPr>
          <p:cNvSpPr>
            <a:spLocks noGrp="1"/>
          </p:cNvSpPr>
          <p:nvPr>
            <p:ph type="body" sz="quarter" idx="16"/>
          </p:nvPr>
        </p:nvSpPr>
        <p:spPr>
          <a:xfrm>
            <a:off x="381000" y="1506961"/>
            <a:ext cx="8958943" cy="4973466"/>
          </a:xfrm>
        </p:spPr>
        <p:txBody>
          <a:bodyPr>
            <a:noAutofit/>
          </a:bodyPr>
          <a:lstStyle/>
          <a:p>
            <a:pPr marL="342900" indent="-342900">
              <a:buFont typeface="Arial" panose="020B0604020202020204" pitchFamily="34" charset="0"/>
              <a:buChar char="•"/>
            </a:pPr>
            <a:r>
              <a:rPr lang="en-US" sz="2400" dirty="0">
                <a:solidFill>
                  <a:srgbClr val="002060"/>
                </a:solidFill>
              </a:rPr>
              <a:t>Enveloped virus, surrounded by weak lipid membrane</a:t>
            </a:r>
          </a:p>
          <a:p>
            <a:pPr marL="342900" indent="-342900">
              <a:buFont typeface="Arial" panose="020B0604020202020204" pitchFamily="34" charset="0"/>
              <a:buChar char="•"/>
            </a:pPr>
            <a:r>
              <a:rPr lang="en-US" sz="2400" b="1" dirty="0">
                <a:solidFill>
                  <a:srgbClr val="002060"/>
                </a:solidFill>
              </a:rPr>
              <a:t>WATER</a:t>
            </a:r>
            <a:r>
              <a:rPr lang="en-US" sz="2400" dirty="0">
                <a:solidFill>
                  <a:srgbClr val="002060"/>
                </a:solidFill>
              </a:rPr>
              <a:t>: SARS-CoV-2 (virus that causes) is not found in nor transmitted through drinking-water</a:t>
            </a:r>
          </a:p>
          <a:p>
            <a:pPr marL="342900" indent="-342900">
              <a:buFont typeface="Arial" panose="020B0604020202020204" pitchFamily="34" charset="0"/>
              <a:buChar char="•"/>
            </a:pPr>
            <a:r>
              <a:rPr lang="en-US" sz="2400" b="1" dirty="0">
                <a:solidFill>
                  <a:schemeClr val="bg2">
                    <a:lumMod val="75000"/>
                  </a:schemeClr>
                </a:solidFill>
              </a:rPr>
              <a:t>WASTEWATER</a:t>
            </a:r>
            <a:r>
              <a:rPr lang="en-US" sz="2400" dirty="0">
                <a:solidFill>
                  <a:schemeClr val="bg2">
                    <a:lumMod val="75000"/>
                  </a:schemeClr>
                </a:solidFill>
              </a:rPr>
              <a:t>: SARS-CoV-2 is not transmitted through wastewater; monitoring fragments of SARs-CoV-2 however can be an effective tool for understanding epidemiological trends </a:t>
            </a:r>
          </a:p>
          <a:p>
            <a:pPr marL="342900" indent="-342900">
              <a:buFont typeface="Arial" panose="020B0604020202020204" pitchFamily="34" charset="0"/>
              <a:buChar char="•"/>
            </a:pPr>
            <a:r>
              <a:rPr lang="en-US" sz="2400" dirty="0">
                <a:solidFill>
                  <a:srgbClr val="002060"/>
                </a:solidFill>
              </a:rPr>
              <a:t>Not fecal oral; relatively </a:t>
            </a:r>
            <a:r>
              <a:rPr lang="en-US" sz="2400" b="1" dirty="0">
                <a:solidFill>
                  <a:srgbClr val="002060"/>
                </a:solidFill>
              </a:rPr>
              <a:t>fragile in the environment </a:t>
            </a:r>
            <a:r>
              <a:rPr lang="en-US" sz="2400" dirty="0">
                <a:solidFill>
                  <a:srgbClr val="002060"/>
                </a:solidFill>
              </a:rPr>
              <a:t>and will become inactivated faster than non-enveloped human enteric viruses (e.g. adenoviruses, norovirus, rotavirus, hepatitis A)</a:t>
            </a:r>
          </a:p>
          <a:p>
            <a:pPr marL="342900" indent="-342900">
              <a:buFont typeface="Arial" panose="020B0604020202020204" pitchFamily="34" charset="0"/>
              <a:buChar char="•"/>
            </a:pPr>
            <a:r>
              <a:rPr lang="en-US" sz="2400" dirty="0">
                <a:solidFill>
                  <a:srgbClr val="002060"/>
                </a:solidFill>
              </a:rPr>
              <a:t>Few patients have diarrhea (2-10%)</a:t>
            </a:r>
          </a:p>
          <a:p>
            <a:pPr marL="342900" indent="-342900">
              <a:buFont typeface="Arial" panose="020B0604020202020204" pitchFamily="34" charset="0"/>
              <a:buChar char="•"/>
            </a:pPr>
            <a:endParaRPr lang="en-US" sz="2400" dirty="0">
              <a:solidFill>
                <a:srgbClr val="002060"/>
              </a:solidFill>
            </a:endParaRPr>
          </a:p>
        </p:txBody>
      </p:sp>
    </p:spTree>
    <p:extLst>
      <p:ext uri="{BB962C8B-B14F-4D97-AF65-F5344CB8AC3E}">
        <p14:creationId xmlns:p14="http://schemas.microsoft.com/office/powerpoint/2010/main" val="3553677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7686-CD05-41D3-80DC-9AF6E41ED3A7}"/>
              </a:ext>
            </a:extLst>
          </p:cNvPr>
          <p:cNvSpPr>
            <a:spLocks noGrp="1"/>
          </p:cNvSpPr>
          <p:nvPr>
            <p:ph type="title"/>
          </p:nvPr>
        </p:nvSpPr>
        <p:spPr/>
        <p:txBody>
          <a:bodyPr/>
          <a:lstStyle/>
          <a:p>
            <a:r>
              <a:rPr lang="en-US" dirty="0"/>
              <a:t>COVID-19 </a:t>
            </a:r>
          </a:p>
        </p:txBody>
      </p:sp>
      <p:sp>
        <p:nvSpPr>
          <p:cNvPr id="4" name="Slide Number Placeholder 3">
            <a:extLst>
              <a:ext uri="{FF2B5EF4-FFF2-40B4-BE49-F238E27FC236}">
                <a16:creationId xmlns:a16="http://schemas.microsoft.com/office/drawing/2014/main" id="{A24DA32F-7740-4A95-AA25-B4A531ED5895}"/>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28</a:t>
            </a:fld>
            <a:endParaRPr lang="en-GB">
              <a:solidFill>
                <a:prstClr val="black"/>
              </a:solidFill>
            </a:endParaRPr>
          </a:p>
        </p:txBody>
      </p:sp>
      <p:sp>
        <p:nvSpPr>
          <p:cNvPr id="3" name="Content Placeholder 2">
            <a:extLst>
              <a:ext uri="{FF2B5EF4-FFF2-40B4-BE49-F238E27FC236}">
                <a16:creationId xmlns:a16="http://schemas.microsoft.com/office/drawing/2014/main" id="{278D3D34-CA07-4448-9216-80227903825E}"/>
              </a:ext>
            </a:extLst>
          </p:cNvPr>
          <p:cNvSpPr>
            <a:spLocks noGrp="1"/>
          </p:cNvSpPr>
          <p:nvPr>
            <p:ph type="body" sz="quarter" idx="14"/>
          </p:nvPr>
        </p:nvSpPr>
        <p:spPr>
          <a:xfrm>
            <a:off x="-1" y="1079500"/>
            <a:ext cx="12191999" cy="365125"/>
          </a:xfrm>
        </p:spPr>
        <p:txBody>
          <a:bodyPr/>
          <a:lstStyle/>
          <a:p>
            <a:pPr algn="ctr"/>
            <a:r>
              <a:rPr lang="en-GB" sz="1814" dirty="0">
                <a:solidFill>
                  <a:schemeClr val="accent2"/>
                </a:solidFill>
                <a:ea typeface="SimSun" panose="02010600030101010101" pitchFamily="2" charset="-122"/>
              </a:rPr>
              <a:t>Main messages</a:t>
            </a:r>
          </a:p>
          <a:p>
            <a:pPr marL="311010" indent="-311010">
              <a:buFont typeface="+mj-lt"/>
              <a:buAutoNum type="arabicPeriod"/>
            </a:pPr>
            <a:endParaRPr lang="en-GB" sz="1814" dirty="0">
              <a:solidFill>
                <a:schemeClr val="accent2"/>
              </a:solidFill>
              <a:ea typeface="SimSun" panose="02010600030101010101" pitchFamily="2" charset="-122"/>
            </a:endParaRPr>
          </a:p>
          <a:p>
            <a:endParaRPr lang="en-US" sz="1814" dirty="0">
              <a:solidFill>
                <a:schemeClr val="accent2"/>
              </a:solidFill>
            </a:endParaRPr>
          </a:p>
        </p:txBody>
      </p:sp>
      <p:sp>
        <p:nvSpPr>
          <p:cNvPr id="7" name="TextBox 6">
            <a:extLst>
              <a:ext uri="{FF2B5EF4-FFF2-40B4-BE49-F238E27FC236}">
                <a16:creationId xmlns:a16="http://schemas.microsoft.com/office/drawing/2014/main" id="{4F912504-F9A7-494A-A967-42EC30F0981E}"/>
              </a:ext>
            </a:extLst>
          </p:cNvPr>
          <p:cNvSpPr txBox="1"/>
          <p:nvPr/>
        </p:nvSpPr>
        <p:spPr>
          <a:xfrm>
            <a:off x="337457" y="1465177"/>
            <a:ext cx="11854542" cy="5262979"/>
          </a:xfrm>
          <a:prstGeom prst="rect">
            <a:avLst/>
          </a:prstGeom>
          <a:noFill/>
        </p:spPr>
        <p:txBody>
          <a:bodyPr wrap="square">
            <a:spAutoFit/>
          </a:bodyPr>
          <a:lstStyle/>
          <a:p>
            <a:pPr marL="311010" indent="-311010">
              <a:buFont typeface="+mj-lt"/>
              <a:buAutoNum type="arabicPeriod"/>
            </a:pPr>
            <a:r>
              <a:rPr lang="en-GB" sz="2400" b="1" dirty="0">
                <a:latin typeface="Arial" panose="020B0604020202020204" pitchFamily="34" charset="0"/>
                <a:ea typeface="SimSun" panose="02010600030101010101" pitchFamily="2" charset="-122"/>
                <a:cs typeface="Arial" panose="020B0604020202020204" pitchFamily="34" charset="0"/>
              </a:rPr>
              <a:t>Hand hygiene: </a:t>
            </a:r>
            <a:r>
              <a:rPr lang="en-GB" sz="2400" dirty="0">
                <a:latin typeface="Arial" panose="020B0604020202020204" pitchFamily="34" charset="0"/>
                <a:ea typeface="SimSun" panose="02010600030101010101" pitchFamily="2" charset="-122"/>
                <a:cs typeface="Arial" panose="020B0604020202020204" pitchFamily="34" charset="0"/>
              </a:rPr>
              <a:t>Frequent and effective hand hygiene is an important prevention measure. </a:t>
            </a:r>
            <a:r>
              <a:rPr lang="en-GB" sz="2400" b="1" dirty="0">
                <a:latin typeface="Arial" panose="020B0604020202020204" pitchFamily="34" charset="0"/>
                <a:ea typeface="SimSun" panose="02010600030101010101" pitchFamily="2" charset="-122"/>
                <a:cs typeface="Arial" panose="020B0604020202020204" pitchFamily="34" charset="0"/>
              </a:rPr>
              <a:t>All health care facilities and public areas</a:t>
            </a:r>
            <a:r>
              <a:rPr lang="en-GB" sz="2400" dirty="0">
                <a:latin typeface="Arial" panose="020B0604020202020204" pitchFamily="34" charset="0"/>
                <a:ea typeface="SimSun" panose="02010600030101010101" pitchFamily="2" charset="-122"/>
                <a:cs typeface="Arial" panose="020B0604020202020204" pitchFamily="34" charset="0"/>
              </a:rPr>
              <a:t> should have hand hygiene facilities.</a:t>
            </a:r>
          </a:p>
          <a:p>
            <a:pPr marL="311010" indent="-311010">
              <a:buFont typeface="+mj-lt"/>
              <a:buAutoNum type="arabicPeriod"/>
            </a:pPr>
            <a:r>
              <a:rPr lang="en-US" sz="2400" b="1" dirty="0">
                <a:latin typeface="Arial" panose="020B0604020202020204" pitchFamily="34" charset="0"/>
                <a:cs typeface="Arial" panose="020B0604020202020204" pitchFamily="34" charset="0"/>
              </a:rPr>
              <a:t>Environmental hygiene: </a:t>
            </a:r>
            <a:r>
              <a:rPr lang="en-US" sz="2400" dirty="0">
                <a:latin typeface="Arial" panose="020B0604020202020204" pitchFamily="34" charset="0"/>
                <a:cs typeface="Arial" panose="020B0604020202020204" pitchFamily="34" charset="0"/>
              </a:rPr>
              <a:t>Effective inactivation on surfaces can be achieved within 1 minute using common disinfectants.</a:t>
            </a:r>
          </a:p>
          <a:p>
            <a:pPr marL="311010" indent="-311010">
              <a:buFont typeface="+mj-lt"/>
              <a:buAutoNum type="arabicPeriod"/>
            </a:pPr>
            <a:r>
              <a:rPr lang="en-GB" sz="2400" b="1" dirty="0">
                <a:latin typeface="Arial" panose="020B0604020202020204" pitchFamily="34" charset="0"/>
                <a:ea typeface="SimSun" panose="02010600030101010101" pitchFamily="2" charset="-122"/>
                <a:cs typeface="Arial" panose="020B0604020202020204" pitchFamily="34" charset="0"/>
              </a:rPr>
              <a:t>Water, sanitation and waste: </a:t>
            </a:r>
            <a:r>
              <a:rPr lang="en-GB" sz="2400" dirty="0">
                <a:latin typeface="Arial" panose="020B0604020202020204" pitchFamily="34" charset="0"/>
                <a:ea typeface="SimSun" panose="02010600030101010101" pitchFamily="2" charset="-122"/>
                <a:cs typeface="Arial" panose="020B0604020202020204" pitchFamily="34" charset="0"/>
              </a:rPr>
              <a:t>Existing WHO guidance on the safe management of drinking-water and sanitation services applies to the COVID-19 outbreak. Disinfection important and effective.</a:t>
            </a:r>
          </a:p>
          <a:p>
            <a:pPr marL="311010" indent="-311010">
              <a:buFont typeface="+mj-lt"/>
              <a:buAutoNum type="arabicPeriod"/>
            </a:pPr>
            <a:r>
              <a:rPr lang="en-GB" sz="2400" b="1" dirty="0">
                <a:latin typeface="Arial" panose="020B0604020202020204" pitchFamily="34" charset="0"/>
                <a:ea typeface="SimSun" panose="02010600030101010101" pitchFamily="2" charset="-122"/>
                <a:cs typeface="Arial" panose="020B0604020202020204" pitchFamily="34" charset="0"/>
              </a:rPr>
              <a:t>WASH investments and actions: </a:t>
            </a:r>
            <a:r>
              <a:rPr lang="en-GB" sz="2400" dirty="0">
                <a:latin typeface="Arial" panose="020B0604020202020204" pitchFamily="34" charset="0"/>
                <a:ea typeface="SimSun" panose="02010600030101010101" pitchFamily="2" charset="-122"/>
                <a:cs typeface="Arial" panose="020B0604020202020204" pitchFamily="34" charset="0"/>
              </a:rPr>
              <a:t>Should be fundamental to all country preparedness and response plans. No regrets investment.</a:t>
            </a:r>
            <a:endParaRPr lang="en-GB" sz="2400" dirty="0">
              <a:latin typeface="Arial" panose="020B0604020202020204" pitchFamily="34" charset="0"/>
              <a:cs typeface="Arial" panose="020B0604020202020204" pitchFamily="34" charset="0"/>
            </a:endParaRPr>
          </a:p>
          <a:p>
            <a:pPr marL="311010" indent="-311010">
              <a:buFont typeface="+mj-lt"/>
              <a:buAutoNum type="arabicPeriod"/>
            </a:pPr>
            <a:r>
              <a:rPr lang="en-GB" sz="2400" b="1" dirty="0">
                <a:latin typeface="Arial" panose="020B0604020202020204" pitchFamily="34" charset="0"/>
                <a:ea typeface="SimSun" panose="02010600030101010101" pitchFamily="2" charset="-122"/>
                <a:cs typeface="Arial" panose="020B0604020202020204" pitchFamily="34" charset="0"/>
              </a:rPr>
              <a:t>Health care waste: </a:t>
            </a:r>
            <a:r>
              <a:rPr lang="en-GB" sz="2400" dirty="0">
                <a:latin typeface="Arial" panose="020B0604020202020204" pitchFamily="34" charset="0"/>
                <a:ea typeface="SimSun" panose="02010600030101010101" pitchFamily="2" charset="-122"/>
                <a:cs typeface="Arial" panose="020B0604020202020204" pitchFamily="34" charset="0"/>
              </a:rPr>
              <a:t>Efforts needed to reduce and safely treat COVID-19 health care waste, </a:t>
            </a:r>
            <a:r>
              <a:rPr lang="en-GB" sz="2400" i="1" dirty="0">
                <a:latin typeface="Arial" panose="020B0604020202020204" pitchFamily="34" charset="0"/>
                <a:ea typeface="SimSun" panose="02010600030101010101" pitchFamily="2" charset="-122"/>
                <a:cs typeface="Arial" panose="020B0604020202020204" pitchFamily="34" charset="0"/>
              </a:rPr>
              <a:t>including regular segregation</a:t>
            </a:r>
            <a:r>
              <a:rPr lang="en-GB" sz="2400" dirty="0">
                <a:latin typeface="Arial" panose="020B0604020202020204" pitchFamily="34" charset="0"/>
                <a:ea typeface="SimSun" panose="02010600030101010101" pitchFamily="2" charset="-122"/>
                <a:cs typeface="Arial" panose="020B0604020202020204" pitchFamily="34" charset="0"/>
              </a:rPr>
              <a:t>, reducing </a:t>
            </a:r>
            <a:r>
              <a:rPr lang="en-GB" sz="2400" i="1" dirty="0">
                <a:latin typeface="Arial" panose="020B0604020202020204" pitchFamily="34" charset="0"/>
                <a:ea typeface="SimSun" panose="02010600030101010101" pitchFamily="2" charset="-122"/>
                <a:cs typeface="Arial" panose="020B0604020202020204" pitchFamily="34" charset="0"/>
              </a:rPr>
              <a:t>unnecessary use of gloves and improving hand hygiene</a:t>
            </a:r>
            <a:r>
              <a:rPr lang="en-GB" sz="2400" dirty="0">
                <a:latin typeface="Arial" panose="020B0604020202020204" pitchFamily="34" charset="0"/>
                <a:ea typeface="SimSun" panose="02010600030101010101" pitchFamily="2" charset="-122"/>
                <a:cs typeface="Arial" panose="020B0604020202020204" pitchFamily="34" charset="0"/>
              </a:rPr>
              <a:t>, reducing packaging, </a:t>
            </a:r>
            <a:r>
              <a:rPr lang="en-GB" sz="2400" i="1" dirty="0">
                <a:latin typeface="Arial" panose="020B0604020202020204" pitchFamily="34" charset="0"/>
                <a:ea typeface="SimSun" panose="02010600030101010101" pitchFamily="2" charset="-122"/>
                <a:cs typeface="Arial" panose="020B0604020202020204" pitchFamily="34" charset="0"/>
              </a:rPr>
              <a:t>more centralized, non-burn treatment </a:t>
            </a:r>
            <a:r>
              <a:rPr lang="en-GB" sz="2400" dirty="0">
                <a:latin typeface="Arial" panose="020B0604020202020204" pitchFamily="34" charset="0"/>
                <a:ea typeface="SimSun" panose="02010600030101010101" pitchFamily="2" charset="-122"/>
                <a:cs typeface="Arial" panose="020B0604020202020204" pitchFamily="34" charset="0"/>
              </a:rPr>
              <a:t>and increased funding for health care waste personnel and treatment technologies.</a:t>
            </a:r>
          </a:p>
        </p:txBody>
      </p:sp>
    </p:spTree>
    <p:extLst>
      <p:ext uri="{BB962C8B-B14F-4D97-AF65-F5344CB8AC3E}">
        <p14:creationId xmlns:p14="http://schemas.microsoft.com/office/powerpoint/2010/main" val="786029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5F0B5-2AE8-48D2-A1BB-2371E29BB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3220" y="3099448"/>
            <a:ext cx="2328801" cy="322484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E8F5EEF-ABC2-45F6-9078-903AD825CD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3099" y="1608544"/>
            <a:ext cx="3940760" cy="146996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E4648D9-1327-4070-AB9A-D42D9F917352}"/>
              </a:ext>
            </a:extLst>
          </p:cNvPr>
          <p:cNvSpPr txBox="1"/>
          <p:nvPr/>
        </p:nvSpPr>
        <p:spPr>
          <a:xfrm>
            <a:off x="423746" y="1821119"/>
            <a:ext cx="6211230" cy="3698448"/>
          </a:xfrm>
          <a:prstGeom prst="rect">
            <a:avLst/>
          </a:prstGeom>
          <a:noFill/>
        </p:spPr>
        <p:txBody>
          <a:bodyPr wrap="square" rtlCol="0">
            <a:spAutoFit/>
          </a:bodyPr>
          <a:lstStyle/>
          <a:p>
            <a:pPr marL="227322" indent="-227322">
              <a:spcAft>
                <a:spcPts val="1088"/>
              </a:spcAft>
              <a:buFont typeface="Arial" panose="020B0604020202020204" pitchFamily="34" charset="0"/>
              <a:buChar char="•"/>
            </a:pPr>
            <a:r>
              <a:rPr lang="en-US" sz="2400" dirty="0">
                <a:latin typeface="Arial" panose="020B0604020202020204" pitchFamily="34" charset="0"/>
                <a:cs typeface="Arial" panose="020B0604020202020204" pitchFamily="34" charset="0"/>
              </a:rPr>
              <a:t>All WASH investments should support climate resilience and protect environment</a:t>
            </a:r>
          </a:p>
          <a:p>
            <a:pPr marL="227322" indent="-227322">
              <a:spcAft>
                <a:spcPts val="1088"/>
              </a:spcAft>
              <a:buFont typeface="Arial" panose="020B0604020202020204" pitchFamily="34" charset="0"/>
              <a:buChar char="•"/>
            </a:pPr>
            <a:r>
              <a:rPr lang="en-US" sz="2400" dirty="0">
                <a:latin typeface="Arial" panose="020B0604020202020204" pitchFamily="34" charset="0"/>
                <a:cs typeface="Arial" panose="020B0604020202020204" pitchFamily="34" charset="0"/>
              </a:rPr>
              <a:t>Simple interventions include low-cost autoclaves to treat waste, segregation and recycling of non-infectious waste, raised, water storage, using energy efficient lighting, installing solar power</a:t>
            </a:r>
          </a:p>
          <a:p>
            <a:pPr marL="227322" indent="-227322">
              <a:spcAft>
                <a:spcPts val="1088"/>
              </a:spcAft>
              <a:buFont typeface="Arial" panose="020B0604020202020204" pitchFamily="34" charset="0"/>
              <a:buChar char="•"/>
            </a:pPr>
            <a:r>
              <a:rPr lang="en-US" sz="2400" dirty="0">
                <a:latin typeface="Arial" panose="020B0604020202020204" pitchFamily="34" charset="0"/>
                <a:cs typeface="Arial" panose="020B0604020202020204" pitchFamily="34" charset="0"/>
              </a:rPr>
              <a:t>Efforts should align with climate resilient health care facilities</a:t>
            </a:r>
          </a:p>
        </p:txBody>
      </p:sp>
      <p:pic>
        <p:nvPicPr>
          <p:cNvPr id="2052" name="Picture 4">
            <a:extLst>
              <a:ext uri="{FF2B5EF4-FFF2-40B4-BE49-F238E27FC236}">
                <a16:creationId xmlns:a16="http://schemas.microsoft.com/office/drawing/2014/main" id="{BBDC00EB-8933-4156-A1C6-79C193216B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9044" y="3113442"/>
            <a:ext cx="2328801" cy="3303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0E9A9B3-2BE0-4CDD-A2FA-5D305206598B}"/>
              </a:ext>
            </a:extLst>
          </p:cNvPr>
          <p:cNvSpPr>
            <a:spLocks noGrp="1"/>
          </p:cNvSpPr>
          <p:nvPr>
            <p:ph type="title"/>
          </p:nvPr>
        </p:nvSpPr>
        <p:spPr>
          <a:xfrm>
            <a:off x="863029" y="193788"/>
            <a:ext cx="10515600" cy="714375"/>
          </a:xfrm>
        </p:spPr>
        <p:txBody>
          <a:bodyPr/>
          <a:lstStyle/>
          <a:p>
            <a:r>
              <a:rPr lang="en-US" dirty="0">
                <a:solidFill>
                  <a:srgbClr val="00B0F0"/>
                </a:solidFill>
              </a:rPr>
              <a:t>WASH and energy</a:t>
            </a:r>
          </a:p>
        </p:txBody>
      </p:sp>
      <p:sp>
        <p:nvSpPr>
          <p:cNvPr id="4" name="Slide Number Placeholder 3">
            <a:extLst>
              <a:ext uri="{FF2B5EF4-FFF2-40B4-BE49-F238E27FC236}">
                <a16:creationId xmlns:a16="http://schemas.microsoft.com/office/drawing/2014/main" id="{6CD450F5-82B6-47CE-BA6F-9B25435DC19C}"/>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29</a:t>
            </a:fld>
            <a:endParaRPr lang="en-GB" dirty="0">
              <a:solidFill>
                <a:prstClr val="black"/>
              </a:solidFill>
            </a:endParaRPr>
          </a:p>
        </p:txBody>
      </p:sp>
      <p:sp>
        <p:nvSpPr>
          <p:cNvPr id="9" name="Text Placeholder 8">
            <a:extLst>
              <a:ext uri="{FF2B5EF4-FFF2-40B4-BE49-F238E27FC236}">
                <a16:creationId xmlns:a16="http://schemas.microsoft.com/office/drawing/2014/main" id="{245E39B3-CEF2-4191-A279-3AFEF981798F}"/>
              </a:ext>
            </a:extLst>
          </p:cNvPr>
          <p:cNvSpPr>
            <a:spLocks noGrp="1"/>
          </p:cNvSpPr>
          <p:nvPr>
            <p:ph type="body" sz="quarter" idx="14"/>
          </p:nvPr>
        </p:nvSpPr>
        <p:spPr>
          <a:xfrm>
            <a:off x="1" y="1075791"/>
            <a:ext cx="12191999" cy="365125"/>
          </a:xfrm>
        </p:spPr>
        <p:txBody>
          <a:bodyPr/>
          <a:lstStyle/>
          <a:p>
            <a:pPr algn="ctr"/>
            <a:r>
              <a:rPr lang="en-US" dirty="0"/>
              <a:t>Central to a healthy recovery from COVID-19</a:t>
            </a:r>
          </a:p>
        </p:txBody>
      </p:sp>
      <p:sp>
        <p:nvSpPr>
          <p:cNvPr id="7" name="Rectangle 6">
            <a:extLst>
              <a:ext uri="{FF2B5EF4-FFF2-40B4-BE49-F238E27FC236}">
                <a16:creationId xmlns:a16="http://schemas.microsoft.com/office/drawing/2014/main" id="{CAD820C6-D0E4-624F-A740-43332088A213}"/>
              </a:ext>
            </a:extLst>
          </p:cNvPr>
          <p:cNvSpPr/>
          <p:nvPr/>
        </p:nvSpPr>
        <p:spPr>
          <a:xfrm>
            <a:off x="267945" y="6266491"/>
            <a:ext cx="6096000" cy="461665"/>
          </a:xfrm>
          <a:prstGeom prst="rect">
            <a:avLst/>
          </a:prstGeom>
        </p:spPr>
        <p:txBody>
          <a:bodyPr>
            <a:spAutoFit/>
          </a:bodyPr>
          <a:lstStyle/>
          <a:p>
            <a:r>
              <a:rPr lang="en-US" sz="1200" dirty="0">
                <a:hlinkClick r:id="rId6"/>
              </a:rPr>
              <a:t>https://www.who.int/news/item/12-10-2020-who-publishes-guidance-on-climate-resilient-and-environmentally-sustainable-health-care-facilities</a:t>
            </a:r>
            <a:r>
              <a:rPr lang="en-US" sz="1200" dirty="0"/>
              <a:t> </a:t>
            </a:r>
          </a:p>
        </p:txBody>
      </p:sp>
    </p:spTree>
    <p:extLst>
      <p:ext uri="{BB962C8B-B14F-4D97-AF65-F5344CB8AC3E}">
        <p14:creationId xmlns:p14="http://schemas.microsoft.com/office/powerpoint/2010/main" val="1999146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7F0003-C9A0-49DE-A9F0-804418FDE32C}"/>
              </a:ext>
            </a:extLst>
          </p:cNvPr>
          <p:cNvSpPr>
            <a:spLocks noGrp="1"/>
          </p:cNvSpPr>
          <p:nvPr>
            <p:ph type="title"/>
          </p:nvPr>
        </p:nvSpPr>
        <p:spPr/>
        <p:txBody>
          <a:bodyPr/>
          <a:lstStyle/>
          <a:p>
            <a:r>
              <a:rPr lang="en-US" dirty="0"/>
              <a:t>Learning objectives </a:t>
            </a:r>
          </a:p>
        </p:txBody>
      </p:sp>
      <p:sp>
        <p:nvSpPr>
          <p:cNvPr id="3" name="Segnaposto numero diapositiva 2">
            <a:extLst>
              <a:ext uri="{FF2B5EF4-FFF2-40B4-BE49-F238E27FC236}">
                <a16:creationId xmlns:a16="http://schemas.microsoft.com/office/drawing/2014/main" id="{5A34EC6E-2A09-F449-8FB4-7A896AFCEEC2}"/>
              </a:ext>
            </a:extLst>
          </p:cNvPr>
          <p:cNvSpPr>
            <a:spLocks noGrp="1"/>
          </p:cNvSpPr>
          <p:nvPr>
            <p:ph type="sldNum" sz="quarter" idx="12"/>
          </p:nvPr>
        </p:nvSpPr>
        <p:spPr/>
        <p:txBody>
          <a:bodyPr/>
          <a:lstStyle/>
          <a:p>
            <a:fld id="{2D0AA5EB-64AB-BF41-92BE-B61D8618F692}" type="slidenum">
              <a:rPr lang="it-IT" smtClean="0"/>
              <a:t>3</a:t>
            </a:fld>
            <a:endParaRPr lang="it-IT" dirty="0"/>
          </a:p>
        </p:txBody>
      </p:sp>
      <p:sp>
        <p:nvSpPr>
          <p:cNvPr id="7" name="Text Placeholder 6">
            <a:extLst>
              <a:ext uri="{FF2B5EF4-FFF2-40B4-BE49-F238E27FC236}">
                <a16:creationId xmlns:a16="http://schemas.microsoft.com/office/drawing/2014/main" id="{95C84F75-4A70-4D46-ACB6-ECE4693F0A1C}"/>
              </a:ext>
            </a:extLst>
          </p:cNvPr>
          <p:cNvSpPr>
            <a:spLocks noGrp="1"/>
          </p:cNvSpPr>
          <p:nvPr>
            <p:ph type="body" sz="quarter" idx="16"/>
          </p:nvPr>
        </p:nvSpPr>
        <p:spPr>
          <a:xfrm>
            <a:off x="838200" y="1384301"/>
            <a:ext cx="8703752" cy="4973466"/>
          </a:xfrm>
        </p:spPr>
        <p:txBody>
          <a:bodyPr>
            <a:normAutofit fontScale="92500" lnSpcReduction="10000"/>
          </a:bodyPr>
          <a:lstStyle/>
          <a:p>
            <a:pPr marL="0" indent="0">
              <a:buNone/>
            </a:pPr>
            <a:r>
              <a:rPr lang="en-GB" sz="2400" dirty="0"/>
              <a:t>By the end of this session, you should:</a:t>
            </a:r>
          </a:p>
          <a:p>
            <a:pPr marL="509588" indent="-509588">
              <a:buClr>
                <a:srgbClr val="09164D"/>
              </a:buClr>
              <a:buSzPct val="100000"/>
              <a:buAutoNum type="arabicPeriod"/>
            </a:pPr>
            <a:r>
              <a:rPr lang="en-GB" sz="2400" dirty="0"/>
              <a:t>Understand the latest global data and monitoring mechanisms for WASH in HCF </a:t>
            </a:r>
          </a:p>
          <a:p>
            <a:pPr marL="509588" indent="-509588">
              <a:buClr>
                <a:srgbClr val="09164D"/>
              </a:buClr>
              <a:buSzPct val="100000"/>
              <a:buAutoNum type="arabicPeriod"/>
            </a:pPr>
            <a:r>
              <a:rPr lang="en-GB" sz="2400" dirty="0"/>
              <a:t>Describe how WASH in HCF is addressed in quality, maternal and child health, IPC and antimicrobial resistance guidance and tools and how to engage with health partners</a:t>
            </a:r>
          </a:p>
          <a:p>
            <a:pPr marL="509588" indent="-509588">
              <a:buClr>
                <a:srgbClr val="09164D"/>
              </a:buClr>
              <a:buSzPct val="100000"/>
              <a:buAutoNum type="arabicPeriod"/>
            </a:pPr>
            <a:r>
              <a:rPr lang="en-GB" sz="2400" dirty="0"/>
              <a:t>Explain elements of the 2019 World Health Assembly Resolution on WASH in HCF, how progress is being tracked and efforts to strengthen accountability</a:t>
            </a:r>
          </a:p>
          <a:p>
            <a:pPr marL="509588" indent="-509588">
              <a:buClr>
                <a:srgbClr val="09164D"/>
              </a:buClr>
              <a:buSzPct val="100000"/>
              <a:buAutoNum type="arabicPeriod"/>
            </a:pPr>
            <a:r>
              <a:rPr lang="en-GB" sz="2400" dirty="0"/>
              <a:t>Understand the global targets and metrics of success for advancing WASH in HCF </a:t>
            </a:r>
          </a:p>
          <a:p>
            <a:pPr marL="509588" indent="-509588">
              <a:buClr>
                <a:srgbClr val="09164D"/>
              </a:buClr>
              <a:buSzPct val="100000"/>
              <a:buAutoNum type="arabicPeriod"/>
            </a:pPr>
            <a:r>
              <a:rPr lang="en-GB" sz="2400" dirty="0"/>
              <a:t>Understand the latest WHO recommendations on WASH in HCF in the context on COVID-19 </a:t>
            </a:r>
          </a:p>
          <a:p>
            <a:pPr marL="509588" indent="-509588">
              <a:buClr>
                <a:srgbClr val="09164D"/>
              </a:buClr>
              <a:buSzPct val="100000"/>
              <a:buAutoNum type="arabicPeriod"/>
            </a:pPr>
            <a:r>
              <a:rPr lang="en-GB" sz="2400" dirty="0"/>
              <a:t>Know where to get more information from WHO and UNICEF on WASH in HCF </a:t>
            </a:r>
          </a:p>
          <a:p>
            <a:pPr marL="509588" indent="-509588">
              <a:buClr>
                <a:srgbClr val="09164D"/>
              </a:buClr>
              <a:buSzPct val="100000"/>
              <a:buAutoNum type="arabicPeriod"/>
            </a:pPr>
            <a:endParaRPr lang="en-GB" sz="2400" dirty="0"/>
          </a:p>
          <a:p>
            <a:pPr marL="511005" indent="-511005">
              <a:buClr>
                <a:srgbClr val="09164D"/>
              </a:buClr>
              <a:buSzPct val="100000"/>
              <a:buAutoNum type="arabicPeriod"/>
            </a:pPr>
            <a:endParaRPr lang="en-GB" sz="2400" dirty="0"/>
          </a:p>
          <a:p>
            <a:pPr marL="525194" lvl="1" indent="0">
              <a:buNone/>
            </a:pPr>
            <a:endParaRPr lang="en-GB" sz="2400" dirty="0"/>
          </a:p>
          <a:p>
            <a:endParaRPr lang="en-GB" dirty="0"/>
          </a:p>
        </p:txBody>
      </p:sp>
      <p:sp>
        <p:nvSpPr>
          <p:cNvPr id="12" name="TextBox 11">
            <a:extLst>
              <a:ext uri="{FF2B5EF4-FFF2-40B4-BE49-F238E27FC236}">
                <a16:creationId xmlns:a16="http://schemas.microsoft.com/office/drawing/2014/main" id="{57A4EC74-7533-406F-ABAA-F1CA1D667ADC}"/>
              </a:ext>
            </a:extLst>
          </p:cNvPr>
          <p:cNvSpPr txBox="1"/>
          <p:nvPr/>
        </p:nvSpPr>
        <p:spPr>
          <a:xfrm>
            <a:off x="10487638" y="4351439"/>
            <a:ext cx="1414782" cy="646331"/>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Group </a:t>
            </a:r>
          </a:p>
          <a:p>
            <a:pPr algn="ctr" rtl="0"/>
            <a:r>
              <a:rPr lang="en-US" b="1" dirty="0">
                <a:solidFill>
                  <a:schemeClr val="bg2"/>
                </a:solidFill>
                <a:latin typeface="Arial" panose="020B0604020202020204" pitchFamily="34" charset="0"/>
                <a:cs typeface="Arial" panose="020B0604020202020204" pitchFamily="34" charset="0"/>
              </a:rPr>
              <a:t>work </a:t>
            </a:r>
          </a:p>
        </p:txBody>
      </p:sp>
      <p:sp>
        <p:nvSpPr>
          <p:cNvPr id="13" name="TextBox 12">
            <a:extLst>
              <a:ext uri="{FF2B5EF4-FFF2-40B4-BE49-F238E27FC236}">
                <a16:creationId xmlns:a16="http://schemas.microsoft.com/office/drawing/2014/main" id="{743EA4B8-0B7E-4011-8457-23E2CD60674D}"/>
              </a:ext>
            </a:extLst>
          </p:cNvPr>
          <p:cNvSpPr txBox="1"/>
          <p:nvPr/>
        </p:nvSpPr>
        <p:spPr>
          <a:xfrm rot="16200000">
            <a:off x="9453185" y="4120780"/>
            <a:ext cx="5012775" cy="461665"/>
          </a:xfrm>
          <a:prstGeom prst="rect">
            <a:avLst/>
          </a:prstGeom>
          <a:solidFill>
            <a:schemeClr val="tx1"/>
          </a:solidFill>
        </p:spPr>
        <p:txBody>
          <a:bodyPr wrap="square" rtlCol="0">
            <a:spAutoFit/>
          </a:bodyPr>
          <a:lstStyle/>
          <a:p>
            <a:pPr algn="ctr" rtl="0"/>
            <a:r>
              <a:rPr lang="en-US" sz="2400" b="0" dirty="0">
                <a:solidFill>
                  <a:schemeClr val="bg1"/>
                </a:solidFill>
                <a:latin typeface="Arial" panose="020B0604020202020204" pitchFamily="34" charset="0"/>
                <a:cs typeface="Arial" panose="020B0604020202020204" pitchFamily="34" charset="0"/>
              </a:rPr>
              <a:t>Icons to look out for </a:t>
            </a:r>
          </a:p>
        </p:txBody>
      </p:sp>
      <p:grpSp>
        <p:nvGrpSpPr>
          <p:cNvPr id="24" name="Group 23">
            <a:extLst>
              <a:ext uri="{FF2B5EF4-FFF2-40B4-BE49-F238E27FC236}">
                <a16:creationId xmlns:a16="http://schemas.microsoft.com/office/drawing/2014/main" id="{360DAC0E-3203-4809-8194-7FEE023D38A2}"/>
              </a:ext>
            </a:extLst>
          </p:cNvPr>
          <p:cNvGrpSpPr/>
          <p:nvPr/>
        </p:nvGrpSpPr>
        <p:grpSpPr>
          <a:xfrm>
            <a:off x="10786758" y="3536627"/>
            <a:ext cx="743136" cy="734102"/>
            <a:chOff x="9555224" y="5116370"/>
            <a:chExt cx="1161098" cy="1171184"/>
          </a:xfrm>
        </p:grpSpPr>
        <p:pic>
          <p:nvPicPr>
            <p:cNvPr id="20" name="Picture 19" descr="Shape&#10;&#10;Description automatically generated with low confidence">
              <a:extLst>
                <a:ext uri="{FF2B5EF4-FFF2-40B4-BE49-F238E27FC236}">
                  <a16:creationId xmlns:a16="http://schemas.microsoft.com/office/drawing/2014/main" id="{4295390C-B8DB-431B-9E50-D6628DCA52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3" name="Oval 22">
              <a:extLst>
                <a:ext uri="{FF2B5EF4-FFF2-40B4-BE49-F238E27FC236}">
                  <a16:creationId xmlns:a16="http://schemas.microsoft.com/office/drawing/2014/main" id="{C3469075-74ED-45C9-8D5A-13DB49FD0157}"/>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370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66A6-CFAC-4607-98F1-B7036889C59A}"/>
              </a:ext>
            </a:extLst>
          </p:cNvPr>
          <p:cNvSpPr>
            <a:spLocks noGrp="1"/>
          </p:cNvSpPr>
          <p:nvPr>
            <p:ph type="title"/>
          </p:nvPr>
        </p:nvSpPr>
        <p:spPr>
          <a:xfrm>
            <a:off x="1132609" y="234710"/>
            <a:ext cx="10577328" cy="720000"/>
          </a:xfrm>
        </p:spPr>
        <p:txBody>
          <a:bodyPr/>
          <a:lstStyle/>
          <a:p>
            <a:r>
              <a:rPr lang="en-US" dirty="0"/>
              <a:t>How can WASH FIT help address these issues? </a:t>
            </a:r>
          </a:p>
        </p:txBody>
      </p:sp>
      <p:sp>
        <p:nvSpPr>
          <p:cNvPr id="10" name="Rectangle 9">
            <a:extLst>
              <a:ext uri="{FF2B5EF4-FFF2-40B4-BE49-F238E27FC236}">
                <a16:creationId xmlns:a16="http://schemas.microsoft.com/office/drawing/2014/main" id="{F86771F5-3546-4C11-9599-D85E20CD958E}"/>
              </a:ext>
            </a:extLst>
          </p:cNvPr>
          <p:cNvSpPr/>
          <p:nvPr/>
        </p:nvSpPr>
        <p:spPr>
          <a:xfrm>
            <a:off x="1392946" y="1310373"/>
            <a:ext cx="235484" cy="5547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pic>
        <p:nvPicPr>
          <p:cNvPr id="4" name="Picture 3">
            <a:extLst>
              <a:ext uri="{FF2B5EF4-FFF2-40B4-BE49-F238E27FC236}">
                <a16:creationId xmlns:a16="http://schemas.microsoft.com/office/drawing/2014/main" id="{879B084C-ED1C-40A8-8DA2-A67F8794ADA3}"/>
              </a:ext>
            </a:extLst>
          </p:cNvPr>
          <p:cNvPicPr>
            <a:picLocks noChangeAspect="1"/>
          </p:cNvPicPr>
          <p:nvPr/>
        </p:nvPicPr>
        <p:blipFill>
          <a:blip r:embed="rId3"/>
          <a:stretch>
            <a:fillRect/>
          </a:stretch>
        </p:blipFill>
        <p:spPr>
          <a:xfrm>
            <a:off x="2131908" y="762625"/>
            <a:ext cx="8456427" cy="6032778"/>
          </a:xfrm>
          <a:prstGeom prst="rect">
            <a:avLst/>
          </a:prstGeom>
        </p:spPr>
      </p:pic>
      <p:sp>
        <p:nvSpPr>
          <p:cNvPr id="5" name="Oval 4">
            <a:extLst>
              <a:ext uri="{FF2B5EF4-FFF2-40B4-BE49-F238E27FC236}">
                <a16:creationId xmlns:a16="http://schemas.microsoft.com/office/drawing/2014/main" id="{4824F842-8B04-4288-ACFD-73D908CCC864}"/>
              </a:ext>
            </a:extLst>
          </p:cNvPr>
          <p:cNvSpPr/>
          <p:nvPr/>
        </p:nvSpPr>
        <p:spPr>
          <a:xfrm>
            <a:off x="3179619" y="4184647"/>
            <a:ext cx="8241761" cy="27874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rgbClr val="FF0000"/>
                </a:solidFill>
              </a:ln>
              <a:noFill/>
            </a:endParaRPr>
          </a:p>
        </p:txBody>
      </p:sp>
    </p:spTree>
    <p:extLst>
      <p:ext uri="{BB962C8B-B14F-4D97-AF65-F5344CB8AC3E}">
        <p14:creationId xmlns:p14="http://schemas.microsoft.com/office/powerpoint/2010/main" val="1486146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dirty="0"/>
              <a:t>Part 3: Global guidance and frameworks </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31</a:t>
            </a:fld>
            <a:endParaRPr lang="it-IT" dirty="0"/>
          </a:p>
        </p:txBody>
      </p:sp>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518288" y="3171554"/>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t>Global targets and metrics </a:t>
            </a:r>
          </a:p>
          <a:p>
            <a:pPr marL="457200" indent="-457200">
              <a:buFont typeface="+mj-lt"/>
              <a:buAutoNum type="arabicPeriod"/>
            </a:pPr>
            <a:r>
              <a:rPr lang="en-US" sz="2400" dirty="0"/>
              <a:t>2019 Resolution on WASH in health care facilities </a:t>
            </a:r>
          </a:p>
          <a:p>
            <a:pPr marL="457200" indent="-457200">
              <a:buFont typeface="+mj-lt"/>
              <a:buAutoNum type="arabicPeriod"/>
            </a:pPr>
            <a:r>
              <a:rPr lang="en-US" sz="2400" dirty="0"/>
              <a:t>The WHO/UNICEF 8 practical steps </a:t>
            </a:r>
          </a:p>
          <a:p>
            <a:pPr marL="457200" indent="-457200">
              <a:buFont typeface="+mj-lt"/>
              <a:buAutoNum type="arabicPeriod"/>
            </a:pPr>
            <a:r>
              <a:rPr lang="en-US" sz="2400" dirty="0"/>
              <a:t>What countries are doing and how they are being tracked</a:t>
            </a:r>
          </a:p>
          <a:p>
            <a:pPr marL="457200" indent="-457200">
              <a:buFont typeface="+mj-lt"/>
              <a:buAutoNum type="arabicPeriod"/>
            </a:pPr>
            <a:r>
              <a:rPr lang="en-US" sz="2400" dirty="0"/>
              <a:t>Global analysis of investments needed to improve WASH in health care facilities </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p:txBody>
      </p:sp>
      <p:pic>
        <p:nvPicPr>
          <p:cNvPr id="7" name="Picture 6" descr="A person holding a baby&#10;&#10;Description automatically generated with low confidence">
            <a:extLst>
              <a:ext uri="{FF2B5EF4-FFF2-40B4-BE49-F238E27FC236}">
                <a16:creationId xmlns:a16="http://schemas.microsoft.com/office/drawing/2014/main" id="{77BE2AD4-60D6-487A-85C4-22C1111AD1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3479" y="3171554"/>
            <a:ext cx="4900233" cy="3267307"/>
          </a:xfrm>
          <a:prstGeom prst="rect">
            <a:avLst/>
          </a:prstGeom>
        </p:spPr>
      </p:pic>
    </p:spTree>
    <p:extLst>
      <p:ext uri="{BB962C8B-B14F-4D97-AF65-F5344CB8AC3E}">
        <p14:creationId xmlns:p14="http://schemas.microsoft.com/office/powerpoint/2010/main" val="31497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6B9DD4-D28B-F54F-929A-1902F0AC1E8E}"/>
              </a:ext>
            </a:extLst>
          </p:cNvPr>
          <p:cNvSpPr>
            <a:spLocks noGrp="1"/>
          </p:cNvSpPr>
          <p:nvPr>
            <p:ph type="sldNum" sz="quarter" idx="12"/>
          </p:nvPr>
        </p:nvSpPr>
        <p:spPr/>
        <p:txBody>
          <a:bodyPr/>
          <a:lstStyle/>
          <a:p>
            <a:fld id="{A74CE0EA-F3B5-4684-BA10-C594598FDB9C}" type="slidenum">
              <a:rPr lang="en-GB" smtClean="0">
                <a:solidFill>
                  <a:schemeClr val="bg1"/>
                </a:solidFill>
              </a:rPr>
              <a:pPr/>
              <a:t>32</a:t>
            </a:fld>
            <a:endParaRPr lang="en-GB" dirty="0">
              <a:solidFill>
                <a:schemeClr val="bg1"/>
              </a:solidFill>
            </a:endParaRPr>
          </a:p>
        </p:txBody>
      </p:sp>
      <p:sp>
        <p:nvSpPr>
          <p:cNvPr id="6" name="Title 5">
            <a:extLst>
              <a:ext uri="{FF2B5EF4-FFF2-40B4-BE49-F238E27FC236}">
                <a16:creationId xmlns:a16="http://schemas.microsoft.com/office/drawing/2014/main" id="{385AAF80-14D3-D84D-B9FB-F0B48F3F66C7}"/>
              </a:ext>
            </a:extLst>
          </p:cNvPr>
          <p:cNvSpPr>
            <a:spLocks noGrp="1"/>
          </p:cNvSpPr>
          <p:nvPr>
            <p:ph type="title"/>
          </p:nvPr>
        </p:nvSpPr>
        <p:spPr>
          <a:xfrm>
            <a:off x="839788" y="4268504"/>
            <a:ext cx="10515600" cy="1413750"/>
          </a:xfrm>
        </p:spPr>
        <p:txBody>
          <a:bodyPr/>
          <a:lstStyle/>
          <a:p>
            <a:pPr algn="ctr"/>
            <a:r>
              <a:rPr lang="en-US" sz="4400" dirty="0">
                <a:latin typeface="Arial Narrow" panose="020B0606020202030204" pitchFamily="34" charset="0"/>
              </a:rPr>
              <a:t>Global targets for WASH in health care facilities </a:t>
            </a:r>
          </a:p>
        </p:txBody>
      </p:sp>
      <p:sp>
        <p:nvSpPr>
          <p:cNvPr id="11" name="Content Placeholder 10">
            <a:extLst>
              <a:ext uri="{FF2B5EF4-FFF2-40B4-BE49-F238E27FC236}">
                <a16:creationId xmlns:a16="http://schemas.microsoft.com/office/drawing/2014/main" id="{ECB0CCE8-9663-6B47-89D0-A3F0238CFE4C}"/>
              </a:ext>
            </a:extLst>
          </p:cNvPr>
          <p:cNvSpPr>
            <a:spLocks noGrp="1"/>
          </p:cNvSpPr>
          <p:nvPr>
            <p:ph type="body" sz="quarter" idx="14"/>
          </p:nvPr>
        </p:nvSpPr>
        <p:spPr>
          <a:xfrm>
            <a:off x="6240463" y="1343997"/>
            <a:ext cx="5106987" cy="2240941"/>
          </a:xfrm>
        </p:spPr>
        <p:txBody>
          <a:bodyPr/>
          <a:lstStyle/>
          <a:p>
            <a:pPr marL="285750" indent="-285750">
              <a:buFont typeface="Arial" panose="020B0604020202020204" pitchFamily="34" charset="0"/>
              <a:buChar char="•"/>
            </a:pPr>
            <a:r>
              <a:rPr lang="en-US" dirty="0"/>
              <a:t>By 2022 higher levels of service are defined and monitored in countries where universal basic WASH services have been achieved already;</a:t>
            </a:r>
          </a:p>
          <a:p>
            <a:pPr marL="285750" indent="-285750">
              <a:buFont typeface="Arial" panose="020B0604020202020204" pitchFamily="34" charset="0"/>
              <a:buChar char="•"/>
            </a:pPr>
            <a:r>
              <a:rPr lang="en-US" dirty="0"/>
              <a:t>By 2030, higher levels of WASH services are achieved universally in 80% of those countries</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25CFCA55-3751-461E-8A69-97C3BB1653B2}"/>
              </a:ext>
            </a:extLst>
          </p:cNvPr>
          <p:cNvSpPr txBox="1"/>
          <p:nvPr/>
        </p:nvSpPr>
        <p:spPr>
          <a:xfrm>
            <a:off x="6159151" y="775784"/>
            <a:ext cx="2780950" cy="369332"/>
          </a:xfrm>
          <a:prstGeom prst="rect">
            <a:avLst/>
          </a:prstGeom>
          <a:solidFill>
            <a:schemeClr val="tx1"/>
          </a:solid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Higher service levels</a:t>
            </a:r>
          </a:p>
        </p:txBody>
      </p:sp>
      <p:sp>
        <p:nvSpPr>
          <p:cNvPr id="10" name="TextBox 9">
            <a:extLst>
              <a:ext uri="{FF2B5EF4-FFF2-40B4-BE49-F238E27FC236}">
                <a16:creationId xmlns:a16="http://schemas.microsoft.com/office/drawing/2014/main" id="{A75F3D54-1793-4D79-8B5D-8E9D08D6803E}"/>
              </a:ext>
            </a:extLst>
          </p:cNvPr>
          <p:cNvSpPr txBox="1"/>
          <p:nvPr/>
        </p:nvSpPr>
        <p:spPr>
          <a:xfrm>
            <a:off x="597250" y="775784"/>
            <a:ext cx="2780950" cy="369332"/>
          </a:xfrm>
          <a:prstGeom prst="rect">
            <a:avLst/>
          </a:prstGeom>
          <a:solidFill>
            <a:schemeClr val="tx1"/>
          </a:solid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Basic services </a:t>
            </a:r>
          </a:p>
        </p:txBody>
      </p:sp>
      <p:sp>
        <p:nvSpPr>
          <p:cNvPr id="5" name="Text Placeholder 4">
            <a:extLst>
              <a:ext uri="{FF2B5EF4-FFF2-40B4-BE49-F238E27FC236}">
                <a16:creationId xmlns:a16="http://schemas.microsoft.com/office/drawing/2014/main" id="{284C6F30-311A-4703-85B5-FAA44BB24ECB}"/>
              </a:ext>
            </a:extLst>
          </p:cNvPr>
          <p:cNvSpPr>
            <a:spLocks noGrp="1"/>
          </p:cNvSpPr>
          <p:nvPr>
            <p:ph type="body" idx="1"/>
          </p:nvPr>
        </p:nvSpPr>
        <p:spPr>
          <a:xfrm>
            <a:off x="839788" y="1343997"/>
            <a:ext cx="5076825" cy="2240942"/>
          </a:xfrm>
        </p:spPr>
        <p:txBody>
          <a:bodyPr>
            <a:normAutofit lnSpcReduction="10000"/>
          </a:bodyPr>
          <a:lstStyle/>
          <a:p>
            <a:pPr marL="342900" indent="-342900">
              <a:buFont typeface="Arial" panose="020B0604020202020204" pitchFamily="34" charset="0"/>
              <a:buChar char="•"/>
            </a:pPr>
            <a:r>
              <a:rPr lang="en-US" dirty="0"/>
              <a:t>By 2020, 60% of all health care facilities globally, and in each SDG region, have at least basic WASH services;</a:t>
            </a:r>
          </a:p>
          <a:p>
            <a:pPr marL="342900" indent="-342900">
              <a:buFont typeface="Arial" panose="020B0604020202020204" pitchFamily="34" charset="0"/>
              <a:buChar char="•"/>
            </a:pPr>
            <a:r>
              <a:rPr lang="en-US" dirty="0"/>
              <a:t>By 2025, 80% have basic WASH services, and</a:t>
            </a:r>
          </a:p>
          <a:p>
            <a:pPr marL="342900" indent="-342900">
              <a:buFont typeface="Arial" panose="020B0604020202020204" pitchFamily="34" charset="0"/>
              <a:buChar char="•"/>
            </a:pPr>
            <a:r>
              <a:rPr lang="en-US" dirty="0"/>
              <a:t>By 2030, 100% have basic WASH services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884533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405F13-F109-49C2-BEDB-ADA3A314FF94}"/>
              </a:ext>
            </a:extLst>
          </p:cNvPr>
          <p:cNvSpPr txBox="1"/>
          <p:nvPr/>
        </p:nvSpPr>
        <p:spPr>
          <a:xfrm>
            <a:off x="6670843" y="5947881"/>
            <a:ext cx="5171752" cy="923330"/>
          </a:xfrm>
          <a:prstGeom prst="rect">
            <a:avLst/>
          </a:prstGeom>
          <a:noFill/>
        </p:spPr>
        <p:txBody>
          <a:bodyPr wrap="square" rtlCol="0">
            <a:spAutoFit/>
          </a:bodyPr>
          <a:lstStyle/>
          <a:p>
            <a:r>
              <a:rPr lang="en-GB" dirty="0">
                <a:solidFill>
                  <a:schemeClr val="bg1"/>
                </a:solidFill>
                <a:latin typeface="Arial Narrow" panose="020B0606020202030204" pitchFamily="34" charset="0"/>
              </a:rPr>
              <a:t>Available at</a:t>
            </a:r>
          </a:p>
          <a:p>
            <a:r>
              <a:rPr lang="en-GB" dirty="0">
                <a:latin typeface="Arial Narrow" panose="020B0606020202030204" pitchFamily="34" charset="0"/>
                <a:hlinkClick r:id="rId3"/>
              </a:rPr>
              <a:t>http://apps.who.int/gb/ebwha/pdf_files/WHA72/A72_R7-en.pdf</a:t>
            </a:r>
            <a:endParaRPr lang="en-GB" dirty="0">
              <a:latin typeface="Arial Narrow" panose="020B0606020202030204" pitchFamily="34" charset="0"/>
            </a:endParaRPr>
          </a:p>
        </p:txBody>
      </p:sp>
      <p:sp>
        <p:nvSpPr>
          <p:cNvPr id="8" name="Text Placeholder 7">
            <a:extLst>
              <a:ext uri="{FF2B5EF4-FFF2-40B4-BE49-F238E27FC236}">
                <a16:creationId xmlns:a16="http://schemas.microsoft.com/office/drawing/2014/main" id="{8EDDCB4C-DA81-4ADB-9F9D-00C3E8C7D4A7}"/>
              </a:ext>
            </a:extLst>
          </p:cNvPr>
          <p:cNvSpPr>
            <a:spLocks noGrp="1"/>
          </p:cNvSpPr>
          <p:nvPr>
            <p:ph type="body" idx="1"/>
          </p:nvPr>
        </p:nvSpPr>
        <p:spPr/>
        <p:txBody>
          <a:bodyPr>
            <a:normAutofit fontScale="92500" lnSpcReduction="10000"/>
          </a:bodyPr>
          <a:lstStyle/>
          <a:p>
            <a:r>
              <a:rPr lang="en-US" dirty="0"/>
              <a:t>Calls for ALL Member States to:</a:t>
            </a:r>
          </a:p>
          <a:p>
            <a:pPr marL="342900" indent="-342900">
              <a:buFont typeface="Arial" panose="020B0604020202020204" pitchFamily="34" charset="0"/>
              <a:buChar char="•"/>
            </a:pPr>
            <a:r>
              <a:rPr lang="en-US" dirty="0"/>
              <a:t>Establish national roadmap, targets and implement WASH in HCF and infection prevention and control (IPC) standards</a:t>
            </a:r>
          </a:p>
          <a:p>
            <a:pPr marL="342900" indent="-342900">
              <a:buFont typeface="Arial" panose="020B0604020202020204" pitchFamily="34" charset="0"/>
              <a:buChar char="•"/>
            </a:pPr>
            <a:r>
              <a:rPr lang="en-US" dirty="0"/>
              <a:t>Integrate WASH and IPC standards and indicators into health programming and monitoring</a:t>
            </a:r>
          </a:p>
          <a:p>
            <a:pPr marL="342900" indent="-342900">
              <a:buFont typeface="Arial" panose="020B0604020202020204" pitchFamily="34" charset="0"/>
              <a:buChar char="•"/>
            </a:pPr>
            <a:r>
              <a:rPr lang="en-US" dirty="0"/>
              <a:t>Address inequities, especially in primary health care facilities and facilities where births occur</a:t>
            </a:r>
          </a:p>
          <a:p>
            <a:pPr marL="342900" indent="-342900">
              <a:buFont typeface="Arial" panose="020B0604020202020204" pitchFamily="34" charset="0"/>
              <a:buChar char="•"/>
            </a:pPr>
            <a:r>
              <a:rPr lang="en-US" dirty="0"/>
              <a:t>Increase domestic funding for WASH in HCF</a:t>
            </a:r>
          </a:p>
          <a:p>
            <a:r>
              <a:rPr lang="en-US" dirty="0"/>
              <a:t>Calls for the WHO Director General to:</a:t>
            </a:r>
          </a:p>
          <a:p>
            <a:pPr marL="342900" indent="-342900">
              <a:buFont typeface="Arial" panose="020B0604020202020204" pitchFamily="34" charset="0"/>
              <a:buChar char="•"/>
            </a:pPr>
            <a:r>
              <a:rPr lang="en-US" dirty="0"/>
              <a:t>Provide leadership, technical guidance and regularly report on status</a:t>
            </a:r>
          </a:p>
          <a:p>
            <a:pPr marL="342900" indent="-342900">
              <a:buFont typeface="Arial" panose="020B0604020202020204" pitchFamily="34" charset="0"/>
              <a:buChar char="•"/>
            </a:pPr>
            <a:r>
              <a:rPr lang="en-US" dirty="0"/>
              <a:t>Mobilize partners and investments</a:t>
            </a:r>
          </a:p>
          <a:p>
            <a:endParaRPr lang="en-US" dirty="0"/>
          </a:p>
        </p:txBody>
      </p:sp>
      <p:sp>
        <p:nvSpPr>
          <p:cNvPr id="4" name="Slide Number Placeholder 3">
            <a:extLst>
              <a:ext uri="{FF2B5EF4-FFF2-40B4-BE49-F238E27FC236}">
                <a16:creationId xmlns:a16="http://schemas.microsoft.com/office/drawing/2014/main" id="{9B2EFFCD-5735-2D4C-B3B9-F14DD8DC1732}"/>
              </a:ext>
            </a:extLst>
          </p:cNvPr>
          <p:cNvSpPr>
            <a:spLocks noGrp="1"/>
          </p:cNvSpPr>
          <p:nvPr>
            <p:ph type="sldNum" sz="quarter" idx="12"/>
          </p:nvPr>
        </p:nvSpPr>
        <p:spPr/>
        <p:txBody>
          <a:bodyPr/>
          <a:lstStyle/>
          <a:p>
            <a:fld id="{A74CE0EA-F3B5-4684-BA10-C594598FDB9C}" type="slidenum">
              <a:rPr lang="en-GB" smtClean="0">
                <a:solidFill>
                  <a:prstClr val="black"/>
                </a:solidFill>
              </a:rPr>
              <a:pPr/>
              <a:t>33</a:t>
            </a:fld>
            <a:endParaRPr lang="en-GB" dirty="0">
              <a:solidFill>
                <a:prstClr val="black"/>
              </a:solidFill>
            </a:endParaRPr>
          </a:p>
        </p:txBody>
      </p:sp>
      <p:sp>
        <p:nvSpPr>
          <p:cNvPr id="10" name="Text Placeholder 9">
            <a:extLst>
              <a:ext uri="{FF2B5EF4-FFF2-40B4-BE49-F238E27FC236}">
                <a16:creationId xmlns:a16="http://schemas.microsoft.com/office/drawing/2014/main" id="{419A9167-23D1-4797-8F15-BD3384F322A5}"/>
              </a:ext>
            </a:extLst>
          </p:cNvPr>
          <p:cNvSpPr>
            <a:spLocks noGrp="1"/>
          </p:cNvSpPr>
          <p:nvPr>
            <p:ph type="body" sz="quarter" idx="14"/>
          </p:nvPr>
        </p:nvSpPr>
        <p:spPr>
          <a:xfrm>
            <a:off x="839788" y="296934"/>
            <a:ext cx="10512425" cy="722508"/>
          </a:xfrm>
        </p:spPr>
        <p:txBody>
          <a:bodyPr/>
          <a:lstStyle/>
          <a:p>
            <a:r>
              <a:rPr lang="en-US" dirty="0"/>
              <a:t>World Health Assembly Resolution 72.7 (2019)</a:t>
            </a:r>
          </a:p>
          <a:p>
            <a:endParaRPr lang="en-US" dirty="0"/>
          </a:p>
        </p:txBody>
      </p:sp>
      <p:pic>
        <p:nvPicPr>
          <p:cNvPr id="5" name="Picture 4">
            <a:extLst>
              <a:ext uri="{FF2B5EF4-FFF2-40B4-BE49-F238E27FC236}">
                <a16:creationId xmlns:a16="http://schemas.microsoft.com/office/drawing/2014/main" id="{EBECFA15-A0FD-9549-8395-E315E05475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49024" y="2044244"/>
            <a:ext cx="3546764" cy="3297383"/>
          </a:xfrm>
          <a:prstGeom prst="rect">
            <a:avLst/>
          </a:prstGeom>
        </p:spPr>
      </p:pic>
      <p:pic>
        <p:nvPicPr>
          <p:cNvPr id="2" name="Picture 1">
            <a:extLst>
              <a:ext uri="{FF2B5EF4-FFF2-40B4-BE49-F238E27FC236}">
                <a16:creationId xmlns:a16="http://schemas.microsoft.com/office/drawing/2014/main" id="{9F3D1E7C-40E7-4F70-9A42-A3C8A9C8B0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59563">
            <a:off x="8604043" y="3716899"/>
            <a:ext cx="3353620" cy="2350627"/>
          </a:xfrm>
          <a:custGeom>
            <a:avLst/>
            <a:gdLst>
              <a:gd name="connsiteX0" fmla="*/ 0 w 3353620"/>
              <a:gd name="connsiteY0" fmla="*/ 0 h 2350627"/>
              <a:gd name="connsiteX1" fmla="*/ 592473 w 3353620"/>
              <a:gd name="connsiteY1" fmla="*/ 0 h 2350627"/>
              <a:gd name="connsiteX2" fmla="*/ 1050801 w 3353620"/>
              <a:gd name="connsiteY2" fmla="*/ 0 h 2350627"/>
              <a:gd name="connsiteX3" fmla="*/ 1509129 w 3353620"/>
              <a:gd name="connsiteY3" fmla="*/ 0 h 2350627"/>
              <a:gd name="connsiteX4" fmla="*/ 1967457 w 3353620"/>
              <a:gd name="connsiteY4" fmla="*/ 0 h 2350627"/>
              <a:gd name="connsiteX5" fmla="*/ 2526394 w 3353620"/>
              <a:gd name="connsiteY5" fmla="*/ 0 h 2350627"/>
              <a:gd name="connsiteX6" fmla="*/ 3353620 w 3353620"/>
              <a:gd name="connsiteY6" fmla="*/ 0 h 2350627"/>
              <a:gd name="connsiteX7" fmla="*/ 3353620 w 3353620"/>
              <a:gd name="connsiteY7" fmla="*/ 587657 h 2350627"/>
              <a:gd name="connsiteX8" fmla="*/ 3353620 w 3353620"/>
              <a:gd name="connsiteY8" fmla="*/ 1128301 h 2350627"/>
              <a:gd name="connsiteX9" fmla="*/ 3353620 w 3353620"/>
              <a:gd name="connsiteY9" fmla="*/ 1715958 h 2350627"/>
              <a:gd name="connsiteX10" fmla="*/ 3353620 w 3353620"/>
              <a:gd name="connsiteY10" fmla="*/ 2350627 h 2350627"/>
              <a:gd name="connsiteX11" fmla="*/ 2761147 w 3353620"/>
              <a:gd name="connsiteY11" fmla="*/ 2350627 h 2350627"/>
              <a:gd name="connsiteX12" fmla="*/ 2202210 w 3353620"/>
              <a:gd name="connsiteY12" fmla="*/ 2350627 h 2350627"/>
              <a:gd name="connsiteX13" fmla="*/ 1576201 w 3353620"/>
              <a:gd name="connsiteY13" fmla="*/ 2350627 h 2350627"/>
              <a:gd name="connsiteX14" fmla="*/ 983729 w 3353620"/>
              <a:gd name="connsiteY14" fmla="*/ 2350627 h 2350627"/>
              <a:gd name="connsiteX15" fmla="*/ 0 w 3353620"/>
              <a:gd name="connsiteY15" fmla="*/ 2350627 h 2350627"/>
              <a:gd name="connsiteX16" fmla="*/ 0 w 3353620"/>
              <a:gd name="connsiteY16" fmla="*/ 1833489 h 2350627"/>
              <a:gd name="connsiteX17" fmla="*/ 0 w 3353620"/>
              <a:gd name="connsiteY17" fmla="*/ 1198820 h 2350627"/>
              <a:gd name="connsiteX18" fmla="*/ 0 w 3353620"/>
              <a:gd name="connsiteY18" fmla="*/ 658176 h 2350627"/>
              <a:gd name="connsiteX19" fmla="*/ 0 w 3353620"/>
              <a:gd name="connsiteY19" fmla="*/ 0 h 23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3620" h="2350627" fill="none" extrusionOk="0">
                <a:moveTo>
                  <a:pt x="0" y="0"/>
                </a:moveTo>
                <a:cubicBezTo>
                  <a:pt x="210524" y="-69598"/>
                  <a:pt x="351884" y="35954"/>
                  <a:pt x="592473" y="0"/>
                </a:cubicBezTo>
                <a:cubicBezTo>
                  <a:pt x="833062" y="-35954"/>
                  <a:pt x="946373" y="16621"/>
                  <a:pt x="1050801" y="0"/>
                </a:cubicBezTo>
                <a:cubicBezTo>
                  <a:pt x="1155229" y="-16621"/>
                  <a:pt x="1362744" y="45206"/>
                  <a:pt x="1509129" y="0"/>
                </a:cubicBezTo>
                <a:cubicBezTo>
                  <a:pt x="1655514" y="-45206"/>
                  <a:pt x="1833108" y="51391"/>
                  <a:pt x="1967457" y="0"/>
                </a:cubicBezTo>
                <a:cubicBezTo>
                  <a:pt x="2101806" y="-51391"/>
                  <a:pt x="2252068" y="14826"/>
                  <a:pt x="2526394" y="0"/>
                </a:cubicBezTo>
                <a:cubicBezTo>
                  <a:pt x="2800720" y="-14826"/>
                  <a:pt x="3118869" y="2976"/>
                  <a:pt x="3353620" y="0"/>
                </a:cubicBezTo>
                <a:cubicBezTo>
                  <a:pt x="3415355" y="123029"/>
                  <a:pt x="3337755" y="461176"/>
                  <a:pt x="3353620" y="587657"/>
                </a:cubicBezTo>
                <a:cubicBezTo>
                  <a:pt x="3369485" y="714138"/>
                  <a:pt x="3353151" y="987841"/>
                  <a:pt x="3353620" y="1128301"/>
                </a:cubicBezTo>
                <a:cubicBezTo>
                  <a:pt x="3354089" y="1268761"/>
                  <a:pt x="3284969" y="1549446"/>
                  <a:pt x="3353620" y="1715958"/>
                </a:cubicBezTo>
                <a:cubicBezTo>
                  <a:pt x="3422271" y="1882470"/>
                  <a:pt x="3340986" y="2052908"/>
                  <a:pt x="3353620" y="2350627"/>
                </a:cubicBezTo>
                <a:cubicBezTo>
                  <a:pt x="3174051" y="2374146"/>
                  <a:pt x="2929992" y="2323914"/>
                  <a:pt x="2761147" y="2350627"/>
                </a:cubicBezTo>
                <a:cubicBezTo>
                  <a:pt x="2592302" y="2377340"/>
                  <a:pt x="2338944" y="2292050"/>
                  <a:pt x="2202210" y="2350627"/>
                </a:cubicBezTo>
                <a:cubicBezTo>
                  <a:pt x="2065476" y="2409204"/>
                  <a:pt x="1785895" y="2314750"/>
                  <a:pt x="1576201" y="2350627"/>
                </a:cubicBezTo>
                <a:cubicBezTo>
                  <a:pt x="1366507" y="2386504"/>
                  <a:pt x="1146572" y="2315551"/>
                  <a:pt x="983729" y="2350627"/>
                </a:cubicBezTo>
                <a:cubicBezTo>
                  <a:pt x="820886" y="2385703"/>
                  <a:pt x="304460" y="2279841"/>
                  <a:pt x="0" y="2350627"/>
                </a:cubicBezTo>
                <a:cubicBezTo>
                  <a:pt x="-5440" y="2133272"/>
                  <a:pt x="46200" y="2048967"/>
                  <a:pt x="0" y="1833489"/>
                </a:cubicBezTo>
                <a:cubicBezTo>
                  <a:pt x="-46200" y="1618011"/>
                  <a:pt x="31845" y="1481513"/>
                  <a:pt x="0" y="1198820"/>
                </a:cubicBezTo>
                <a:cubicBezTo>
                  <a:pt x="-31845" y="916127"/>
                  <a:pt x="50812" y="822818"/>
                  <a:pt x="0" y="658176"/>
                </a:cubicBezTo>
                <a:cubicBezTo>
                  <a:pt x="-50812" y="493534"/>
                  <a:pt x="16299" y="299366"/>
                  <a:pt x="0" y="0"/>
                </a:cubicBezTo>
                <a:close/>
              </a:path>
              <a:path w="3353620" h="2350627" stroke="0" extrusionOk="0">
                <a:moveTo>
                  <a:pt x="0" y="0"/>
                </a:moveTo>
                <a:cubicBezTo>
                  <a:pt x="163127" y="-13785"/>
                  <a:pt x="426533" y="22191"/>
                  <a:pt x="558937" y="0"/>
                </a:cubicBezTo>
                <a:cubicBezTo>
                  <a:pt x="691341" y="-22191"/>
                  <a:pt x="903959" y="23463"/>
                  <a:pt x="1017265" y="0"/>
                </a:cubicBezTo>
                <a:cubicBezTo>
                  <a:pt x="1130571" y="-23463"/>
                  <a:pt x="1376919" y="54132"/>
                  <a:pt x="1475593" y="0"/>
                </a:cubicBezTo>
                <a:cubicBezTo>
                  <a:pt x="1574267" y="-54132"/>
                  <a:pt x="1735467" y="1597"/>
                  <a:pt x="1933921" y="0"/>
                </a:cubicBezTo>
                <a:cubicBezTo>
                  <a:pt x="2132375" y="-1597"/>
                  <a:pt x="2263503" y="50504"/>
                  <a:pt x="2425785" y="0"/>
                </a:cubicBezTo>
                <a:cubicBezTo>
                  <a:pt x="2588067" y="-50504"/>
                  <a:pt x="3142054" y="13993"/>
                  <a:pt x="3353620" y="0"/>
                </a:cubicBezTo>
                <a:cubicBezTo>
                  <a:pt x="3383540" y="216085"/>
                  <a:pt x="3295170" y="413880"/>
                  <a:pt x="3353620" y="540644"/>
                </a:cubicBezTo>
                <a:cubicBezTo>
                  <a:pt x="3412070" y="667408"/>
                  <a:pt x="3294440" y="954195"/>
                  <a:pt x="3353620" y="1081288"/>
                </a:cubicBezTo>
                <a:cubicBezTo>
                  <a:pt x="3412800" y="1208381"/>
                  <a:pt x="3349617" y="1395427"/>
                  <a:pt x="3353620" y="1598426"/>
                </a:cubicBezTo>
                <a:cubicBezTo>
                  <a:pt x="3357623" y="1801425"/>
                  <a:pt x="3276772" y="2017172"/>
                  <a:pt x="3353620" y="2350627"/>
                </a:cubicBezTo>
                <a:cubicBezTo>
                  <a:pt x="3166901" y="2362546"/>
                  <a:pt x="3000312" y="2319622"/>
                  <a:pt x="2861756" y="2350627"/>
                </a:cubicBezTo>
                <a:cubicBezTo>
                  <a:pt x="2723200" y="2381632"/>
                  <a:pt x="2553342" y="2332213"/>
                  <a:pt x="2336355" y="2350627"/>
                </a:cubicBezTo>
                <a:cubicBezTo>
                  <a:pt x="2119368" y="2369041"/>
                  <a:pt x="2033930" y="2332812"/>
                  <a:pt x="1844491" y="2350627"/>
                </a:cubicBezTo>
                <a:cubicBezTo>
                  <a:pt x="1655052" y="2368442"/>
                  <a:pt x="1519788" y="2322158"/>
                  <a:pt x="1285554" y="2350627"/>
                </a:cubicBezTo>
                <a:cubicBezTo>
                  <a:pt x="1051320" y="2379096"/>
                  <a:pt x="831801" y="2293090"/>
                  <a:pt x="693081" y="2350627"/>
                </a:cubicBezTo>
                <a:cubicBezTo>
                  <a:pt x="554361" y="2408164"/>
                  <a:pt x="170827" y="2272398"/>
                  <a:pt x="0" y="2350627"/>
                </a:cubicBezTo>
                <a:cubicBezTo>
                  <a:pt x="-70460" y="2189744"/>
                  <a:pt x="72095" y="2011638"/>
                  <a:pt x="0" y="1715958"/>
                </a:cubicBezTo>
                <a:cubicBezTo>
                  <a:pt x="-72095" y="1420278"/>
                  <a:pt x="35203" y="1419166"/>
                  <a:pt x="0" y="1175314"/>
                </a:cubicBezTo>
                <a:cubicBezTo>
                  <a:pt x="-35203" y="931462"/>
                  <a:pt x="48810" y="791507"/>
                  <a:pt x="0" y="540644"/>
                </a:cubicBezTo>
                <a:cubicBezTo>
                  <a:pt x="-48810" y="289781"/>
                  <a:pt x="21208" y="255421"/>
                  <a:pt x="0" y="0"/>
                </a:cubicBezTo>
                <a:close/>
              </a:path>
            </a:pathLst>
          </a:custGeom>
          <a:ln>
            <a:solidFill>
              <a:schemeClr val="tx1"/>
            </a:solidFill>
            <a:extLst>
              <a:ext uri="{C807C97D-BFC1-408E-A445-0C87EB9F89A2}">
                <ask:lineSketchStyleProps xmlns:ask="http://schemas.microsoft.com/office/drawing/2018/sketchyshapes" xmlns="" sd="1381889161">
                  <a:prstGeom prst="rect">
                    <a:avLst/>
                  </a:prstGeom>
                  <ask:type>
                    <ask:lineSketchScribble/>
                  </ask:type>
                </ask:lineSketchStyleProps>
              </a:ext>
            </a:extLst>
          </a:ln>
        </p:spPr>
      </p:pic>
    </p:spTree>
    <p:extLst>
      <p:ext uri="{BB962C8B-B14F-4D97-AF65-F5344CB8AC3E}">
        <p14:creationId xmlns:p14="http://schemas.microsoft.com/office/powerpoint/2010/main" val="4245421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158A5A6-DC0F-43E6-A397-16F71C834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333" y="1833947"/>
            <a:ext cx="7663636" cy="4444190"/>
          </a:xfrm>
          <a:prstGeom prst="rect">
            <a:avLst/>
          </a:prstGeom>
        </p:spPr>
      </p:pic>
      <p:sp>
        <p:nvSpPr>
          <p:cNvPr id="8" name="Text Placeholder 7">
            <a:extLst>
              <a:ext uri="{FF2B5EF4-FFF2-40B4-BE49-F238E27FC236}">
                <a16:creationId xmlns:a16="http://schemas.microsoft.com/office/drawing/2014/main" id="{260D4D64-FB36-4D9A-A6B0-C89A3E13E07A}"/>
              </a:ext>
            </a:extLst>
          </p:cNvPr>
          <p:cNvSpPr>
            <a:spLocks noGrp="1"/>
          </p:cNvSpPr>
          <p:nvPr>
            <p:ph type="body" sz="quarter" idx="14"/>
          </p:nvPr>
        </p:nvSpPr>
        <p:spPr>
          <a:xfrm>
            <a:off x="839788" y="180639"/>
            <a:ext cx="10512425" cy="722508"/>
          </a:xfrm>
        </p:spPr>
        <p:txBody>
          <a:bodyPr/>
          <a:lstStyle/>
          <a:p>
            <a:r>
              <a:rPr lang="en-US" b="1" dirty="0">
                <a:solidFill>
                  <a:srgbClr val="009CDE"/>
                </a:solidFill>
                <a:cs typeface="Calibri" panose="020F0502020204030204" pitchFamily="34" charset="0"/>
              </a:rPr>
              <a:t>Eight practical steps</a:t>
            </a:r>
          </a:p>
        </p:txBody>
      </p:sp>
      <p:sp>
        <p:nvSpPr>
          <p:cNvPr id="36" name="Text Placeholder 6">
            <a:extLst>
              <a:ext uri="{FF2B5EF4-FFF2-40B4-BE49-F238E27FC236}">
                <a16:creationId xmlns:a16="http://schemas.microsoft.com/office/drawing/2014/main" id="{F7935ABE-3A85-417D-BE57-5E12EDB84EE9}"/>
              </a:ext>
            </a:extLst>
          </p:cNvPr>
          <p:cNvSpPr txBox="1">
            <a:spLocks/>
          </p:cNvSpPr>
          <p:nvPr/>
        </p:nvSpPr>
        <p:spPr>
          <a:xfrm>
            <a:off x="6288023" y="3665422"/>
            <a:ext cx="3915172" cy="610675"/>
          </a:xfrm>
          <a:prstGeom prst="rect">
            <a:avLst/>
          </a:prstGeom>
        </p:spPr>
        <p:txBody>
          <a:bodyPr>
            <a:noAutofit/>
          </a:bodyPr>
          <a:lstStyle>
            <a:lvl1pPr marL="282575" indent="-282575" algn="l" rtl="0" eaLnBrk="0" fontAlgn="base" hangingPunct="0">
              <a:spcBef>
                <a:spcPts val="2000"/>
              </a:spcBef>
              <a:spcAft>
                <a:spcPct val="0"/>
              </a:spcAft>
              <a:buFont typeface="Wingdings 2" pitchFamily="18" charset="2"/>
              <a:buChar char=""/>
              <a:defRPr sz="2200" kern="1200">
                <a:solidFill>
                  <a:schemeClr val="tx2">
                    <a:lumMod val="75000"/>
                  </a:schemeClr>
                </a:solidFill>
                <a:latin typeface="AmsiProCond-Bold"/>
                <a:ea typeface="ＭＳ Ｐゴシック" pitchFamily="-110" charset="-128"/>
                <a:cs typeface="ＭＳ Ｐゴシック" pitchFamily="-110" charset="-128"/>
              </a:defRPr>
            </a:lvl1pPr>
            <a:lvl2pPr marL="577850" indent="-295275" algn="l" rtl="0" eaLnBrk="0" fontAlgn="base" hangingPunct="0">
              <a:spcBef>
                <a:spcPts val="600"/>
              </a:spcBef>
              <a:spcAft>
                <a:spcPct val="0"/>
              </a:spcAft>
              <a:buFont typeface="Wingdings 2" pitchFamily="18" charset="2"/>
              <a:buChar char=""/>
              <a:defRPr sz="2000" kern="1200">
                <a:solidFill>
                  <a:schemeClr val="tx2">
                    <a:lumMod val="75000"/>
                  </a:schemeClr>
                </a:solidFill>
                <a:latin typeface="AmsiProCond-Bold"/>
                <a:ea typeface="ＭＳ Ｐゴシック" pitchFamily="-110" charset="-128"/>
                <a:cs typeface="+mn-cs"/>
              </a:defRPr>
            </a:lvl2pPr>
            <a:lvl3pPr marL="860425" indent="-282575" algn="l" rtl="0" eaLnBrk="0" fontAlgn="base" hangingPunct="0">
              <a:spcBef>
                <a:spcPts val="600"/>
              </a:spcBef>
              <a:spcAft>
                <a:spcPct val="0"/>
              </a:spcAft>
              <a:buFont typeface="Wingdings 2" pitchFamily="18" charset="2"/>
              <a:buChar char=""/>
              <a:defRPr sz="2400" kern="1200">
                <a:solidFill>
                  <a:schemeClr val="tx2">
                    <a:lumMod val="75000"/>
                  </a:schemeClr>
                </a:solidFill>
                <a:latin typeface="AmsiProCond-Bold"/>
                <a:ea typeface="ＭＳ Ｐゴシック" pitchFamily="-110" charset="-128"/>
                <a:cs typeface="+mn-cs"/>
              </a:defRPr>
            </a:lvl3pPr>
            <a:lvl4pPr marL="1143000" indent="-282575" algn="l" rtl="0" eaLnBrk="0" fontAlgn="base" hangingPunct="0">
              <a:spcBef>
                <a:spcPts val="600"/>
              </a:spcBef>
              <a:spcAft>
                <a:spcPct val="0"/>
              </a:spcAft>
              <a:buFont typeface="Wingdings 2" pitchFamily="18" charset="2"/>
              <a:buChar char=""/>
              <a:defRPr sz="2000" kern="1200">
                <a:solidFill>
                  <a:schemeClr val="tx2">
                    <a:lumMod val="75000"/>
                  </a:schemeClr>
                </a:solidFill>
                <a:latin typeface="AmsiProCond-Bold"/>
                <a:ea typeface="ＭＳ Ｐゴシック" pitchFamily="-110" charset="-128"/>
                <a:cs typeface="+mn-cs"/>
              </a:defRPr>
            </a:lvl4pPr>
            <a:lvl5pPr marL="1425575" indent="-282575" algn="l" rtl="0" eaLnBrk="0" fontAlgn="base" hangingPunct="0">
              <a:spcBef>
                <a:spcPts val="600"/>
              </a:spcBef>
              <a:spcAft>
                <a:spcPct val="0"/>
              </a:spcAft>
              <a:buFont typeface="Wingdings 2" pitchFamily="18" charset="2"/>
              <a:buChar char=""/>
              <a:defRPr sz="2000" kern="1200">
                <a:solidFill>
                  <a:schemeClr val="tx2">
                    <a:lumMod val="75000"/>
                  </a:schemeClr>
                </a:solidFill>
                <a:latin typeface="AmsiProCond-Bold"/>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0">
              <a:buNone/>
              <a:defRPr/>
            </a:pPr>
            <a:endParaRPr lang="en-US" sz="1867" dirty="0">
              <a:solidFill>
                <a:srgbClr val="44546A">
                  <a:lumMod val="75000"/>
                </a:srgbClr>
              </a:solidFill>
            </a:endParaRPr>
          </a:p>
        </p:txBody>
      </p:sp>
      <p:sp>
        <p:nvSpPr>
          <p:cNvPr id="16" name="Text Placeholder 6">
            <a:extLst>
              <a:ext uri="{FF2B5EF4-FFF2-40B4-BE49-F238E27FC236}">
                <a16:creationId xmlns:a16="http://schemas.microsoft.com/office/drawing/2014/main" id="{ECE267DB-07DC-42E0-97A9-3227B0DDED25}"/>
              </a:ext>
            </a:extLst>
          </p:cNvPr>
          <p:cNvSpPr txBox="1">
            <a:spLocks/>
          </p:cNvSpPr>
          <p:nvPr/>
        </p:nvSpPr>
        <p:spPr>
          <a:xfrm>
            <a:off x="148685" y="3422350"/>
            <a:ext cx="2703309" cy="610675"/>
          </a:xfrm>
          <a:prstGeom prst="rect">
            <a:avLst/>
          </a:prstGeom>
        </p:spPr>
        <p:txBody>
          <a:bodyPr>
            <a:noAutofit/>
          </a:bodyPr>
          <a:lstStyle>
            <a:lvl1pPr marL="282575" indent="-282575" algn="l" rtl="0" eaLnBrk="0" fontAlgn="base" hangingPunct="0">
              <a:spcBef>
                <a:spcPts val="2000"/>
              </a:spcBef>
              <a:spcAft>
                <a:spcPct val="0"/>
              </a:spcAft>
              <a:buFont typeface="Wingdings 2" pitchFamily="18" charset="2"/>
              <a:buChar char=""/>
              <a:defRPr sz="2200" kern="1200">
                <a:solidFill>
                  <a:schemeClr val="tx2">
                    <a:lumMod val="75000"/>
                  </a:schemeClr>
                </a:solidFill>
                <a:latin typeface="AmsiProCond-Bold"/>
                <a:ea typeface="ＭＳ Ｐゴシック" pitchFamily="-110" charset="-128"/>
                <a:cs typeface="ＭＳ Ｐゴシック" pitchFamily="-110" charset="-128"/>
              </a:defRPr>
            </a:lvl1pPr>
            <a:lvl2pPr marL="577850" indent="-295275" algn="l" rtl="0" eaLnBrk="0" fontAlgn="base" hangingPunct="0">
              <a:spcBef>
                <a:spcPts val="600"/>
              </a:spcBef>
              <a:spcAft>
                <a:spcPct val="0"/>
              </a:spcAft>
              <a:buFont typeface="Wingdings 2" pitchFamily="18" charset="2"/>
              <a:buChar char=""/>
              <a:defRPr sz="2000" kern="1200">
                <a:solidFill>
                  <a:schemeClr val="tx2">
                    <a:lumMod val="75000"/>
                  </a:schemeClr>
                </a:solidFill>
                <a:latin typeface="AmsiProCond-Bold"/>
                <a:ea typeface="ＭＳ Ｐゴシック" pitchFamily="-110" charset="-128"/>
                <a:cs typeface="+mn-cs"/>
              </a:defRPr>
            </a:lvl2pPr>
            <a:lvl3pPr marL="860425" indent="-282575" algn="l" rtl="0" eaLnBrk="0" fontAlgn="base" hangingPunct="0">
              <a:spcBef>
                <a:spcPts val="600"/>
              </a:spcBef>
              <a:spcAft>
                <a:spcPct val="0"/>
              </a:spcAft>
              <a:buFont typeface="Wingdings 2" pitchFamily="18" charset="2"/>
              <a:buChar char=""/>
              <a:defRPr sz="2400" kern="1200">
                <a:solidFill>
                  <a:schemeClr val="tx2">
                    <a:lumMod val="75000"/>
                  </a:schemeClr>
                </a:solidFill>
                <a:latin typeface="AmsiProCond-Bold"/>
                <a:ea typeface="ＭＳ Ｐゴシック" pitchFamily="-110" charset="-128"/>
                <a:cs typeface="+mn-cs"/>
              </a:defRPr>
            </a:lvl3pPr>
            <a:lvl4pPr marL="1143000" indent="-282575" algn="l" rtl="0" eaLnBrk="0" fontAlgn="base" hangingPunct="0">
              <a:spcBef>
                <a:spcPts val="600"/>
              </a:spcBef>
              <a:spcAft>
                <a:spcPct val="0"/>
              </a:spcAft>
              <a:buFont typeface="Wingdings 2" pitchFamily="18" charset="2"/>
              <a:buChar char=""/>
              <a:defRPr sz="2000" kern="1200">
                <a:solidFill>
                  <a:schemeClr val="tx2">
                    <a:lumMod val="75000"/>
                  </a:schemeClr>
                </a:solidFill>
                <a:latin typeface="AmsiProCond-Bold"/>
                <a:ea typeface="ＭＳ Ｐゴシック" pitchFamily="-110" charset="-128"/>
                <a:cs typeface="+mn-cs"/>
              </a:defRPr>
            </a:lvl4pPr>
            <a:lvl5pPr marL="1425575" indent="-282575" algn="l" rtl="0" eaLnBrk="0" fontAlgn="base" hangingPunct="0">
              <a:spcBef>
                <a:spcPts val="600"/>
              </a:spcBef>
              <a:spcAft>
                <a:spcPct val="0"/>
              </a:spcAft>
              <a:buFont typeface="Wingdings 2" pitchFamily="18" charset="2"/>
              <a:buChar char=""/>
              <a:defRPr sz="2000" kern="1200">
                <a:solidFill>
                  <a:schemeClr val="tx2">
                    <a:lumMod val="75000"/>
                  </a:schemeClr>
                </a:solidFill>
                <a:latin typeface="AmsiProCond-Bold"/>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0">
              <a:buNone/>
              <a:defRPr/>
            </a:pPr>
            <a:endParaRPr lang="en-US" sz="2000" i="1" dirty="0">
              <a:solidFill>
                <a:srgbClr val="44546A">
                  <a:lumMod val="75000"/>
                </a:srgbClr>
              </a:solidFill>
            </a:endParaRPr>
          </a:p>
        </p:txBody>
      </p:sp>
      <p:sp>
        <p:nvSpPr>
          <p:cNvPr id="5" name="TextBox 4">
            <a:extLst>
              <a:ext uri="{FF2B5EF4-FFF2-40B4-BE49-F238E27FC236}">
                <a16:creationId xmlns:a16="http://schemas.microsoft.com/office/drawing/2014/main" id="{3F58A64B-4C89-4119-994C-460F1A9470AC}"/>
              </a:ext>
            </a:extLst>
          </p:cNvPr>
          <p:cNvSpPr txBox="1"/>
          <p:nvPr/>
        </p:nvSpPr>
        <p:spPr>
          <a:xfrm>
            <a:off x="8487654" y="5079843"/>
            <a:ext cx="3129013" cy="1200329"/>
          </a:xfrm>
          <a:custGeom>
            <a:avLst/>
            <a:gdLst>
              <a:gd name="connsiteX0" fmla="*/ 0 w 3129013"/>
              <a:gd name="connsiteY0" fmla="*/ 0 h 1200329"/>
              <a:gd name="connsiteX1" fmla="*/ 625803 w 3129013"/>
              <a:gd name="connsiteY1" fmla="*/ 0 h 1200329"/>
              <a:gd name="connsiteX2" fmla="*/ 1189025 w 3129013"/>
              <a:gd name="connsiteY2" fmla="*/ 0 h 1200329"/>
              <a:gd name="connsiteX3" fmla="*/ 1752247 w 3129013"/>
              <a:gd name="connsiteY3" fmla="*/ 0 h 1200329"/>
              <a:gd name="connsiteX4" fmla="*/ 2315470 w 3129013"/>
              <a:gd name="connsiteY4" fmla="*/ 0 h 1200329"/>
              <a:gd name="connsiteX5" fmla="*/ 3129013 w 3129013"/>
              <a:gd name="connsiteY5" fmla="*/ 0 h 1200329"/>
              <a:gd name="connsiteX6" fmla="*/ 3129013 w 3129013"/>
              <a:gd name="connsiteY6" fmla="*/ 576158 h 1200329"/>
              <a:gd name="connsiteX7" fmla="*/ 3129013 w 3129013"/>
              <a:gd name="connsiteY7" fmla="*/ 1200329 h 1200329"/>
              <a:gd name="connsiteX8" fmla="*/ 2471920 w 3129013"/>
              <a:gd name="connsiteY8" fmla="*/ 1200329 h 1200329"/>
              <a:gd name="connsiteX9" fmla="*/ 1939988 w 3129013"/>
              <a:gd name="connsiteY9" fmla="*/ 1200329 h 1200329"/>
              <a:gd name="connsiteX10" fmla="*/ 1251605 w 3129013"/>
              <a:gd name="connsiteY10" fmla="*/ 1200329 h 1200329"/>
              <a:gd name="connsiteX11" fmla="*/ 594512 w 3129013"/>
              <a:gd name="connsiteY11" fmla="*/ 1200329 h 1200329"/>
              <a:gd name="connsiteX12" fmla="*/ 0 w 3129013"/>
              <a:gd name="connsiteY12" fmla="*/ 1200329 h 1200329"/>
              <a:gd name="connsiteX13" fmla="*/ 0 w 3129013"/>
              <a:gd name="connsiteY13" fmla="*/ 624171 h 1200329"/>
              <a:gd name="connsiteX14" fmla="*/ 0 w 3129013"/>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9013" h="1200329" extrusionOk="0">
                <a:moveTo>
                  <a:pt x="0" y="0"/>
                </a:moveTo>
                <a:cubicBezTo>
                  <a:pt x="299569" y="-30876"/>
                  <a:pt x="403609" y="-15682"/>
                  <a:pt x="625803" y="0"/>
                </a:cubicBezTo>
                <a:cubicBezTo>
                  <a:pt x="847997" y="15682"/>
                  <a:pt x="1032690" y="15501"/>
                  <a:pt x="1189025" y="0"/>
                </a:cubicBezTo>
                <a:cubicBezTo>
                  <a:pt x="1345360" y="-15501"/>
                  <a:pt x="1622266" y="9280"/>
                  <a:pt x="1752247" y="0"/>
                </a:cubicBezTo>
                <a:cubicBezTo>
                  <a:pt x="1882228" y="-9280"/>
                  <a:pt x="2160593" y="3264"/>
                  <a:pt x="2315470" y="0"/>
                </a:cubicBezTo>
                <a:cubicBezTo>
                  <a:pt x="2470347" y="-3264"/>
                  <a:pt x="2937517" y="-9080"/>
                  <a:pt x="3129013" y="0"/>
                </a:cubicBezTo>
                <a:cubicBezTo>
                  <a:pt x="3138655" y="151506"/>
                  <a:pt x="3101369" y="398880"/>
                  <a:pt x="3129013" y="576158"/>
                </a:cubicBezTo>
                <a:cubicBezTo>
                  <a:pt x="3156657" y="753436"/>
                  <a:pt x="3116249" y="992748"/>
                  <a:pt x="3129013" y="1200329"/>
                </a:cubicBezTo>
                <a:cubicBezTo>
                  <a:pt x="2954222" y="1184115"/>
                  <a:pt x="2612222" y="1214716"/>
                  <a:pt x="2471920" y="1200329"/>
                </a:cubicBezTo>
                <a:cubicBezTo>
                  <a:pt x="2331618" y="1185942"/>
                  <a:pt x="2184888" y="1200359"/>
                  <a:pt x="1939988" y="1200329"/>
                </a:cubicBezTo>
                <a:cubicBezTo>
                  <a:pt x="1695088" y="1200299"/>
                  <a:pt x="1578544" y="1227428"/>
                  <a:pt x="1251605" y="1200329"/>
                </a:cubicBezTo>
                <a:cubicBezTo>
                  <a:pt x="924666" y="1173230"/>
                  <a:pt x="777523" y="1169407"/>
                  <a:pt x="594512" y="1200329"/>
                </a:cubicBezTo>
                <a:cubicBezTo>
                  <a:pt x="411501" y="1231251"/>
                  <a:pt x="216925" y="1220548"/>
                  <a:pt x="0" y="1200329"/>
                </a:cubicBezTo>
                <a:cubicBezTo>
                  <a:pt x="-22297" y="919663"/>
                  <a:pt x="-7108" y="870289"/>
                  <a:pt x="0" y="624171"/>
                </a:cubicBezTo>
                <a:cubicBezTo>
                  <a:pt x="7108" y="378053"/>
                  <a:pt x="-28405" y="221665"/>
                  <a:pt x="0" y="0"/>
                </a:cubicBezTo>
                <a:close/>
              </a:path>
            </a:pathLst>
          </a:custGeom>
          <a:noFill/>
          <a:ln>
            <a:solidFill>
              <a:schemeClr val="tx1"/>
            </a:solidFill>
            <a:extLst>
              <a:ext uri="{C807C97D-BFC1-408E-A445-0C87EB9F89A2}">
                <ask:lineSketchStyleProps xmlns:ask="http://schemas.microsoft.com/office/drawing/2018/sketchyshapes" xmlns="" sd="987519901">
                  <a:prstGeom prst="rect">
                    <a:avLst/>
                  </a:prstGeom>
                  <ask:type>
                    <ask:lineSketchFreehand/>
                  </ask:type>
                </ask:lineSketchStyleProps>
              </a:ext>
            </a:extLst>
          </a:ln>
        </p:spPr>
        <p:txBody>
          <a:bodyPr wrap="square" rtlCol="0">
            <a:spAutoFit/>
          </a:bodyPr>
          <a:lstStyle/>
          <a:p>
            <a:pPr algn="ctr" defTabSz="914370">
              <a:spcBef>
                <a:spcPts val="544"/>
              </a:spcBef>
              <a:spcAft>
                <a:spcPts val="544"/>
              </a:spcAft>
              <a:defRPr/>
            </a:pPr>
            <a:r>
              <a:rPr lang="en-US" sz="2400" dirty="0">
                <a:solidFill>
                  <a:schemeClr val="bg1"/>
                </a:solidFill>
                <a:latin typeface="Arial" panose="020B0604020202020204" pitchFamily="34" charset="0"/>
                <a:cs typeface="Arial" panose="020B0604020202020204" pitchFamily="34" charset="0"/>
              </a:rPr>
              <a:t>4</a:t>
            </a:r>
            <a:r>
              <a:rPr lang="en-US" sz="2400" b="1" dirty="0">
                <a:solidFill>
                  <a:schemeClr val="bg1"/>
                </a:solidFill>
                <a:latin typeface="Arial" panose="020B0604020202020204" pitchFamily="34" charset="0"/>
                <a:cs typeface="Arial" panose="020B0604020202020204" pitchFamily="34" charset="0"/>
              </a:rPr>
              <a:t>0+ countries </a:t>
            </a:r>
            <a:r>
              <a:rPr lang="en-US" sz="2400" dirty="0">
                <a:solidFill>
                  <a:schemeClr val="bg1"/>
                </a:solidFill>
                <a:latin typeface="Arial" panose="020B0604020202020204" pitchFamily="34" charset="0"/>
                <a:cs typeface="Arial" panose="020B0604020202020204" pitchFamily="34" charset="0"/>
              </a:rPr>
              <a:t>implementing WASH FIT</a:t>
            </a:r>
          </a:p>
        </p:txBody>
      </p:sp>
      <p:sp>
        <p:nvSpPr>
          <p:cNvPr id="4" name="Oval 3">
            <a:extLst>
              <a:ext uri="{FF2B5EF4-FFF2-40B4-BE49-F238E27FC236}">
                <a16:creationId xmlns:a16="http://schemas.microsoft.com/office/drawing/2014/main" id="{394DA1B4-8AB4-42E8-B74B-454D533CE5B2}"/>
              </a:ext>
            </a:extLst>
          </p:cNvPr>
          <p:cNvSpPr/>
          <p:nvPr/>
        </p:nvSpPr>
        <p:spPr>
          <a:xfrm>
            <a:off x="6402751" y="1803821"/>
            <a:ext cx="1927210" cy="24722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pic>
        <p:nvPicPr>
          <p:cNvPr id="17" name="Picture 2" descr="publication cover">
            <a:extLst>
              <a:ext uri="{FF2B5EF4-FFF2-40B4-BE49-F238E27FC236}">
                <a16:creationId xmlns:a16="http://schemas.microsoft.com/office/drawing/2014/main" id="{7E363FB8-0F38-4210-930E-EF1B51F132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50127" y="1453197"/>
            <a:ext cx="2440767" cy="3449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52EC6B5-DC3D-40B1-9CC0-DD53AC201D4A}"/>
              </a:ext>
            </a:extLst>
          </p:cNvPr>
          <p:cNvCxnSpPr>
            <a:cxnSpLocks/>
          </p:cNvCxnSpPr>
          <p:nvPr/>
        </p:nvCxnSpPr>
        <p:spPr>
          <a:xfrm flipH="1" flipV="1">
            <a:off x="7271958" y="3821940"/>
            <a:ext cx="1569309" cy="15319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6482A4-CAB8-4FE4-8B66-306F9357F4FB}"/>
              </a:ext>
            </a:extLst>
          </p:cNvPr>
          <p:cNvSpPr txBox="1"/>
          <p:nvPr/>
        </p:nvSpPr>
        <p:spPr>
          <a:xfrm>
            <a:off x="2226700" y="849343"/>
            <a:ext cx="7276829" cy="461665"/>
          </a:xfrm>
          <a:prstGeom prst="rect">
            <a:avLst/>
          </a:prstGeom>
          <a:solidFill>
            <a:schemeClr val="tx1"/>
          </a:solidFill>
        </p:spPr>
        <p:txBody>
          <a:bodyPr wrap="square">
            <a:spAutoFit/>
          </a:bodyPr>
          <a:lstStyle/>
          <a:p>
            <a:r>
              <a:rPr lang="en-US" sz="2400" dirty="0">
                <a:solidFill>
                  <a:schemeClr val="bg1"/>
                </a:solidFill>
                <a:latin typeface="Arial Narrow" panose="020B0606020202030204" pitchFamily="34" charset="0"/>
                <a:cs typeface="Calibri" panose="020F0502020204030204" pitchFamily="34" charset="0"/>
              </a:rPr>
              <a:t> WHO/UNICEF guidance for action reflected in </a:t>
            </a:r>
            <a:r>
              <a:rPr lang="en-US" sz="2400" b="1" dirty="0">
                <a:solidFill>
                  <a:schemeClr val="bg1"/>
                </a:solidFill>
                <a:latin typeface="Arial Narrow" panose="020B0606020202030204" pitchFamily="34" charset="0"/>
                <a:cs typeface="Calibri" panose="020F0502020204030204" pitchFamily="34" charset="0"/>
              </a:rPr>
              <a:t>the Resolution</a:t>
            </a:r>
            <a:endParaRPr lang="en-US" sz="2400" dirty="0">
              <a:solidFill>
                <a:schemeClr val="bg1"/>
              </a:solidFill>
              <a:latin typeface="Arial Narrow" panose="020B0606020202030204" pitchFamily="34" charset="0"/>
            </a:endParaRPr>
          </a:p>
        </p:txBody>
      </p:sp>
      <p:sp>
        <p:nvSpPr>
          <p:cNvPr id="11" name="Slide Number Placeholder 10">
            <a:extLst>
              <a:ext uri="{FF2B5EF4-FFF2-40B4-BE49-F238E27FC236}">
                <a16:creationId xmlns:a16="http://schemas.microsoft.com/office/drawing/2014/main" id="{38DB3A7C-F677-4C7C-900D-04E27AFE5844}"/>
              </a:ext>
            </a:extLst>
          </p:cNvPr>
          <p:cNvSpPr>
            <a:spLocks noGrp="1"/>
          </p:cNvSpPr>
          <p:nvPr>
            <p:ph type="sldNum" sz="quarter" idx="12"/>
          </p:nvPr>
        </p:nvSpPr>
        <p:spPr/>
        <p:txBody>
          <a:bodyPr/>
          <a:lstStyle/>
          <a:p>
            <a:fld id="{2D0AA5EB-64AB-BF41-92BE-B61D8618F692}" type="slidenum">
              <a:rPr lang="it-IT" smtClean="0"/>
              <a:t>34</a:t>
            </a:fld>
            <a:endParaRPr lang="it-IT" dirty="0"/>
          </a:p>
        </p:txBody>
      </p:sp>
    </p:spTree>
    <p:extLst>
      <p:ext uri="{BB962C8B-B14F-4D97-AF65-F5344CB8AC3E}">
        <p14:creationId xmlns:p14="http://schemas.microsoft.com/office/powerpoint/2010/main" val="370195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3">
            <a:extLst>
              <a:ext uri="{FF2B5EF4-FFF2-40B4-BE49-F238E27FC236}">
                <a16:creationId xmlns:a16="http://schemas.microsoft.com/office/drawing/2014/main" id="{399A12B8-8E16-D546-81BE-EE0203423804}"/>
              </a:ext>
            </a:extLst>
          </p:cNvPr>
          <p:cNvSpPr txBox="1">
            <a:spLocks/>
          </p:cNvSpPr>
          <p:nvPr/>
        </p:nvSpPr>
        <p:spPr>
          <a:xfrm>
            <a:off x="4361949" y="1428201"/>
            <a:ext cx="6230114" cy="2440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14"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F53DABF-AB72-422A-A329-2C812512C4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777" y="382027"/>
            <a:ext cx="2600667" cy="2862241"/>
          </a:xfrm>
          <a:prstGeom prst="rect">
            <a:avLst/>
          </a:prstGeom>
        </p:spPr>
      </p:pic>
      <p:pic>
        <p:nvPicPr>
          <p:cNvPr id="6" name="Picture 5">
            <a:extLst>
              <a:ext uri="{FF2B5EF4-FFF2-40B4-BE49-F238E27FC236}">
                <a16:creationId xmlns:a16="http://schemas.microsoft.com/office/drawing/2014/main" id="{79D853AD-43FF-4018-9824-90430BD8BD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3302" y="1549780"/>
            <a:ext cx="2854266" cy="3880019"/>
          </a:xfrm>
          <a:prstGeom prst="rect">
            <a:avLst/>
          </a:prstGeom>
          <a:ln>
            <a:noFill/>
          </a:ln>
          <a:effectLst>
            <a:outerShdw blurRad="190500" algn="tl" rotWithShape="0">
              <a:srgbClr val="000000">
                <a:alpha val="70000"/>
              </a:srgbClr>
            </a:outerShdw>
          </a:effectLst>
        </p:spPr>
      </p:pic>
      <p:sp>
        <p:nvSpPr>
          <p:cNvPr id="9" name="Text Placeholder 8">
            <a:extLst>
              <a:ext uri="{FF2B5EF4-FFF2-40B4-BE49-F238E27FC236}">
                <a16:creationId xmlns:a16="http://schemas.microsoft.com/office/drawing/2014/main" id="{B16E9F2B-525B-4F68-9408-9DABA68E1D4C}"/>
              </a:ext>
            </a:extLst>
          </p:cNvPr>
          <p:cNvSpPr>
            <a:spLocks noGrp="1"/>
          </p:cNvSpPr>
          <p:nvPr>
            <p:ph type="body" idx="1"/>
          </p:nvPr>
        </p:nvSpPr>
        <p:spPr>
          <a:xfrm>
            <a:off x="221561" y="3479180"/>
            <a:ext cx="6128486" cy="4761053"/>
          </a:xfrm>
        </p:spPr>
        <p:txBody>
          <a:bodyPr>
            <a:normAutofit/>
          </a:bodyPr>
          <a:lstStyle/>
          <a:p>
            <a:pPr marL="800100" lvl="1" indent="-342900">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A situation analysis examines health and WASH policies, governance structures, and funding streams</a:t>
            </a:r>
          </a:p>
          <a:p>
            <a:pPr marL="800100" lvl="1" indent="-342900">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An assessment provides updated figures on WASH coverage and compliance</a:t>
            </a:r>
          </a:p>
          <a:p>
            <a:pPr marL="800100" lvl="1" indent="-342900">
              <a:buFont typeface="Arial" panose="020B0604020202020204" pitchFamily="34" charset="0"/>
              <a:buChar char="•"/>
            </a:pPr>
            <a:r>
              <a:rPr lang="en-GB" sz="2200" dirty="0">
                <a:solidFill>
                  <a:srgbClr val="002060"/>
                </a:solidFill>
                <a:latin typeface="Arial" panose="020B0604020202020204" pitchFamily="34" charset="0"/>
                <a:cs typeface="Arial" panose="020B0604020202020204" pitchFamily="34" charset="0"/>
              </a:rPr>
              <a:t>Together, these documents form the basis for prioritizing action and mobilizing resources</a:t>
            </a:r>
            <a:endParaRPr lang="en-US" sz="2200" dirty="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Informs all subsequent steps </a:t>
            </a:r>
            <a:endParaRPr lang="en-GB" sz="2200" dirty="0">
              <a:solidFill>
                <a:srgbClr val="002060"/>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5A9781E5-E217-40F4-BCDF-D5A2C6DECB04}"/>
              </a:ext>
            </a:extLst>
          </p:cNvPr>
          <p:cNvSpPr>
            <a:spLocks noGrp="1"/>
          </p:cNvSpPr>
          <p:nvPr>
            <p:ph type="sldNum" sz="quarter" idx="12"/>
          </p:nvPr>
        </p:nvSpPr>
        <p:spPr/>
        <p:txBody>
          <a:bodyPr/>
          <a:lstStyle/>
          <a:p>
            <a:fld id="{388F2657-336C-604A-92E9-1651D7F0F3E1}" type="slidenum">
              <a:rPr lang="en-US" smtClean="0"/>
              <a:t>35</a:t>
            </a:fld>
            <a:endParaRPr lang="en-US" dirty="0"/>
          </a:p>
        </p:txBody>
      </p:sp>
      <p:sp>
        <p:nvSpPr>
          <p:cNvPr id="12" name="Text Placeholder 11">
            <a:extLst>
              <a:ext uri="{FF2B5EF4-FFF2-40B4-BE49-F238E27FC236}">
                <a16:creationId xmlns:a16="http://schemas.microsoft.com/office/drawing/2014/main" id="{B482A2DB-A1EF-4003-9635-D1E19508D5FA}"/>
              </a:ext>
            </a:extLst>
          </p:cNvPr>
          <p:cNvSpPr>
            <a:spLocks noGrp="1"/>
          </p:cNvSpPr>
          <p:nvPr>
            <p:ph type="body" sz="quarter" idx="14"/>
          </p:nvPr>
        </p:nvSpPr>
        <p:spPr>
          <a:xfrm>
            <a:off x="4036741" y="356992"/>
            <a:ext cx="4070196" cy="722508"/>
          </a:xfrm>
        </p:spPr>
        <p:txBody>
          <a:bodyPr/>
          <a:lstStyle/>
          <a:p>
            <a:r>
              <a:rPr lang="en-US" dirty="0"/>
              <a:t>Practical step 1</a:t>
            </a:r>
          </a:p>
        </p:txBody>
      </p:sp>
      <p:sp>
        <p:nvSpPr>
          <p:cNvPr id="13" name="TextBox 12">
            <a:extLst>
              <a:ext uri="{FF2B5EF4-FFF2-40B4-BE49-F238E27FC236}">
                <a16:creationId xmlns:a16="http://schemas.microsoft.com/office/drawing/2014/main" id="{EBE7A36E-ECFD-4CAD-ABA0-96C834414190}"/>
              </a:ext>
            </a:extLst>
          </p:cNvPr>
          <p:cNvSpPr txBox="1"/>
          <p:nvPr/>
        </p:nvSpPr>
        <p:spPr>
          <a:xfrm>
            <a:off x="6609587" y="5682442"/>
            <a:ext cx="5386039" cy="923330"/>
          </a:xfrm>
          <a:prstGeom prst="rect">
            <a:avLst/>
          </a:prstGeom>
          <a:noFill/>
        </p:spPr>
        <p:txBody>
          <a:bodyPr wrap="square" rtlCol="0">
            <a:spAutoFit/>
          </a:bodyPr>
          <a:lstStyle/>
          <a:p>
            <a:pPr lvl="1"/>
            <a:r>
              <a:rPr lang="en-US" dirty="0">
                <a:solidFill>
                  <a:schemeClr val="bg1"/>
                </a:solidFill>
                <a:latin typeface="Arial Narrow" panose="020B0606020202030204" pitchFamily="34" charset="0"/>
              </a:rPr>
              <a:t>The above document describes how to conduct a situational analysis, with a number of country examples. </a:t>
            </a:r>
          </a:p>
          <a:p>
            <a:pPr lvl="1"/>
            <a:r>
              <a:rPr lang="en-US" dirty="0">
                <a:solidFill>
                  <a:schemeClr val="bg1"/>
                </a:solidFill>
                <a:latin typeface="Arial Narrow" panose="020B0606020202030204" pitchFamily="34" charset="0"/>
                <a:hlinkClick r:id="rId5"/>
              </a:rPr>
              <a:t>https://apps.who.int/iris/handle/10665/340297</a:t>
            </a:r>
            <a:r>
              <a:rPr lang="en-US"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2589464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53DABF-AB72-422A-A329-2C812512C4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254001" y="172101"/>
            <a:ext cx="2176965" cy="2101546"/>
          </a:xfrm>
          <a:prstGeom prst="rect">
            <a:avLst/>
          </a:prstGeom>
        </p:spPr>
      </p:pic>
      <p:pic>
        <p:nvPicPr>
          <p:cNvPr id="2" name="Picture 1">
            <a:extLst>
              <a:ext uri="{FF2B5EF4-FFF2-40B4-BE49-F238E27FC236}">
                <a16:creationId xmlns:a16="http://schemas.microsoft.com/office/drawing/2014/main" id="{656075E2-AB6D-411E-9403-A647421BB1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7449" y="814039"/>
            <a:ext cx="3288177" cy="469127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E3323F9-8BB2-47FB-9DC7-8294DD78C777}"/>
              </a:ext>
            </a:extLst>
          </p:cNvPr>
          <p:cNvSpPr>
            <a:spLocks noGrp="1"/>
          </p:cNvSpPr>
          <p:nvPr>
            <p:ph type="body" idx="1"/>
          </p:nvPr>
        </p:nvSpPr>
        <p:spPr>
          <a:xfrm>
            <a:off x="68753" y="2528819"/>
            <a:ext cx="6550114" cy="3132067"/>
          </a:xfrm>
        </p:spPr>
        <p:txBody>
          <a:bodyPr>
            <a:noAutofit/>
          </a:bodyPr>
          <a:lstStyle/>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Government sets detailed targets (with a national roadmap detailing how the country will reach those targets</a:t>
            </a:r>
          </a:p>
          <a:p>
            <a:pPr marL="342900" indent="-342900">
              <a:buFont typeface="Arial" panose="020B0604020202020204" pitchFamily="34" charset="0"/>
              <a:buChar char="•"/>
            </a:pPr>
            <a:r>
              <a:rPr lang="en-US" dirty="0">
                <a:solidFill>
                  <a:srgbClr val="002060"/>
                </a:solidFill>
              </a:rPr>
              <a:t>Supported </a:t>
            </a:r>
            <a:r>
              <a:rPr lang="en-GB" dirty="0">
                <a:solidFill>
                  <a:srgbClr val="002060"/>
                </a:solidFill>
                <a:latin typeface="Arial" panose="020B0604020202020204" pitchFamily="34" charset="0"/>
                <a:cs typeface="Arial" panose="020B0604020202020204" pitchFamily="34" charset="0"/>
              </a:rPr>
              <a:t>by an intersectoral national team or technical working group </a:t>
            </a:r>
          </a:p>
          <a:p>
            <a:pPr marL="342900" indent="-342900">
              <a:buFont typeface="Arial" panose="020B0604020202020204" pitchFamily="34" charset="0"/>
              <a:buChar char="•"/>
            </a:pPr>
            <a:r>
              <a:rPr lang="en-GB" dirty="0">
                <a:solidFill>
                  <a:srgbClr val="002060"/>
                </a:solidFill>
              </a:rPr>
              <a:t>Plans s</a:t>
            </a:r>
            <a:r>
              <a:rPr lang="en-GB" dirty="0">
                <a:solidFill>
                  <a:srgbClr val="002060"/>
                </a:solidFill>
                <a:latin typeface="Arial" panose="020B0604020202020204" pitchFamily="34" charset="0"/>
                <a:cs typeface="Arial" panose="020B0604020202020204" pitchFamily="34" charset="0"/>
              </a:rPr>
              <a:t>hould clearly define the approach, intervention areas, responsibilities, targets, and budget for WASH improvements over a defined time period.</a:t>
            </a:r>
          </a:p>
          <a:p>
            <a:pPr marL="342900" indent="-342900">
              <a:buFont typeface="Arial" panose="020B0604020202020204" pitchFamily="34" charset="0"/>
              <a:buChar char="•"/>
            </a:pPr>
            <a:r>
              <a:rPr lang="en-GB" dirty="0">
                <a:solidFill>
                  <a:srgbClr val="002060"/>
                </a:solidFill>
              </a:rPr>
              <a:t>Plans should include </a:t>
            </a:r>
            <a:r>
              <a:rPr lang="en-US" dirty="0">
                <a:solidFill>
                  <a:srgbClr val="002060"/>
                </a:solidFill>
              </a:rPr>
              <a:t>costing estimates with costs for capital investments, rehabilitation, as well as recurrent costs associated with operation and maintenance.</a:t>
            </a:r>
            <a:endParaRPr lang="en-GB" dirty="0">
              <a:solidFill>
                <a:srgbClr val="002060"/>
              </a:solidFill>
              <a:latin typeface="Arial" panose="020B0604020202020204" pitchFamily="34" charset="0"/>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92297D45-3481-4184-8123-2F5D5D026075}"/>
              </a:ext>
            </a:extLst>
          </p:cNvPr>
          <p:cNvSpPr>
            <a:spLocks noGrp="1"/>
          </p:cNvSpPr>
          <p:nvPr>
            <p:ph type="sldNum" sz="quarter" idx="12"/>
          </p:nvPr>
        </p:nvSpPr>
        <p:spPr/>
        <p:txBody>
          <a:bodyPr/>
          <a:lstStyle/>
          <a:p>
            <a:fld id="{388F2657-336C-604A-92E9-1651D7F0F3E1}" type="slidenum">
              <a:rPr lang="en-US" smtClean="0"/>
              <a:t>36</a:t>
            </a:fld>
            <a:endParaRPr lang="en-US"/>
          </a:p>
        </p:txBody>
      </p:sp>
      <p:sp>
        <p:nvSpPr>
          <p:cNvPr id="6" name="Text Placeholder 5">
            <a:extLst>
              <a:ext uri="{FF2B5EF4-FFF2-40B4-BE49-F238E27FC236}">
                <a16:creationId xmlns:a16="http://schemas.microsoft.com/office/drawing/2014/main" id="{8BD2E3E9-2D63-4F03-A4D6-66C2AA2EAE3A}"/>
              </a:ext>
            </a:extLst>
          </p:cNvPr>
          <p:cNvSpPr>
            <a:spLocks noGrp="1"/>
          </p:cNvSpPr>
          <p:nvPr>
            <p:ph type="body" sz="quarter" idx="14"/>
          </p:nvPr>
        </p:nvSpPr>
        <p:spPr>
          <a:xfrm>
            <a:off x="839788" y="298247"/>
            <a:ext cx="10512425" cy="722508"/>
          </a:xfrm>
        </p:spPr>
        <p:txBody>
          <a:bodyPr/>
          <a:lstStyle/>
          <a:p>
            <a:r>
              <a:rPr lang="en-US" dirty="0"/>
              <a:t>Practical step 2</a:t>
            </a:r>
          </a:p>
        </p:txBody>
      </p:sp>
      <p:sp>
        <p:nvSpPr>
          <p:cNvPr id="10" name="TextBox 9">
            <a:extLst>
              <a:ext uri="{FF2B5EF4-FFF2-40B4-BE49-F238E27FC236}">
                <a16:creationId xmlns:a16="http://schemas.microsoft.com/office/drawing/2014/main" id="{2352E85C-8800-4F2A-BC37-47DFD3317878}"/>
              </a:ext>
            </a:extLst>
          </p:cNvPr>
          <p:cNvSpPr txBox="1"/>
          <p:nvPr/>
        </p:nvSpPr>
        <p:spPr>
          <a:xfrm>
            <a:off x="6609587" y="5682442"/>
            <a:ext cx="5386039" cy="646331"/>
          </a:xfrm>
          <a:prstGeom prst="rect">
            <a:avLst/>
          </a:prstGeom>
          <a:noFill/>
        </p:spPr>
        <p:txBody>
          <a:bodyPr wrap="square" rtlCol="0">
            <a:spAutoFit/>
          </a:bodyPr>
          <a:lstStyle/>
          <a:p>
            <a:pPr lvl="1"/>
            <a:r>
              <a:rPr lang="en-US" dirty="0">
                <a:solidFill>
                  <a:schemeClr val="bg1"/>
                </a:solidFill>
                <a:latin typeface="Arial Narrow" panose="020B0606020202030204" pitchFamily="34" charset="0"/>
              </a:rPr>
              <a:t>Visit </a:t>
            </a:r>
            <a:r>
              <a:rPr lang="en-US" dirty="0">
                <a:solidFill>
                  <a:schemeClr val="bg1"/>
                </a:solidFill>
                <a:latin typeface="Arial Narrow" panose="020B0606020202030204" pitchFamily="34" charset="0"/>
                <a:hlinkClick r:id="rId5"/>
              </a:rPr>
              <a:t>www.washinhcf.org/resources</a:t>
            </a:r>
            <a:r>
              <a:rPr lang="en-US" dirty="0">
                <a:solidFill>
                  <a:schemeClr val="bg1"/>
                </a:solidFill>
                <a:latin typeface="Arial Narrow" panose="020B0606020202030204" pitchFamily="34" charset="0"/>
              </a:rPr>
              <a:t> for  examples of national roadmaps and strategies. </a:t>
            </a:r>
          </a:p>
        </p:txBody>
      </p:sp>
    </p:spTree>
    <p:extLst>
      <p:ext uri="{BB962C8B-B14F-4D97-AF65-F5344CB8AC3E}">
        <p14:creationId xmlns:p14="http://schemas.microsoft.com/office/powerpoint/2010/main" val="602550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1A595-6EA6-499E-B546-F5DD3037B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5167" y="1629046"/>
            <a:ext cx="2328001" cy="33063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F53DABF-AB72-422A-A329-2C812512C4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482" y="42237"/>
            <a:ext cx="2144368" cy="2288846"/>
          </a:xfrm>
          <a:prstGeom prst="rect">
            <a:avLst/>
          </a:prstGeom>
        </p:spPr>
      </p:pic>
      <p:sp>
        <p:nvSpPr>
          <p:cNvPr id="8" name="Content Placeholder 13">
            <a:extLst>
              <a:ext uri="{FF2B5EF4-FFF2-40B4-BE49-F238E27FC236}">
                <a16:creationId xmlns:a16="http://schemas.microsoft.com/office/drawing/2014/main" id="{0C414236-6C13-094F-85C7-FAD10B68B434}"/>
              </a:ext>
            </a:extLst>
          </p:cNvPr>
          <p:cNvSpPr txBox="1">
            <a:spLocks/>
          </p:cNvSpPr>
          <p:nvPr/>
        </p:nvSpPr>
        <p:spPr>
          <a:xfrm>
            <a:off x="4978401" y="1437279"/>
            <a:ext cx="5310344" cy="2440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14"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7BC382C-BFB3-4D33-8659-A8F68BE08B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4952" y="2353823"/>
            <a:ext cx="2153665" cy="304782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B2AF4D6-C370-49EB-9CC8-E6EBEB23E5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5999" y="1186660"/>
            <a:ext cx="2768437" cy="3047820"/>
          </a:xfrm>
          <a:prstGeom prst="rect">
            <a:avLst/>
          </a:prstGeom>
          <a:ln>
            <a:noFill/>
          </a:ln>
          <a:effectLst>
            <a:outerShdw blurRad="292100" dist="139700" dir="2700000" algn="tl" rotWithShape="0">
              <a:srgbClr val="333333">
                <a:alpha val="65000"/>
              </a:srgbClr>
            </a:outerShdw>
          </a:effectLst>
        </p:spPr>
      </p:pic>
      <p:sp>
        <p:nvSpPr>
          <p:cNvPr id="11" name="Text Placeholder 10">
            <a:extLst>
              <a:ext uri="{FF2B5EF4-FFF2-40B4-BE49-F238E27FC236}">
                <a16:creationId xmlns:a16="http://schemas.microsoft.com/office/drawing/2014/main" id="{BAAB636D-BDD4-4750-BEF9-B18856222A91}"/>
              </a:ext>
            </a:extLst>
          </p:cNvPr>
          <p:cNvSpPr>
            <a:spLocks noGrp="1"/>
          </p:cNvSpPr>
          <p:nvPr>
            <p:ph type="body" idx="1"/>
          </p:nvPr>
        </p:nvSpPr>
        <p:spPr>
          <a:xfrm>
            <a:off x="362473" y="2577825"/>
            <a:ext cx="5689985" cy="3163360"/>
          </a:xfrm>
        </p:spPr>
        <p:txBody>
          <a:bodyPr>
            <a:noAutofit/>
          </a:bodyPr>
          <a:lstStyle/>
          <a:p>
            <a:pPr marL="398463" lvl="1" indent="-342900">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National standards </a:t>
            </a:r>
            <a:r>
              <a:rPr lang="en-GB" sz="2400" dirty="0">
                <a:solidFill>
                  <a:srgbClr val="002060"/>
                </a:solidFill>
                <a:latin typeface="Arial" panose="020B0604020202020204" pitchFamily="34" charset="0"/>
                <a:cs typeface="Arial" panose="020B0604020202020204" pitchFamily="34" charset="0"/>
              </a:rPr>
              <a:t>provide the basis for design, costing, implementation and operation of WASH services.</a:t>
            </a:r>
          </a:p>
          <a:p>
            <a:pPr marL="398463" lvl="1" indent="-342900">
              <a:buFont typeface="Arial" panose="020B0604020202020204" pitchFamily="34" charset="0"/>
              <a:buChar char="•"/>
            </a:pPr>
            <a:r>
              <a:rPr lang="en-GB" sz="2400" dirty="0">
                <a:solidFill>
                  <a:srgbClr val="002060"/>
                </a:solidFill>
                <a:latin typeface="Arial" panose="020B0604020202020204" pitchFamily="34" charset="0"/>
                <a:cs typeface="Arial" panose="020B0604020202020204" pitchFamily="34" charset="0"/>
              </a:rPr>
              <a:t>Must reflect the national context, be disseminated and implemented </a:t>
            </a:r>
          </a:p>
          <a:p>
            <a:pPr marL="398463" lvl="1" indent="-342900">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Accountability mechanisms </a:t>
            </a:r>
            <a:r>
              <a:rPr lang="en-GB" sz="2400" dirty="0">
                <a:solidFill>
                  <a:srgbClr val="002060"/>
                </a:solidFill>
                <a:latin typeface="Arial" panose="020B0604020202020204" pitchFamily="34" charset="0"/>
                <a:cs typeface="Arial" panose="020B0604020202020204" pitchFamily="34" charset="0"/>
              </a:rPr>
              <a:t>ensure that all facilities meet national standards.</a:t>
            </a:r>
          </a:p>
          <a:p>
            <a:pPr marL="398463" lvl="1" indent="-342900">
              <a:buFont typeface="Arial" panose="020B0604020202020204" pitchFamily="34" charset="0"/>
              <a:buChar char="•"/>
            </a:pPr>
            <a:endParaRPr lang="en-GB" sz="2400" dirty="0">
              <a:solidFill>
                <a:srgbClr val="002060"/>
              </a:solidFill>
              <a:latin typeface="Arial" panose="020B0604020202020204" pitchFamily="34" charset="0"/>
              <a:cs typeface="Arial" panose="020B0604020202020204" pitchFamily="34" charset="0"/>
            </a:endParaRPr>
          </a:p>
          <a:p>
            <a:pPr marL="398463" lvl="1" indent="-342900">
              <a:buFont typeface="Arial" panose="020B0604020202020204" pitchFamily="34" charset="0"/>
              <a:buChar char="•"/>
            </a:pPr>
            <a:endParaRPr lang="en-GB" sz="2400" dirty="0">
              <a:solidFill>
                <a:srgbClr val="002060"/>
              </a:solidFill>
              <a:latin typeface="Arial" panose="020B0604020202020204" pitchFamily="34" charset="0"/>
              <a:cs typeface="Arial" panose="020B0604020202020204" pitchFamily="34" charset="0"/>
            </a:endParaRPr>
          </a:p>
          <a:p>
            <a:pPr marL="55563" lvl="1"/>
            <a:endParaRPr lang="en-GB" sz="2400" dirty="0">
              <a:solidFill>
                <a:srgbClr val="002060"/>
              </a:solidFill>
              <a:latin typeface="Arial" panose="020B0604020202020204" pitchFamily="34" charset="0"/>
              <a:cs typeface="Arial" panose="020B0604020202020204" pitchFamily="34" charset="0"/>
            </a:endParaRPr>
          </a:p>
          <a:p>
            <a:pPr marL="55563"/>
            <a:endParaRPr lang="en-US" sz="2400" dirty="0"/>
          </a:p>
        </p:txBody>
      </p:sp>
      <p:sp>
        <p:nvSpPr>
          <p:cNvPr id="5" name="Slide Number Placeholder 4">
            <a:extLst>
              <a:ext uri="{FF2B5EF4-FFF2-40B4-BE49-F238E27FC236}">
                <a16:creationId xmlns:a16="http://schemas.microsoft.com/office/drawing/2014/main" id="{18EB84D5-E314-49EE-839F-B10EC7398F71}"/>
              </a:ext>
            </a:extLst>
          </p:cNvPr>
          <p:cNvSpPr>
            <a:spLocks noGrp="1"/>
          </p:cNvSpPr>
          <p:nvPr>
            <p:ph type="sldNum" sz="quarter" idx="12"/>
          </p:nvPr>
        </p:nvSpPr>
        <p:spPr/>
        <p:txBody>
          <a:bodyPr/>
          <a:lstStyle/>
          <a:p>
            <a:fld id="{388F2657-336C-604A-92E9-1651D7F0F3E1}" type="slidenum">
              <a:rPr lang="en-US" smtClean="0"/>
              <a:t>37</a:t>
            </a:fld>
            <a:endParaRPr lang="en-US" dirty="0"/>
          </a:p>
        </p:txBody>
      </p:sp>
      <p:sp>
        <p:nvSpPr>
          <p:cNvPr id="13" name="Text Placeholder 12">
            <a:extLst>
              <a:ext uri="{FF2B5EF4-FFF2-40B4-BE49-F238E27FC236}">
                <a16:creationId xmlns:a16="http://schemas.microsoft.com/office/drawing/2014/main" id="{EFFF8B9F-F25B-48B2-AB4E-973E2BE8969E}"/>
              </a:ext>
            </a:extLst>
          </p:cNvPr>
          <p:cNvSpPr>
            <a:spLocks noGrp="1"/>
          </p:cNvSpPr>
          <p:nvPr>
            <p:ph type="body" sz="quarter" idx="14"/>
          </p:nvPr>
        </p:nvSpPr>
        <p:spPr/>
        <p:txBody>
          <a:bodyPr/>
          <a:lstStyle/>
          <a:p>
            <a:r>
              <a:rPr lang="en-US" dirty="0"/>
              <a:t>Practical step 3</a:t>
            </a:r>
          </a:p>
        </p:txBody>
      </p:sp>
      <p:sp>
        <p:nvSpPr>
          <p:cNvPr id="16" name="TextBox 15">
            <a:extLst>
              <a:ext uri="{FF2B5EF4-FFF2-40B4-BE49-F238E27FC236}">
                <a16:creationId xmlns:a16="http://schemas.microsoft.com/office/drawing/2014/main" id="{E6BDAFBA-149C-4A04-86C2-EF1B7249BA3A}"/>
              </a:ext>
            </a:extLst>
          </p:cNvPr>
          <p:cNvSpPr txBox="1"/>
          <p:nvPr/>
        </p:nvSpPr>
        <p:spPr>
          <a:xfrm>
            <a:off x="6945729" y="5941756"/>
            <a:ext cx="5218771" cy="646331"/>
          </a:xfrm>
          <a:prstGeom prst="rect">
            <a:avLst/>
          </a:prstGeom>
          <a:noFill/>
        </p:spPr>
        <p:txBody>
          <a:bodyPr wrap="square">
            <a:spAutoFit/>
          </a:bodyPr>
          <a:lstStyle/>
          <a:p>
            <a:pPr marL="55563" lvl="1"/>
            <a:r>
              <a:rPr lang="en-GB" sz="1800" dirty="0">
                <a:solidFill>
                  <a:schemeClr val="bg1"/>
                </a:solidFill>
                <a:latin typeface="Arial" panose="020B0604020202020204" pitchFamily="34" charset="0"/>
                <a:cs typeface="Arial" panose="020B0604020202020204" pitchFamily="34" charset="0"/>
              </a:rPr>
              <a:t>Nearly all countries have, or are updating, standards on WASH and/or waste in HCF </a:t>
            </a:r>
          </a:p>
        </p:txBody>
      </p:sp>
    </p:spTree>
    <p:extLst>
      <p:ext uri="{BB962C8B-B14F-4D97-AF65-F5344CB8AC3E}">
        <p14:creationId xmlns:p14="http://schemas.microsoft.com/office/powerpoint/2010/main" val="3694590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53DABF-AB72-422A-A329-2C812512C4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85"/>
          <a:stretch/>
        </p:blipFill>
        <p:spPr>
          <a:xfrm>
            <a:off x="254002" y="135108"/>
            <a:ext cx="1909336" cy="2412781"/>
          </a:xfrm>
          <a:prstGeom prst="rect">
            <a:avLst/>
          </a:prstGeom>
        </p:spPr>
      </p:pic>
      <p:sp>
        <p:nvSpPr>
          <p:cNvPr id="6" name="Text Placeholder 5">
            <a:extLst>
              <a:ext uri="{FF2B5EF4-FFF2-40B4-BE49-F238E27FC236}">
                <a16:creationId xmlns:a16="http://schemas.microsoft.com/office/drawing/2014/main" id="{0C0AE01B-0347-4820-8589-6A491E34C82D}"/>
              </a:ext>
            </a:extLst>
          </p:cNvPr>
          <p:cNvSpPr>
            <a:spLocks noGrp="1"/>
          </p:cNvSpPr>
          <p:nvPr>
            <p:ph type="body" idx="1"/>
          </p:nvPr>
        </p:nvSpPr>
        <p:spPr>
          <a:xfrm>
            <a:off x="345688" y="2737224"/>
            <a:ext cx="5570925" cy="4761053"/>
          </a:xfrm>
        </p:spPr>
        <p:txBody>
          <a:bodyPr/>
          <a:lstStyle/>
          <a:p>
            <a:pPr marL="454025"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WASH infrastructure is improved and maintained to meet national standards </a:t>
            </a:r>
          </a:p>
          <a:p>
            <a:pPr marL="454025" lvl="1" indent="-3429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Requires p</a:t>
            </a:r>
            <a:r>
              <a:rPr lang="en-GB" sz="2000" dirty="0">
                <a:solidFill>
                  <a:srgbClr val="002060"/>
                </a:solidFill>
                <a:latin typeface="Arial" panose="020B0604020202020204" pitchFamily="34" charset="0"/>
                <a:cs typeface="Arial" panose="020B0604020202020204" pitchFamily="34" charset="0"/>
              </a:rPr>
              <a:t>olicies, resources, and strategies to keep infrastructure and services operational over time.</a:t>
            </a:r>
          </a:p>
          <a:p>
            <a:pPr marL="454025" lvl="1" indent="-3429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Existing infrastructure is upgraded or retrofitted to be climate-resilient, and climate-friendly options are chosen for any new infrastructure</a:t>
            </a:r>
          </a:p>
          <a:p>
            <a:pPr marL="454025" lvl="1" indent="-342900">
              <a:buFont typeface="Arial" panose="020B0604020202020204" pitchFamily="34" charset="0"/>
              <a:buChar char="•"/>
            </a:pPr>
            <a:endParaRPr lang="en-GB"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32D55B9B-5688-4926-AF32-A18D66B09FAD}"/>
              </a:ext>
            </a:extLst>
          </p:cNvPr>
          <p:cNvSpPr>
            <a:spLocks noGrp="1"/>
          </p:cNvSpPr>
          <p:nvPr>
            <p:ph type="sldNum" sz="quarter" idx="12"/>
          </p:nvPr>
        </p:nvSpPr>
        <p:spPr/>
        <p:txBody>
          <a:bodyPr/>
          <a:lstStyle/>
          <a:p>
            <a:fld id="{388F2657-336C-604A-92E9-1651D7F0F3E1}" type="slidenum">
              <a:rPr lang="en-US" smtClean="0"/>
              <a:t>38</a:t>
            </a:fld>
            <a:endParaRPr lang="en-US"/>
          </a:p>
        </p:txBody>
      </p:sp>
      <p:sp>
        <p:nvSpPr>
          <p:cNvPr id="10" name="Text Placeholder 9">
            <a:extLst>
              <a:ext uri="{FF2B5EF4-FFF2-40B4-BE49-F238E27FC236}">
                <a16:creationId xmlns:a16="http://schemas.microsoft.com/office/drawing/2014/main" id="{34A63CC4-4324-4D2F-BF8A-B33DC9313B93}"/>
              </a:ext>
            </a:extLst>
          </p:cNvPr>
          <p:cNvSpPr>
            <a:spLocks noGrp="1"/>
          </p:cNvSpPr>
          <p:nvPr>
            <p:ph type="body" sz="quarter" idx="14"/>
          </p:nvPr>
        </p:nvSpPr>
        <p:spPr/>
        <p:txBody>
          <a:bodyPr/>
          <a:lstStyle/>
          <a:p>
            <a:r>
              <a:rPr lang="en-US" dirty="0"/>
              <a:t>Practical step 4</a:t>
            </a:r>
          </a:p>
          <a:p>
            <a:endParaRPr lang="en-US" dirty="0"/>
          </a:p>
        </p:txBody>
      </p:sp>
      <p:pic>
        <p:nvPicPr>
          <p:cNvPr id="15" name="Picture 14">
            <a:extLst>
              <a:ext uri="{FF2B5EF4-FFF2-40B4-BE49-F238E27FC236}">
                <a16:creationId xmlns:a16="http://schemas.microsoft.com/office/drawing/2014/main" id="{8B5D1FA5-68DB-4EB1-9A95-53E2B4EF7A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230" y="1204331"/>
            <a:ext cx="3025773" cy="4232027"/>
          </a:xfrm>
          <a:prstGeom prst="rect">
            <a:avLst/>
          </a:prstGeom>
        </p:spPr>
      </p:pic>
      <p:sp>
        <p:nvSpPr>
          <p:cNvPr id="17" name="TextBox 16">
            <a:extLst>
              <a:ext uri="{FF2B5EF4-FFF2-40B4-BE49-F238E27FC236}">
                <a16:creationId xmlns:a16="http://schemas.microsoft.com/office/drawing/2014/main" id="{F1A15D58-DE44-4876-9F99-B67BE3C7C942}"/>
              </a:ext>
            </a:extLst>
          </p:cNvPr>
          <p:cNvSpPr txBox="1"/>
          <p:nvPr/>
        </p:nvSpPr>
        <p:spPr>
          <a:xfrm>
            <a:off x="6165657" y="5916081"/>
            <a:ext cx="6099716" cy="646331"/>
          </a:xfrm>
          <a:prstGeom prst="rect">
            <a:avLst/>
          </a:prstGeom>
          <a:noFill/>
        </p:spPr>
        <p:txBody>
          <a:bodyPr wrap="square">
            <a:spAutoFit/>
          </a:bodyPr>
          <a:lstStyle/>
          <a:p>
            <a:pPr marL="454025" lvl="1" indent="-342900">
              <a:buFont typeface="Arial" panose="020B0604020202020204" pitchFamily="34" charset="0"/>
              <a:buChar char="•"/>
            </a:pPr>
            <a:r>
              <a:rPr lang="en-GB" sz="1800" dirty="0">
                <a:solidFill>
                  <a:schemeClr val="bg1"/>
                </a:solidFill>
                <a:latin typeface="Arial Narrow" panose="020B0606020202030204" pitchFamily="34" charset="0"/>
                <a:cs typeface="Arial" panose="020B0604020202020204" pitchFamily="34" charset="0"/>
              </a:rPr>
              <a:t>WASH FIT is just one example of an improvement tool – countries may have existing programmes</a:t>
            </a:r>
          </a:p>
        </p:txBody>
      </p:sp>
    </p:spTree>
    <p:extLst>
      <p:ext uri="{BB962C8B-B14F-4D97-AF65-F5344CB8AC3E}">
        <p14:creationId xmlns:p14="http://schemas.microsoft.com/office/powerpoint/2010/main" val="3297276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1AF66-AA23-B643-98C3-F7539AB0E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04"/>
          <a:stretch/>
        </p:blipFill>
        <p:spPr>
          <a:xfrm>
            <a:off x="174817" y="103179"/>
            <a:ext cx="2482863" cy="3240000"/>
          </a:xfrm>
          <a:prstGeom prst="rect">
            <a:avLst/>
          </a:prstGeom>
        </p:spPr>
      </p:pic>
      <p:sp>
        <p:nvSpPr>
          <p:cNvPr id="4" name="Text Placeholder 3">
            <a:extLst>
              <a:ext uri="{FF2B5EF4-FFF2-40B4-BE49-F238E27FC236}">
                <a16:creationId xmlns:a16="http://schemas.microsoft.com/office/drawing/2014/main" id="{6F61BF01-A7BF-4209-B708-9E38566FFB91}"/>
              </a:ext>
            </a:extLst>
          </p:cNvPr>
          <p:cNvSpPr>
            <a:spLocks noGrp="1"/>
          </p:cNvSpPr>
          <p:nvPr>
            <p:ph type="body" idx="1"/>
          </p:nvPr>
        </p:nvSpPr>
        <p:spPr>
          <a:xfrm>
            <a:off x="356839" y="3514822"/>
            <a:ext cx="5292145" cy="3120154"/>
          </a:xfrm>
        </p:spPr>
        <p:txBody>
          <a:bodyPr>
            <a:normAutofit/>
          </a:bodyPr>
          <a:lstStyle/>
          <a:p>
            <a:pPr marL="454025"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WASH indicators can be integrated into routine data collection and review processes for health care, e.g., h</a:t>
            </a:r>
            <a:r>
              <a:rPr lang="en-GB" dirty="0">
                <a:solidFill>
                  <a:srgbClr val="002060"/>
                </a:solidFill>
                <a:latin typeface="Arial" panose="020B0604020202020204" pitchFamily="34" charset="0"/>
                <a:cs typeface="Arial" panose="020B0604020202020204" pitchFamily="34" charset="0"/>
              </a:rPr>
              <a:t>ealth management information systems </a:t>
            </a:r>
            <a:endParaRPr lang="en-GB" sz="2000" dirty="0">
              <a:solidFill>
                <a:srgbClr val="002060"/>
              </a:solidFill>
              <a:latin typeface="Arial" panose="020B0604020202020204" pitchFamily="34" charset="0"/>
              <a:cs typeface="Arial" panose="020B0604020202020204" pitchFamily="34" charset="0"/>
            </a:endParaRPr>
          </a:p>
          <a:p>
            <a:pPr marL="454025"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Data are routinely collected, analysed and results shared </a:t>
            </a:r>
          </a:p>
          <a:p>
            <a:pPr marL="454025"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The data can be used to measure progress and hold stakeholders accountable.</a:t>
            </a:r>
          </a:p>
          <a:p>
            <a:pPr marL="111125" lvl="1"/>
            <a:endParaRPr lang="en-GB" sz="2000" dirty="0">
              <a:solidFill>
                <a:srgbClr val="002060"/>
              </a:solidFill>
              <a:latin typeface="Arial" panose="020B0604020202020204" pitchFamily="34" charset="0"/>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4873D6C2-BC0F-422B-8BF5-BF9D16966CB4}"/>
              </a:ext>
            </a:extLst>
          </p:cNvPr>
          <p:cNvSpPr>
            <a:spLocks noGrp="1"/>
          </p:cNvSpPr>
          <p:nvPr>
            <p:ph type="sldNum" sz="quarter" idx="12"/>
          </p:nvPr>
        </p:nvSpPr>
        <p:spPr/>
        <p:txBody>
          <a:bodyPr/>
          <a:lstStyle/>
          <a:p>
            <a:fld id="{388F2657-336C-604A-92E9-1651D7F0F3E1}" type="slidenum">
              <a:rPr lang="en-US" smtClean="0"/>
              <a:t>39</a:t>
            </a:fld>
            <a:endParaRPr lang="en-US"/>
          </a:p>
        </p:txBody>
      </p:sp>
      <p:sp>
        <p:nvSpPr>
          <p:cNvPr id="8" name="Text Placeholder 7">
            <a:extLst>
              <a:ext uri="{FF2B5EF4-FFF2-40B4-BE49-F238E27FC236}">
                <a16:creationId xmlns:a16="http://schemas.microsoft.com/office/drawing/2014/main" id="{10078F7E-490D-40E9-9493-DE2DF892BDF1}"/>
              </a:ext>
            </a:extLst>
          </p:cNvPr>
          <p:cNvSpPr>
            <a:spLocks noGrp="1"/>
          </p:cNvSpPr>
          <p:nvPr>
            <p:ph type="body" sz="quarter" idx="14"/>
          </p:nvPr>
        </p:nvSpPr>
        <p:spPr/>
        <p:txBody>
          <a:bodyPr/>
          <a:lstStyle/>
          <a:p>
            <a:r>
              <a:rPr lang="en-US" sz="4400" dirty="0">
                <a:solidFill>
                  <a:srgbClr val="00B0F0"/>
                </a:solidFill>
                <a:cs typeface="Arial" panose="020B0604020202020204" pitchFamily="34" charset="0"/>
              </a:rPr>
              <a:t>Practical Step 5</a:t>
            </a:r>
          </a:p>
        </p:txBody>
      </p:sp>
      <p:pic>
        <p:nvPicPr>
          <p:cNvPr id="10" name="Picture 9" descr="A picture containing text&#10;&#10;Description automatically generated">
            <a:extLst>
              <a:ext uri="{FF2B5EF4-FFF2-40B4-BE49-F238E27FC236}">
                <a16:creationId xmlns:a16="http://schemas.microsoft.com/office/drawing/2014/main" id="{96C013C6-B0FB-4BE8-9672-33C7ABE98E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8984" y="1662625"/>
            <a:ext cx="5721415" cy="3704393"/>
          </a:xfrm>
          <a:prstGeom prst="rect">
            <a:avLst/>
          </a:prstGeom>
        </p:spPr>
      </p:pic>
    </p:spTree>
    <p:extLst>
      <p:ext uri="{BB962C8B-B14F-4D97-AF65-F5344CB8AC3E}">
        <p14:creationId xmlns:p14="http://schemas.microsoft.com/office/powerpoint/2010/main" val="1730772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8FE1-0EE6-45A0-ABA9-DF6B46A5F5A8}"/>
              </a:ext>
            </a:extLst>
          </p:cNvPr>
          <p:cNvSpPr>
            <a:spLocks noGrp="1"/>
          </p:cNvSpPr>
          <p:nvPr>
            <p:ph type="title"/>
          </p:nvPr>
        </p:nvSpPr>
        <p:spPr>
          <a:xfrm>
            <a:off x="632830" y="100323"/>
            <a:ext cx="10926337" cy="714375"/>
          </a:xfrm>
        </p:spPr>
        <p:txBody>
          <a:bodyPr/>
          <a:lstStyle/>
          <a:p>
            <a:r>
              <a:rPr lang="en-US" dirty="0"/>
              <a:t>“</a:t>
            </a:r>
            <a:r>
              <a:rPr lang="en-US" i="1" dirty="0"/>
              <a:t>The Resolution is Approved </a:t>
            </a:r>
            <a:r>
              <a:rPr lang="en-US" dirty="0"/>
              <a:t>” </a:t>
            </a:r>
            <a:br>
              <a:rPr lang="en-US" dirty="0"/>
            </a:br>
            <a:r>
              <a:rPr lang="en-US" sz="2800" dirty="0"/>
              <a:t>August 2019</a:t>
            </a:r>
            <a:endParaRPr lang="en-US" dirty="0"/>
          </a:p>
        </p:txBody>
      </p:sp>
      <p:sp>
        <p:nvSpPr>
          <p:cNvPr id="6" name="Slide Number Placeholder 5">
            <a:extLst>
              <a:ext uri="{FF2B5EF4-FFF2-40B4-BE49-F238E27FC236}">
                <a16:creationId xmlns:a16="http://schemas.microsoft.com/office/drawing/2014/main" id="{96A8FAC5-EA62-48B0-8387-378FA756AB80}"/>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4</a:t>
            </a:fld>
            <a:endParaRPr lang="en-GB" dirty="0">
              <a:solidFill>
                <a:prstClr val="black"/>
              </a:solidFill>
            </a:endParaRPr>
          </a:p>
        </p:txBody>
      </p:sp>
      <p:sp>
        <p:nvSpPr>
          <p:cNvPr id="5" name="Text Placeholder 4">
            <a:extLst>
              <a:ext uri="{FF2B5EF4-FFF2-40B4-BE49-F238E27FC236}">
                <a16:creationId xmlns:a16="http://schemas.microsoft.com/office/drawing/2014/main" id="{6FC1B868-8618-42ED-A3FA-BAB1FFC4CBE7}"/>
              </a:ext>
            </a:extLst>
          </p:cNvPr>
          <p:cNvSpPr>
            <a:spLocks noGrp="1"/>
          </p:cNvSpPr>
          <p:nvPr>
            <p:ph type="body" sz="quarter" idx="14"/>
          </p:nvPr>
        </p:nvSpPr>
        <p:spPr>
          <a:xfrm>
            <a:off x="2346337" y="6480577"/>
            <a:ext cx="7138636" cy="365125"/>
          </a:xfrm>
        </p:spPr>
        <p:txBody>
          <a:bodyPr/>
          <a:lstStyle/>
          <a:p>
            <a:pPr algn="ctr"/>
            <a:r>
              <a:rPr lang="en-US" sz="1800" b="0" dirty="0">
                <a:hlinkClick r:id="rId3"/>
              </a:rPr>
              <a:t>https://www.youtube.com/watch?v=Su53NTLFkdA&amp;feature=youtu.be</a:t>
            </a:r>
            <a:endParaRPr lang="en-US" sz="1800" b="0" dirty="0"/>
          </a:p>
        </p:txBody>
      </p:sp>
      <p:pic>
        <p:nvPicPr>
          <p:cNvPr id="3" name="Picture 2">
            <a:hlinkClick r:id="rId3"/>
            <a:extLst>
              <a:ext uri="{FF2B5EF4-FFF2-40B4-BE49-F238E27FC236}">
                <a16:creationId xmlns:a16="http://schemas.microsoft.com/office/drawing/2014/main" id="{C73FCE99-1BA6-4A21-A8C5-A8A7B760A6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434" y="1221011"/>
            <a:ext cx="8943563" cy="5024474"/>
          </a:xfrm>
          <a:prstGeom prst="rect">
            <a:avLst/>
          </a:prstGeom>
        </p:spPr>
      </p:pic>
    </p:spTree>
    <p:extLst>
      <p:ext uri="{BB962C8B-B14F-4D97-AF65-F5344CB8AC3E}">
        <p14:creationId xmlns:p14="http://schemas.microsoft.com/office/powerpoint/2010/main" val="3356277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1AF66-AA23-B643-98C3-F7539AB0E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04"/>
          <a:stretch/>
        </p:blipFill>
        <p:spPr>
          <a:xfrm>
            <a:off x="154467" y="83405"/>
            <a:ext cx="2737241" cy="3240000"/>
          </a:xfrm>
          <a:prstGeom prst="rect">
            <a:avLst/>
          </a:prstGeom>
        </p:spPr>
      </p:pic>
      <p:sp>
        <p:nvSpPr>
          <p:cNvPr id="4" name="Text Placeholder 3">
            <a:extLst>
              <a:ext uri="{FF2B5EF4-FFF2-40B4-BE49-F238E27FC236}">
                <a16:creationId xmlns:a16="http://schemas.microsoft.com/office/drawing/2014/main" id="{C6B83E99-F0BF-4022-8AB4-E6E5DB012C56}"/>
              </a:ext>
            </a:extLst>
          </p:cNvPr>
          <p:cNvSpPr>
            <a:spLocks noGrp="1"/>
          </p:cNvSpPr>
          <p:nvPr>
            <p:ph type="body" idx="1"/>
          </p:nvPr>
        </p:nvSpPr>
        <p:spPr>
          <a:xfrm>
            <a:off x="332064" y="3832491"/>
            <a:ext cx="5584550" cy="2725519"/>
          </a:xfrm>
        </p:spPr>
        <p:txBody>
          <a:bodyPr/>
          <a:lstStyle/>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All workers engaged in the health system, from doctors, to nurses, midwives, and cleaners should have access to up-to-date information on WASH and IPC practices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Pre-service training and as part of regular professional development.</a:t>
            </a:r>
          </a:p>
          <a:p>
            <a:endParaRPr lang="en-US" dirty="0"/>
          </a:p>
        </p:txBody>
      </p:sp>
      <p:sp>
        <p:nvSpPr>
          <p:cNvPr id="3" name="Slide Number Placeholder 2">
            <a:extLst>
              <a:ext uri="{FF2B5EF4-FFF2-40B4-BE49-F238E27FC236}">
                <a16:creationId xmlns:a16="http://schemas.microsoft.com/office/drawing/2014/main" id="{A90ADF27-1012-4CFE-A1D3-40BDA8E6A6A4}"/>
              </a:ext>
            </a:extLst>
          </p:cNvPr>
          <p:cNvSpPr>
            <a:spLocks noGrp="1"/>
          </p:cNvSpPr>
          <p:nvPr>
            <p:ph type="sldNum" sz="quarter" idx="12"/>
          </p:nvPr>
        </p:nvSpPr>
        <p:spPr/>
        <p:txBody>
          <a:bodyPr/>
          <a:lstStyle/>
          <a:p>
            <a:fld id="{388F2657-336C-604A-92E9-1651D7F0F3E1}" type="slidenum">
              <a:rPr lang="en-US" smtClean="0"/>
              <a:t>40</a:t>
            </a:fld>
            <a:endParaRPr lang="en-US"/>
          </a:p>
        </p:txBody>
      </p:sp>
      <p:sp>
        <p:nvSpPr>
          <p:cNvPr id="8" name="Text Placeholder 7">
            <a:extLst>
              <a:ext uri="{FF2B5EF4-FFF2-40B4-BE49-F238E27FC236}">
                <a16:creationId xmlns:a16="http://schemas.microsoft.com/office/drawing/2014/main" id="{F7003C71-1E03-4832-868A-546815279AD9}"/>
              </a:ext>
            </a:extLst>
          </p:cNvPr>
          <p:cNvSpPr>
            <a:spLocks noGrp="1"/>
          </p:cNvSpPr>
          <p:nvPr>
            <p:ph type="body" sz="quarter" idx="14"/>
          </p:nvPr>
        </p:nvSpPr>
        <p:spPr/>
        <p:txBody>
          <a:bodyPr/>
          <a:lstStyle/>
          <a:p>
            <a:r>
              <a:rPr lang="en-US" dirty="0"/>
              <a:t>Practical step 6 </a:t>
            </a:r>
          </a:p>
        </p:txBody>
      </p:sp>
      <p:pic>
        <p:nvPicPr>
          <p:cNvPr id="10" name="Picture 9" descr="A picture containing text&#10;&#10;Description automatically generated">
            <a:extLst>
              <a:ext uri="{FF2B5EF4-FFF2-40B4-BE49-F238E27FC236}">
                <a16:creationId xmlns:a16="http://schemas.microsoft.com/office/drawing/2014/main" id="{7568B602-EBCC-440C-82B6-31F6CBA974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5389" y="2287169"/>
            <a:ext cx="5532258" cy="3105829"/>
          </a:xfrm>
          <a:prstGeom prst="rect">
            <a:avLst/>
          </a:prstGeom>
        </p:spPr>
      </p:pic>
      <p:sp>
        <p:nvSpPr>
          <p:cNvPr id="11" name="TextBox 10">
            <a:extLst>
              <a:ext uri="{FF2B5EF4-FFF2-40B4-BE49-F238E27FC236}">
                <a16:creationId xmlns:a16="http://schemas.microsoft.com/office/drawing/2014/main" id="{6ACF1E91-5633-44B9-BEDD-882169609963}"/>
              </a:ext>
            </a:extLst>
          </p:cNvPr>
          <p:cNvSpPr txBox="1"/>
          <p:nvPr/>
        </p:nvSpPr>
        <p:spPr>
          <a:xfrm>
            <a:off x="6860210" y="5687915"/>
            <a:ext cx="5584551" cy="646331"/>
          </a:xfrm>
          <a:prstGeom prst="rect">
            <a:avLst/>
          </a:prstGeom>
          <a:noFill/>
        </p:spPr>
        <p:txBody>
          <a:bodyPr wrap="square" rtlCol="0">
            <a:spAutoFit/>
          </a:bodyPr>
          <a:lstStyle/>
          <a:p>
            <a:pPr algn="l"/>
            <a:r>
              <a:rPr lang="en-US" dirty="0">
                <a:solidFill>
                  <a:schemeClr val="bg1"/>
                </a:solidFill>
                <a:latin typeface="Arial Narrow" panose="020B0606020202030204" pitchFamily="34" charset="0"/>
              </a:rPr>
              <a:t>Training of nurses in gender equality, disability and social inclusion (GEDSI) issues in Myanmar, © WaterAid </a:t>
            </a:r>
          </a:p>
        </p:txBody>
      </p:sp>
    </p:spTree>
    <p:extLst>
      <p:ext uri="{BB962C8B-B14F-4D97-AF65-F5344CB8AC3E}">
        <p14:creationId xmlns:p14="http://schemas.microsoft.com/office/powerpoint/2010/main" val="2318826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1AF66-AA23-B643-98C3-F7539AB0E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5108"/>
            <a:ext cx="2430000" cy="2756379"/>
          </a:xfrm>
          <a:prstGeom prst="rect">
            <a:avLst/>
          </a:prstGeom>
        </p:spPr>
      </p:pic>
      <p:sp>
        <p:nvSpPr>
          <p:cNvPr id="4" name="Text Placeholder 3">
            <a:extLst>
              <a:ext uri="{FF2B5EF4-FFF2-40B4-BE49-F238E27FC236}">
                <a16:creationId xmlns:a16="http://schemas.microsoft.com/office/drawing/2014/main" id="{DAC360CB-F68B-40FE-A188-93DD596CB38A}"/>
              </a:ext>
            </a:extLst>
          </p:cNvPr>
          <p:cNvSpPr>
            <a:spLocks noGrp="1"/>
          </p:cNvSpPr>
          <p:nvPr>
            <p:ph type="body" idx="1"/>
          </p:nvPr>
        </p:nvSpPr>
        <p:spPr>
          <a:xfrm>
            <a:off x="290631" y="3218432"/>
            <a:ext cx="5619515" cy="3048114"/>
          </a:xfrm>
        </p:spPr>
        <p:txBody>
          <a:bodyPr/>
          <a:lstStyle/>
          <a:p>
            <a:pPr marL="800100"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Community members serve an important role in defining, demanding, using and providing feedback on health services. </a:t>
            </a:r>
          </a:p>
          <a:p>
            <a:pPr marL="800100"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Include community in the development of WASH policies and in the regular review of WASH coverage and implementation data.</a:t>
            </a:r>
          </a:p>
          <a:p>
            <a:pPr marL="800100" lvl="1"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Community plays an important role in WASH FIT </a:t>
            </a:r>
          </a:p>
        </p:txBody>
      </p:sp>
      <p:sp>
        <p:nvSpPr>
          <p:cNvPr id="3" name="Slide Number Placeholder 2">
            <a:extLst>
              <a:ext uri="{FF2B5EF4-FFF2-40B4-BE49-F238E27FC236}">
                <a16:creationId xmlns:a16="http://schemas.microsoft.com/office/drawing/2014/main" id="{30BD8B9D-B8D7-4ACE-9280-C8D9A637F82A}"/>
              </a:ext>
            </a:extLst>
          </p:cNvPr>
          <p:cNvSpPr>
            <a:spLocks noGrp="1"/>
          </p:cNvSpPr>
          <p:nvPr>
            <p:ph type="sldNum" sz="quarter" idx="12"/>
          </p:nvPr>
        </p:nvSpPr>
        <p:spPr/>
        <p:txBody>
          <a:bodyPr/>
          <a:lstStyle/>
          <a:p>
            <a:fld id="{388F2657-336C-604A-92E9-1651D7F0F3E1}" type="slidenum">
              <a:rPr lang="en-US" smtClean="0"/>
              <a:t>41</a:t>
            </a:fld>
            <a:endParaRPr lang="en-US"/>
          </a:p>
        </p:txBody>
      </p:sp>
      <p:sp>
        <p:nvSpPr>
          <p:cNvPr id="8" name="Text Placeholder 7">
            <a:extLst>
              <a:ext uri="{FF2B5EF4-FFF2-40B4-BE49-F238E27FC236}">
                <a16:creationId xmlns:a16="http://schemas.microsoft.com/office/drawing/2014/main" id="{4CE2EE32-928E-4386-B08F-67B8085DD2DA}"/>
              </a:ext>
            </a:extLst>
          </p:cNvPr>
          <p:cNvSpPr>
            <a:spLocks noGrp="1"/>
          </p:cNvSpPr>
          <p:nvPr>
            <p:ph type="body" sz="quarter" idx="14"/>
          </p:nvPr>
        </p:nvSpPr>
        <p:spPr/>
        <p:txBody>
          <a:bodyPr/>
          <a:lstStyle/>
          <a:p>
            <a:r>
              <a:rPr lang="en-US" dirty="0"/>
              <a:t>Practical step 7 </a:t>
            </a:r>
          </a:p>
        </p:txBody>
      </p:sp>
      <p:pic>
        <p:nvPicPr>
          <p:cNvPr id="10" name="Picture 9" descr="A group of people in a gym&#10;&#10;Description automatically generated with low confidence">
            <a:extLst>
              <a:ext uri="{FF2B5EF4-FFF2-40B4-BE49-F238E27FC236}">
                <a16:creationId xmlns:a16="http://schemas.microsoft.com/office/drawing/2014/main" id="{73ABABE2-A844-4722-8744-866F4A08A7F2}"/>
              </a:ext>
            </a:extLst>
          </p:cNvPr>
          <p:cNvPicPr>
            <a:picLocks noChangeAspect="1"/>
          </p:cNvPicPr>
          <p:nvPr/>
        </p:nvPicPr>
        <p:blipFill>
          <a:blip r:embed="rId4"/>
          <a:stretch>
            <a:fillRect/>
          </a:stretch>
        </p:blipFill>
        <p:spPr>
          <a:xfrm rot="10800000">
            <a:off x="6188926" y="1364630"/>
            <a:ext cx="5504985" cy="4128739"/>
          </a:xfrm>
          <a:prstGeom prst="rect">
            <a:avLst/>
          </a:prstGeom>
        </p:spPr>
      </p:pic>
      <p:sp>
        <p:nvSpPr>
          <p:cNvPr id="11" name="TextBox 10">
            <a:extLst>
              <a:ext uri="{FF2B5EF4-FFF2-40B4-BE49-F238E27FC236}">
                <a16:creationId xmlns:a16="http://schemas.microsoft.com/office/drawing/2014/main" id="{C5EB036D-B862-4DD4-A9FB-07D253AEAEB3}"/>
              </a:ext>
            </a:extLst>
          </p:cNvPr>
          <p:cNvSpPr txBox="1"/>
          <p:nvPr/>
        </p:nvSpPr>
        <p:spPr>
          <a:xfrm>
            <a:off x="6824545" y="5620215"/>
            <a:ext cx="5218771" cy="646331"/>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rPr>
              <a:t>A community representative takes part in the WASH FIT team discussions in Ghana </a:t>
            </a:r>
          </a:p>
        </p:txBody>
      </p:sp>
    </p:spTree>
    <p:extLst>
      <p:ext uri="{BB962C8B-B14F-4D97-AF65-F5344CB8AC3E}">
        <p14:creationId xmlns:p14="http://schemas.microsoft.com/office/powerpoint/2010/main" val="3859707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1AF66-AA23-B643-98C3-F7539AB0E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77" b="-1304"/>
          <a:stretch/>
        </p:blipFill>
        <p:spPr>
          <a:xfrm>
            <a:off x="254001" y="0"/>
            <a:ext cx="2541723" cy="3240000"/>
          </a:xfrm>
          <a:prstGeom prst="rect">
            <a:avLst/>
          </a:prstGeom>
        </p:spPr>
      </p:pic>
      <p:sp>
        <p:nvSpPr>
          <p:cNvPr id="4" name="Text Placeholder 3">
            <a:extLst>
              <a:ext uri="{FF2B5EF4-FFF2-40B4-BE49-F238E27FC236}">
                <a16:creationId xmlns:a16="http://schemas.microsoft.com/office/drawing/2014/main" id="{6EBF28AB-DF05-432D-90F7-9818579D4294}"/>
              </a:ext>
            </a:extLst>
          </p:cNvPr>
          <p:cNvSpPr>
            <a:spLocks noGrp="1"/>
          </p:cNvSpPr>
          <p:nvPr>
            <p:ph type="body" idx="1"/>
          </p:nvPr>
        </p:nvSpPr>
        <p:spPr>
          <a:xfrm>
            <a:off x="538705" y="3301273"/>
            <a:ext cx="5076825" cy="3082358"/>
          </a:xfrm>
        </p:spPr>
        <p:txBody>
          <a:bodyPr>
            <a:noAutofit/>
          </a:bodyPr>
          <a:lstStyle/>
          <a:p>
            <a:pPr marL="342900" indent="-34290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External review and research is important for testing and scaling-up innovative approaches and reflecting on and revising programmatic strategies.</a:t>
            </a:r>
          </a:p>
          <a:p>
            <a:pPr marL="342900" indent="-342900">
              <a:buFont typeface="Arial" panose="020B0604020202020204" pitchFamily="34" charset="0"/>
              <a:buChar char="•"/>
            </a:pPr>
            <a:r>
              <a:rPr lang="en-US" dirty="0">
                <a:solidFill>
                  <a:srgbClr val="002060"/>
                </a:solidFill>
              </a:rPr>
              <a:t>H</a:t>
            </a:r>
            <a:r>
              <a:rPr lang="en-US" dirty="0">
                <a:solidFill>
                  <a:srgbClr val="002060"/>
                </a:solidFill>
                <a:latin typeface="Arial" panose="020B0604020202020204" pitchFamily="34" charset="0"/>
                <a:cs typeface="Arial" panose="020B0604020202020204" pitchFamily="34" charset="0"/>
              </a:rPr>
              <a:t>elps to understand the problem (what, how and why), what to do about the  problem and where investments should be prioritized. </a:t>
            </a:r>
            <a:endParaRPr lang="en-US" dirty="0"/>
          </a:p>
        </p:txBody>
      </p:sp>
      <p:sp>
        <p:nvSpPr>
          <p:cNvPr id="3" name="Slide Number Placeholder 2">
            <a:extLst>
              <a:ext uri="{FF2B5EF4-FFF2-40B4-BE49-F238E27FC236}">
                <a16:creationId xmlns:a16="http://schemas.microsoft.com/office/drawing/2014/main" id="{6C2B4423-0BDB-43BD-881C-415FFC65D4FB}"/>
              </a:ext>
            </a:extLst>
          </p:cNvPr>
          <p:cNvSpPr>
            <a:spLocks noGrp="1"/>
          </p:cNvSpPr>
          <p:nvPr>
            <p:ph type="sldNum" sz="quarter" idx="12"/>
          </p:nvPr>
        </p:nvSpPr>
        <p:spPr/>
        <p:txBody>
          <a:bodyPr/>
          <a:lstStyle/>
          <a:p>
            <a:fld id="{388F2657-336C-604A-92E9-1651D7F0F3E1}" type="slidenum">
              <a:rPr lang="en-US" smtClean="0"/>
              <a:t>42</a:t>
            </a:fld>
            <a:endParaRPr lang="en-US"/>
          </a:p>
        </p:txBody>
      </p:sp>
      <p:sp>
        <p:nvSpPr>
          <p:cNvPr id="8" name="Text Placeholder 7">
            <a:extLst>
              <a:ext uri="{FF2B5EF4-FFF2-40B4-BE49-F238E27FC236}">
                <a16:creationId xmlns:a16="http://schemas.microsoft.com/office/drawing/2014/main" id="{1B795F2D-8F73-42EB-A9BF-A7F55092FE6D}"/>
              </a:ext>
            </a:extLst>
          </p:cNvPr>
          <p:cNvSpPr>
            <a:spLocks noGrp="1"/>
          </p:cNvSpPr>
          <p:nvPr>
            <p:ph type="body" sz="quarter" idx="14"/>
          </p:nvPr>
        </p:nvSpPr>
        <p:spPr>
          <a:xfrm>
            <a:off x="839788" y="479473"/>
            <a:ext cx="10512425" cy="722508"/>
          </a:xfrm>
        </p:spPr>
        <p:txBody>
          <a:bodyPr/>
          <a:lstStyle/>
          <a:p>
            <a:r>
              <a:rPr lang="en-US" dirty="0"/>
              <a:t>Practical step 8 </a:t>
            </a:r>
          </a:p>
        </p:txBody>
      </p:sp>
      <p:pic>
        <p:nvPicPr>
          <p:cNvPr id="10" name="Picture 9" descr="A person wearing a mask&#10;&#10;Description automatically generated with low confidence">
            <a:extLst>
              <a:ext uri="{FF2B5EF4-FFF2-40B4-BE49-F238E27FC236}">
                <a16:creationId xmlns:a16="http://schemas.microsoft.com/office/drawing/2014/main" id="{886CD499-D406-485C-9B6A-5C01835BE0D6}"/>
              </a:ext>
            </a:extLst>
          </p:cNvPr>
          <p:cNvPicPr>
            <a:picLocks noChangeAspect="1"/>
          </p:cNvPicPr>
          <p:nvPr/>
        </p:nvPicPr>
        <p:blipFill>
          <a:blip r:embed="rId4"/>
          <a:stretch>
            <a:fillRect/>
          </a:stretch>
        </p:blipFill>
        <p:spPr>
          <a:xfrm>
            <a:off x="6095999" y="1788587"/>
            <a:ext cx="5731533" cy="3820476"/>
          </a:xfrm>
          <a:prstGeom prst="rect">
            <a:avLst/>
          </a:prstGeom>
        </p:spPr>
      </p:pic>
      <p:sp>
        <p:nvSpPr>
          <p:cNvPr id="11" name="TextBox 10">
            <a:extLst>
              <a:ext uri="{FF2B5EF4-FFF2-40B4-BE49-F238E27FC236}">
                <a16:creationId xmlns:a16="http://schemas.microsoft.com/office/drawing/2014/main" id="{97B4CCA0-E2D7-4CB3-9B0D-915A0786E25C}"/>
              </a:ext>
            </a:extLst>
          </p:cNvPr>
          <p:cNvSpPr txBox="1"/>
          <p:nvPr/>
        </p:nvSpPr>
        <p:spPr>
          <a:xfrm>
            <a:off x="10404358" y="5692142"/>
            <a:ext cx="2497873" cy="307777"/>
          </a:xfrm>
          <a:prstGeom prst="rect">
            <a:avLst/>
          </a:prstGeom>
          <a:noFill/>
        </p:spPr>
        <p:txBody>
          <a:bodyPr wrap="square" rtlCol="0">
            <a:spAutoFit/>
          </a:bodyPr>
          <a:lstStyle/>
          <a:p>
            <a:pPr algn="l"/>
            <a:r>
              <a:rPr lang="en-US" sz="1400" dirty="0">
                <a:solidFill>
                  <a:schemeClr val="bg1"/>
                </a:solidFill>
                <a:latin typeface="Arial Narrow" panose="020B0606020202030204" pitchFamily="34" charset="0"/>
              </a:rPr>
              <a:t>© WHO/Uma </a:t>
            </a:r>
            <a:r>
              <a:rPr lang="en-US" sz="1400" dirty="0" err="1">
                <a:solidFill>
                  <a:schemeClr val="bg1"/>
                </a:solidFill>
                <a:latin typeface="Arial Narrow" panose="020B0606020202030204" pitchFamily="34" charset="0"/>
              </a:rPr>
              <a:t>Bista</a:t>
            </a:r>
            <a:r>
              <a:rPr lang="en-US" sz="1400"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2578733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3">
            <a:extLst>
              <a:ext uri="{FF2B5EF4-FFF2-40B4-BE49-F238E27FC236}">
                <a16:creationId xmlns:a16="http://schemas.microsoft.com/office/drawing/2014/main" id="{399A12B8-8E16-D546-81BE-EE0203423804}"/>
              </a:ext>
            </a:extLst>
          </p:cNvPr>
          <p:cNvSpPr txBox="1">
            <a:spLocks/>
          </p:cNvSpPr>
          <p:nvPr/>
        </p:nvSpPr>
        <p:spPr>
          <a:xfrm>
            <a:off x="2532225" y="1989734"/>
            <a:ext cx="3453712" cy="9474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sz="1909"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C891B09-B572-40F3-AB1C-0355C87FE4CC}"/>
              </a:ext>
            </a:extLst>
          </p:cNvPr>
          <p:cNvSpPr/>
          <p:nvPr/>
        </p:nvSpPr>
        <p:spPr>
          <a:xfrm>
            <a:off x="1463427" y="928253"/>
            <a:ext cx="9481984" cy="762388"/>
          </a:xfrm>
          <a:prstGeom prst="rect">
            <a:avLst/>
          </a:prstGeom>
        </p:spPr>
        <p:txBody>
          <a:bodyPr wrap="square">
            <a:spAutoFit/>
          </a:bodyPr>
          <a:lstStyle/>
          <a:p>
            <a:pPr defTabSz="914370">
              <a:spcBef>
                <a:spcPts val="544"/>
              </a:spcBef>
              <a:spcAft>
                <a:spcPts val="544"/>
              </a:spcAft>
              <a:defRPr/>
            </a:pPr>
            <a:r>
              <a:rPr lang="en-US" sz="2177" dirty="0">
                <a:solidFill>
                  <a:srgbClr val="002060"/>
                </a:solidFill>
                <a:latin typeface="Arial" panose="020B0604020202020204" pitchFamily="34" charset="0"/>
                <a:cs typeface="Arial" panose="020B0604020202020204" pitchFamily="34" charset="0"/>
              </a:rPr>
              <a:t>60+ countries making progress on implementing </a:t>
            </a:r>
            <a:r>
              <a:rPr lang="en-US" sz="2177" i="1" dirty="0">
                <a:solidFill>
                  <a:srgbClr val="002060"/>
                </a:solidFill>
                <a:latin typeface="Arial" panose="020B0604020202020204" pitchFamily="34" charset="0"/>
                <a:cs typeface="Arial" panose="020B0604020202020204" pitchFamily="34" charset="0"/>
              </a:rPr>
              <a:t>World Health Assembly Resolution </a:t>
            </a:r>
            <a:r>
              <a:rPr lang="en-US" sz="2177" dirty="0">
                <a:solidFill>
                  <a:srgbClr val="002060"/>
                </a:solidFill>
                <a:latin typeface="Arial" panose="020B0604020202020204" pitchFamily="34" charset="0"/>
                <a:cs typeface="Arial" panose="020B0604020202020204" pitchFamily="34" charset="0"/>
              </a:rPr>
              <a:t>&amp; </a:t>
            </a:r>
            <a:r>
              <a:rPr lang="en-US" sz="2177" i="1" dirty="0">
                <a:solidFill>
                  <a:srgbClr val="002060"/>
                </a:solidFill>
                <a:latin typeface="Arial" panose="020B0604020202020204" pitchFamily="34" charset="0"/>
                <a:cs typeface="Arial" panose="020B0604020202020204" pitchFamily="34" charset="0"/>
              </a:rPr>
              <a:t>Practical Steps</a:t>
            </a:r>
          </a:p>
        </p:txBody>
      </p:sp>
      <p:sp>
        <p:nvSpPr>
          <p:cNvPr id="8" name="Rectangle 7">
            <a:extLst>
              <a:ext uri="{FF2B5EF4-FFF2-40B4-BE49-F238E27FC236}">
                <a16:creationId xmlns:a16="http://schemas.microsoft.com/office/drawing/2014/main" id="{CB79573B-1B2F-4421-8FBF-824E39116302}"/>
              </a:ext>
            </a:extLst>
          </p:cNvPr>
          <p:cNvSpPr/>
          <p:nvPr/>
        </p:nvSpPr>
        <p:spPr>
          <a:xfrm>
            <a:off x="477469" y="6130581"/>
            <a:ext cx="5265409" cy="650691"/>
          </a:xfrm>
          <a:custGeom>
            <a:avLst/>
            <a:gdLst>
              <a:gd name="connsiteX0" fmla="*/ 0 w 5265409"/>
              <a:gd name="connsiteY0" fmla="*/ 0 h 650691"/>
              <a:gd name="connsiteX1" fmla="*/ 763484 w 5265409"/>
              <a:gd name="connsiteY1" fmla="*/ 0 h 650691"/>
              <a:gd name="connsiteX2" fmla="*/ 1369006 w 5265409"/>
              <a:gd name="connsiteY2" fmla="*/ 0 h 650691"/>
              <a:gd name="connsiteX3" fmla="*/ 1921874 w 5265409"/>
              <a:gd name="connsiteY3" fmla="*/ 0 h 650691"/>
              <a:gd name="connsiteX4" fmla="*/ 2527396 w 5265409"/>
              <a:gd name="connsiteY4" fmla="*/ 0 h 650691"/>
              <a:gd name="connsiteX5" fmla="*/ 3132918 w 5265409"/>
              <a:gd name="connsiteY5" fmla="*/ 0 h 650691"/>
              <a:gd name="connsiteX6" fmla="*/ 3843749 w 5265409"/>
              <a:gd name="connsiteY6" fmla="*/ 0 h 650691"/>
              <a:gd name="connsiteX7" fmla="*/ 4554579 w 5265409"/>
              <a:gd name="connsiteY7" fmla="*/ 0 h 650691"/>
              <a:gd name="connsiteX8" fmla="*/ 5265409 w 5265409"/>
              <a:gd name="connsiteY8" fmla="*/ 0 h 650691"/>
              <a:gd name="connsiteX9" fmla="*/ 5265409 w 5265409"/>
              <a:gd name="connsiteY9" fmla="*/ 650691 h 650691"/>
              <a:gd name="connsiteX10" fmla="*/ 4659887 w 5265409"/>
              <a:gd name="connsiteY10" fmla="*/ 650691 h 650691"/>
              <a:gd name="connsiteX11" fmla="*/ 3896403 w 5265409"/>
              <a:gd name="connsiteY11" fmla="*/ 650691 h 650691"/>
              <a:gd name="connsiteX12" fmla="*/ 3290881 w 5265409"/>
              <a:gd name="connsiteY12" fmla="*/ 650691 h 650691"/>
              <a:gd name="connsiteX13" fmla="*/ 2790667 w 5265409"/>
              <a:gd name="connsiteY13" fmla="*/ 650691 h 650691"/>
              <a:gd name="connsiteX14" fmla="*/ 2290453 w 5265409"/>
              <a:gd name="connsiteY14" fmla="*/ 650691 h 650691"/>
              <a:gd name="connsiteX15" fmla="*/ 1684931 w 5265409"/>
              <a:gd name="connsiteY15" fmla="*/ 650691 h 650691"/>
              <a:gd name="connsiteX16" fmla="*/ 1132063 w 5265409"/>
              <a:gd name="connsiteY16" fmla="*/ 650691 h 650691"/>
              <a:gd name="connsiteX17" fmla="*/ 0 w 5265409"/>
              <a:gd name="connsiteY17" fmla="*/ 650691 h 650691"/>
              <a:gd name="connsiteX18" fmla="*/ 0 w 5265409"/>
              <a:gd name="connsiteY18" fmla="*/ 0 h 6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65409" h="650691" fill="none" extrusionOk="0">
                <a:moveTo>
                  <a:pt x="0" y="0"/>
                </a:moveTo>
                <a:cubicBezTo>
                  <a:pt x="161063" y="20637"/>
                  <a:pt x="591950" y="23663"/>
                  <a:pt x="763484" y="0"/>
                </a:cubicBezTo>
                <a:cubicBezTo>
                  <a:pt x="935018" y="-23663"/>
                  <a:pt x="1072393" y="3829"/>
                  <a:pt x="1369006" y="0"/>
                </a:cubicBezTo>
                <a:cubicBezTo>
                  <a:pt x="1665619" y="-3829"/>
                  <a:pt x="1734792" y="-27079"/>
                  <a:pt x="1921874" y="0"/>
                </a:cubicBezTo>
                <a:cubicBezTo>
                  <a:pt x="2108956" y="27079"/>
                  <a:pt x="2282864" y="3198"/>
                  <a:pt x="2527396" y="0"/>
                </a:cubicBezTo>
                <a:cubicBezTo>
                  <a:pt x="2771928" y="-3198"/>
                  <a:pt x="2884627" y="-25720"/>
                  <a:pt x="3132918" y="0"/>
                </a:cubicBezTo>
                <a:cubicBezTo>
                  <a:pt x="3381209" y="25720"/>
                  <a:pt x="3527573" y="3750"/>
                  <a:pt x="3843749" y="0"/>
                </a:cubicBezTo>
                <a:cubicBezTo>
                  <a:pt x="4159925" y="-3750"/>
                  <a:pt x="4218328" y="8569"/>
                  <a:pt x="4554579" y="0"/>
                </a:cubicBezTo>
                <a:cubicBezTo>
                  <a:pt x="4890830" y="-8569"/>
                  <a:pt x="4926824" y="-6336"/>
                  <a:pt x="5265409" y="0"/>
                </a:cubicBezTo>
                <a:cubicBezTo>
                  <a:pt x="5251855" y="279592"/>
                  <a:pt x="5240974" y="473950"/>
                  <a:pt x="5265409" y="650691"/>
                </a:cubicBezTo>
                <a:cubicBezTo>
                  <a:pt x="4993553" y="635422"/>
                  <a:pt x="4889618" y="638898"/>
                  <a:pt x="4659887" y="650691"/>
                </a:cubicBezTo>
                <a:cubicBezTo>
                  <a:pt x="4430156" y="662484"/>
                  <a:pt x="4088520" y="639789"/>
                  <a:pt x="3896403" y="650691"/>
                </a:cubicBezTo>
                <a:cubicBezTo>
                  <a:pt x="3704286" y="661593"/>
                  <a:pt x="3517287" y="624804"/>
                  <a:pt x="3290881" y="650691"/>
                </a:cubicBezTo>
                <a:cubicBezTo>
                  <a:pt x="3064475" y="676578"/>
                  <a:pt x="2964235" y="670769"/>
                  <a:pt x="2790667" y="650691"/>
                </a:cubicBezTo>
                <a:cubicBezTo>
                  <a:pt x="2617099" y="630613"/>
                  <a:pt x="2534645" y="672068"/>
                  <a:pt x="2290453" y="650691"/>
                </a:cubicBezTo>
                <a:cubicBezTo>
                  <a:pt x="2046261" y="629314"/>
                  <a:pt x="1873739" y="644391"/>
                  <a:pt x="1684931" y="650691"/>
                </a:cubicBezTo>
                <a:cubicBezTo>
                  <a:pt x="1496123" y="656991"/>
                  <a:pt x="1356531" y="645822"/>
                  <a:pt x="1132063" y="650691"/>
                </a:cubicBezTo>
                <a:cubicBezTo>
                  <a:pt x="907595" y="655560"/>
                  <a:pt x="414633" y="661754"/>
                  <a:pt x="0" y="650691"/>
                </a:cubicBezTo>
                <a:cubicBezTo>
                  <a:pt x="2272" y="351626"/>
                  <a:pt x="8362" y="172655"/>
                  <a:pt x="0" y="0"/>
                </a:cubicBezTo>
                <a:close/>
              </a:path>
              <a:path w="5265409" h="650691" stroke="0" extrusionOk="0">
                <a:moveTo>
                  <a:pt x="0" y="0"/>
                </a:moveTo>
                <a:cubicBezTo>
                  <a:pt x="254985" y="-23679"/>
                  <a:pt x="490907" y="15789"/>
                  <a:pt x="658176" y="0"/>
                </a:cubicBezTo>
                <a:cubicBezTo>
                  <a:pt x="825445" y="-15789"/>
                  <a:pt x="1143966" y="13634"/>
                  <a:pt x="1369006" y="0"/>
                </a:cubicBezTo>
                <a:cubicBezTo>
                  <a:pt x="1594046" y="-13634"/>
                  <a:pt x="1680526" y="200"/>
                  <a:pt x="1869220" y="0"/>
                </a:cubicBezTo>
                <a:cubicBezTo>
                  <a:pt x="2057914" y="-200"/>
                  <a:pt x="2303433" y="11922"/>
                  <a:pt x="2527396" y="0"/>
                </a:cubicBezTo>
                <a:cubicBezTo>
                  <a:pt x="2751359" y="-11922"/>
                  <a:pt x="3091818" y="22986"/>
                  <a:pt x="3238227" y="0"/>
                </a:cubicBezTo>
                <a:cubicBezTo>
                  <a:pt x="3384636" y="-22986"/>
                  <a:pt x="3596070" y="-13892"/>
                  <a:pt x="3738440" y="0"/>
                </a:cubicBezTo>
                <a:cubicBezTo>
                  <a:pt x="3880810" y="13892"/>
                  <a:pt x="4062517" y="-15899"/>
                  <a:pt x="4238654" y="0"/>
                </a:cubicBezTo>
                <a:cubicBezTo>
                  <a:pt x="4414791" y="15899"/>
                  <a:pt x="4902924" y="23820"/>
                  <a:pt x="5265409" y="0"/>
                </a:cubicBezTo>
                <a:cubicBezTo>
                  <a:pt x="5261066" y="155174"/>
                  <a:pt x="5241469" y="394152"/>
                  <a:pt x="5265409" y="650691"/>
                </a:cubicBezTo>
                <a:cubicBezTo>
                  <a:pt x="4939225" y="659456"/>
                  <a:pt x="4828538" y="633666"/>
                  <a:pt x="4554579" y="650691"/>
                </a:cubicBezTo>
                <a:cubicBezTo>
                  <a:pt x="4280620" y="667717"/>
                  <a:pt x="4047869" y="658842"/>
                  <a:pt x="3791094" y="650691"/>
                </a:cubicBezTo>
                <a:cubicBezTo>
                  <a:pt x="3534320" y="642540"/>
                  <a:pt x="3394204" y="631285"/>
                  <a:pt x="3290881" y="650691"/>
                </a:cubicBezTo>
                <a:cubicBezTo>
                  <a:pt x="3187558" y="670097"/>
                  <a:pt x="2919323" y="626258"/>
                  <a:pt x="2685359" y="650691"/>
                </a:cubicBezTo>
                <a:cubicBezTo>
                  <a:pt x="2451395" y="675124"/>
                  <a:pt x="2283648" y="642321"/>
                  <a:pt x="2132491" y="650691"/>
                </a:cubicBezTo>
                <a:cubicBezTo>
                  <a:pt x="1981334" y="659061"/>
                  <a:pt x="1710249" y="660449"/>
                  <a:pt x="1579623" y="650691"/>
                </a:cubicBezTo>
                <a:cubicBezTo>
                  <a:pt x="1448997" y="640933"/>
                  <a:pt x="1064860" y="636975"/>
                  <a:pt x="921447" y="650691"/>
                </a:cubicBezTo>
                <a:cubicBezTo>
                  <a:pt x="778034" y="664407"/>
                  <a:pt x="250483" y="605169"/>
                  <a:pt x="0" y="650691"/>
                </a:cubicBezTo>
                <a:cubicBezTo>
                  <a:pt x="-12995" y="423411"/>
                  <a:pt x="20393" y="205596"/>
                  <a:pt x="0" y="0"/>
                </a:cubicBezTo>
                <a:close/>
              </a:path>
            </a:pathLst>
          </a:custGeom>
          <a:ln>
            <a:solidFill>
              <a:schemeClr val="tx1"/>
            </a:solidFill>
            <a:extLst>
              <a:ext uri="{C807C97D-BFC1-408E-A445-0C87EB9F89A2}">
                <ask:lineSketchStyleProps xmlns:ask="http://schemas.microsoft.com/office/drawing/2018/sketchyshapes" xmlns="" sd="3950756230">
                  <a:prstGeom prst="rect">
                    <a:avLst/>
                  </a:prstGeom>
                  <ask:type>
                    <ask:lineSketchFreehand/>
                  </ask:type>
                </ask:lineSketchStyleProps>
              </a:ext>
            </a:extLst>
          </a:ln>
        </p:spPr>
        <p:txBody>
          <a:bodyPr wrap="square">
            <a:spAutoFit/>
          </a:bodyPr>
          <a:lstStyle/>
          <a:p>
            <a:pPr rtl="0"/>
            <a:r>
              <a:rPr lang="en-US" sz="1814" dirty="0"/>
              <a:t>Visit: </a:t>
            </a:r>
            <a:r>
              <a:rPr lang="en-US" sz="1814" dirty="0">
                <a:hlinkClick r:id="rId3"/>
              </a:rPr>
              <a:t>https://washinhcf.org/country-progress-tracker/</a:t>
            </a:r>
            <a:r>
              <a:rPr lang="en-US" sz="1814" dirty="0"/>
              <a:t> to submit an update for your country  </a:t>
            </a:r>
          </a:p>
        </p:txBody>
      </p:sp>
      <p:sp>
        <p:nvSpPr>
          <p:cNvPr id="9" name="Title 8">
            <a:extLst>
              <a:ext uri="{FF2B5EF4-FFF2-40B4-BE49-F238E27FC236}">
                <a16:creationId xmlns:a16="http://schemas.microsoft.com/office/drawing/2014/main" id="{DADB793F-F57B-4336-87D1-392B1E73A77D}"/>
              </a:ext>
            </a:extLst>
          </p:cNvPr>
          <p:cNvSpPr>
            <a:spLocks noGrp="1"/>
          </p:cNvSpPr>
          <p:nvPr>
            <p:ph type="title"/>
          </p:nvPr>
        </p:nvSpPr>
        <p:spPr>
          <a:xfrm>
            <a:off x="838199" y="132669"/>
            <a:ext cx="10515600" cy="714375"/>
          </a:xfrm>
        </p:spPr>
        <p:txBody>
          <a:bodyPr/>
          <a:lstStyle/>
          <a:p>
            <a:r>
              <a:rPr lang="en-US" dirty="0"/>
              <a:t>Country progress tracker </a:t>
            </a:r>
          </a:p>
        </p:txBody>
      </p:sp>
      <p:sp>
        <p:nvSpPr>
          <p:cNvPr id="7" name="Slide Number Placeholder 6">
            <a:extLst>
              <a:ext uri="{FF2B5EF4-FFF2-40B4-BE49-F238E27FC236}">
                <a16:creationId xmlns:a16="http://schemas.microsoft.com/office/drawing/2014/main" id="{98F92E69-7EBD-4623-B44A-15A20D777458}"/>
              </a:ext>
            </a:extLst>
          </p:cNvPr>
          <p:cNvSpPr>
            <a:spLocks noGrp="1"/>
          </p:cNvSpPr>
          <p:nvPr>
            <p:ph type="sldNum" sz="quarter" idx="12"/>
          </p:nvPr>
        </p:nvSpPr>
        <p:spPr/>
        <p:txBody>
          <a:bodyPr/>
          <a:lstStyle/>
          <a:p>
            <a:fld id="{388F2657-336C-604A-92E9-1651D7F0F3E1}" type="slidenum">
              <a:rPr lang="en-US" smtClean="0"/>
              <a:t>43</a:t>
            </a:fld>
            <a:endParaRPr lang="en-US" dirty="0"/>
          </a:p>
        </p:txBody>
      </p:sp>
      <p:pic>
        <p:nvPicPr>
          <p:cNvPr id="16" name="Picture 15">
            <a:extLst>
              <a:ext uri="{FF2B5EF4-FFF2-40B4-BE49-F238E27FC236}">
                <a16:creationId xmlns:a16="http://schemas.microsoft.com/office/drawing/2014/main" id="{FA8668FD-2E3C-43E5-8929-2E830B78E3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610" y="1682045"/>
            <a:ext cx="10313018" cy="4272304"/>
          </a:xfrm>
          <a:prstGeom prst="rect">
            <a:avLst/>
          </a:prstGeom>
        </p:spPr>
      </p:pic>
      <p:grpSp>
        <p:nvGrpSpPr>
          <p:cNvPr id="5" name="Group 4">
            <a:extLst>
              <a:ext uri="{FF2B5EF4-FFF2-40B4-BE49-F238E27FC236}">
                <a16:creationId xmlns:a16="http://schemas.microsoft.com/office/drawing/2014/main" id="{B85C9858-348E-4393-9E07-FCA7EAF63589}"/>
              </a:ext>
            </a:extLst>
          </p:cNvPr>
          <p:cNvGrpSpPr/>
          <p:nvPr/>
        </p:nvGrpSpPr>
        <p:grpSpPr>
          <a:xfrm>
            <a:off x="8789914" y="4951610"/>
            <a:ext cx="3187729" cy="1672054"/>
            <a:chOff x="7178781" y="1101936"/>
            <a:chExt cx="3514619" cy="1843517"/>
          </a:xfrm>
        </p:grpSpPr>
        <p:pic>
          <p:nvPicPr>
            <p:cNvPr id="3" name="Picture 2">
              <a:extLst>
                <a:ext uri="{FF2B5EF4-FFF2-40B4-BE49-F238E27FC236}">
                  <a16:creationId xmlns:a16="http://schemas.microsoft.com/office/drawing/2014/main" id="{83F12D26-F8C9-4575-9FC3-0FB585A3F2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8781" y="1101936"/>
              <a:ext cx="3514619" cy="1843517"/>
            </a:xfrm>
            <a:prstGeom prst="rect">
              <a:avLst/>
            </a:prstGeom>
          </p:spPr>
        </p:pic>
        <p:sp>
          <p:nvSpPr>
            <p:cNvPr id="4" name="Rectangle 3">
              <a:extLst>
                <a:ext uri="{FF2B5EF4-FFF2-40B4-BE49-F238E27FC236}">
                  <a16:creationId xmlns:a16="http://schemas.microsoft.com/office/drawing/2014/main" id="{541B6086-C284-4801-9E50-E4D02314E992}"/>
                </a:ext>
              </a:extLst>
            </p:cNvPr>
            <p:cNvSpPr/>
            <p:nvPr/>
          </p:nvSpPr>
          <p:spPr>
            <a:xfrm>
              <a:off x="8011501" y="1102659"/>
              <a:ext cx="1293864" cy="322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spTree>
    <p:extLst>
      <p:ext uri="{BB962C8B-B14F-4D97-AF65-F5344CB8AC3E}">
        <p14:creationId xmlns:p14="http://schemas.microsoft.com/office/powerpoint/2010/main" val="1260435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634636-7051-48E8-856D-E53A2A90B18E}"/>
              </a:ext>
            </a:extLst>
          </p:cNvPr>
          <p:cNvGrpSpPr/>
          <p:nvPr/>
        </p:nvGrpSpPr>
        <p:grpSpPr>
          <a:xfrm>
            <a:off x="467713" y="314162"/>
            <a:ext cx="6791731" cy="6008579"/>
            <a:chOff x="4456739" y="1550957"/>
            <a:chExt cx="4603898" cy="4372558"/>
          </a:xfrm>
        </p:grpSpPr>
        <p:pic>
          <p:nvPicPr>
            <p:cNvPr id="3" name="Picture 2">
              <a:extLst>
                <a:ext uri="{FF2B5EF4-FFF2-40B4-BE49-F238E27FC236}">
                  <a16:creationId xmlns:a16="http://schemas.microsoft.com/office/drawing/2014/main" id="{AB30F24E-E3D4-4583-A81B-7004A37841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8464" y="3842179"/>
              <a:ext cx="2112173" cy="2081336"/>
            </a:xfrm>
            <a:prstGeom prst="rect">
              <a:avLst/>
            </a:prstGeom>
            <a:ln>
              <a:solidFill>
                <a:schemeClr val="tx1"/>
              </a:solidFill>
            </a:ln>
          </p:spPr>
        </p:pic>
        <p:pic>
          <p:nvPicPr>
            <p:cNvPr id="4" name="Picture 3">
              <a:extLst>
                <a:ext uri="{FF2B5EF4-FFF2-40B4-BE49-F238E27FC236}">
                  <a16:creationId xmlns:a16="http://schemas.microsoft.com/office/drawing/2014/main" id="{DC9C30CF-24CD-4B13-BA91-52AB9A4EAA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41067" y="1550958"/>
              <a:ext cx="2219570" cy="2053172"/>
            </a:xfrm>
            <a:prstGeom prst="rect">
              <a:avLst/>
            </a:prstGeom>
            <a:ln>
              <a:solidFill>
                <a:schemeClr val="tx1"/>
              </a:solidFill>
            </a:ln>
          </p:spPr>
        </p:pic>
        <p:pic>
          <p:nvPicPr>
            <p:cNvPr id="5" name="Picture 4">
              <a:extLst>
                <a:ext uri="{FF2B5EF4-FFF2-40B4-BE49-F238E27FC236}">
                  <a16:creationId xmlns:a16="http://schemas.microsoft.com/office/drawing/2014/main" id="{BF8A5D03-7BE9-41CB-BECE-E77D1648CB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6739" y="1550957"/>
              <a:ext cx="2272148" cy="2053172"/>
            </a:xfrm>
            <a:prstGeom prst="rect">
              <a:avLst/>
            </a:prstGeom>
            <a:ln>
              <a:solidFill>
                <a:schemeClr val="tx1"/>
              </a:solidFill>
            </a:ln>
          </p:spPr>
        </p:pic>
        <p:pic>
          <p:nvPicPr>
            <p:cNvPr id="6" name="Picture 5">
              <a:extLst>
                <a:ext uri="{FF2B5EF4-FFF2-40B4-BE49-F238E27FC236}">
                  <a16:creationId xmlns:a16="http://schemas.microsoft.com/office/drawing/2014/main" id="{F6093C6C-6898-4CE7-B44A-514F4430C9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95393" y="3842179"/>
              <a:ext cx="2310082" cy="2081336"/>
            </a:xfrm>
            <a:prstGeom prst="rect">
              <a:avLst/>
            </a:prstGeom>
            <a:ln>
              <a:solidFill>
                <a:schemeClr val="tx1"/>
              </a:solidFill>
            </a:ln>
          </p:spPr>
        </p:pic>
      </p:grpSp>
      <p:sp>
        <p:nvSpPr>
          <p:cNvPr id="8" name="Title 7">
            <a:extLst>
              <a:ext uri="{FF2B5EF4-FFF2-40B4-BE49-F238E27FC236}">
                <a16:creationId xmlns:a16="http://schemas.microsoft.com/office/drawing/2014/main" id="{DACC4282-34BF-4197-8318-7ABA18A056BA}"/>
              </a:ext>
            </a:extLst>
          </p:cNvPr>
          <p:cNvSpPr>
            <a:spLocks noGrp="1"/>
          </p:cNvSpPr>
          <p:nvPr>
            <p:ph type="ctrTitle"/>
          </p:nvPr>
        </p:nvSpPr>
        <p:spPr>
          <a:xfrm>
            <a:off x="7677614" y="1211038"/>
            <a:ext cx="4250473" cy="3728534"/>
          </a:xfrm>
        </p:spPr>
        <p:txBody>
          <a:bodyPr/>
          <a:lstStyle/>
          <a:p>
            <a:r>
              <a:rPr lang="en-US" sz="4800" dirty="0"/>
              <a:t>Progress is being made but more to be done </a:t>
            </a:r>
            <a:br>
              <a:rPr lang="en-US" sz="4800" dirty="0"/>
            </a:br>
            <a:endParaRPr lang="en-US" sz="4800" dirty="0"/>
          </a:p>
        </p:txBody>
      </p:sp>
      <p:sp>
        <p:nvSpPr>
          <p:cNvPr id="9" name="Subtitle 8">
            <a:extLst>
              <a:ext uri="{FF2B5EF4-FFF2-40B4-BE49-F238E27FC236}">
                <a16:creationId xmlns:a16="http://schemas.microsoft.com/office/drawing/2014/main" id="{F7EBB65A-E073-4966-AA8B-FDCBC408A0A2}"/>
              </a:ext>
            </a:extLst>
          </p:cNvPr>
          <p:cNvSpPr>
            <a:spLocks noGrp="1"/>
          </p:cNvSpPr>
          <p:nvPr>
            <p:ph type="subTitle" idx="1"/>
          </p:nvPr>
        </p:nvSpPr>
        <p:spPr>
          <a:xfrm>
            <a:off x="8095785" y="3782695"/>
            <a:ext cx="3414132" cy="1759461"/>
          </a:xfrm>
        </p:spPr>
        <p:txBody>
          <a:bodyPr>
            <a:normAutofit/>
          </a:bodyPr>
          <a:lstStyle/>
          <a:p>
            <a:r>
              <a:rPr lang="en-US" sz="3200" dirty="0">
                <a:latin typeface="Arial Narrow" panose="020B0606020202030204" pitchFamily="34" charset="0"/>
              </a:rPr>
              <a:t>But there is more to be done! </a:t>
            </a:r>
          </a:p>
        </p:txBody>
      </p:sp>
      <p:sp>
        <p:nvSpPr>
          <p:cNvPr id="10" name="Slide Number Placeholder 9">
            <a:extLst>
              <a:ext uri="{FF2B5EF4-FFF2-40B4-BE49-F238E27FC236}">
                <a16:creationId xmlns:a16="http://schemas.microsoft.com/office/drawing/2014/main" id="{C49C3CBE-1DE5-4797-B0F0-A2075F02E777}"/>
              </a:ext>
            </a:extLst>
          </p:cNvPr>
          <p:cNvSpPr>
            <a:spLocks noGrp="1"/>
          </p:cNvSpPr>
          <p:nvPr>
            <p:ph type="sldNum" sz="quarter" idx="4"/>
          </p:nvPr>
        </p:nvSpPr>
        <p:spPr/>
        <p:txBody>
          <a:bodyPr/>
          <a:lstStyle/>
          <a:p>
            <a:fld id="{A5BA30F2-EADE-E847-915A-1E3BC37EDCB4}" type="slidenum">
              <a:rPr lang="it-IT" smtClean="0"/>
              <a:pPr/>
              <a:t>44</a:t>
            </a:fld>
            <a:endParaRPr lang="it-IT" dirty="0"/>
          </a:p>
        </p:txBody>
      </p:sp>
    </p:spTree>
    <p:extLst>
      <p:ext uri="{BB962C8B-B14F-4D97-AF65-F5344CB8AC3E}">
        <p14:creationId xmlns:p14="http://schemas.microsoft.com/office/powerpoint/2010/main" val="2929890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E5AAB04-2E02-4832-A276-D4700D36E81A}"/>
              </a:ext>
            </a:extLst>
          </p:cNvPr>
          <p:cNvSpPr>
            <a:spLocks noGrp="1"/>
          </p:cNvSpPr>
          <p:nvPr>
            <p:ph type="title"/>
          </p:nvPr>
        </p:nvSpPr>
        <p:spPr>
          <a:xfrm>
            <a:off x="838200" y="476005"/>
            <a:ext cx="10515600" cy="714375"/>
          </a:xfrm>
        </p:spPr>
        <p:txBody>
          <a:bodyPr/>
          <a:lstStyle/>
          <a:p>
            <a:r>
              <a:rPr lang="en-US" dirty="0"/>
              <a:t>Examples of actions in champion countries </a:t>
            </a:r>
          </a:p>
        </p:txBody>
      </p:sp>
      <p:pic>
        <p:nvPicPr>
          <p:cNvPr id="2" name="Picture 1">
            <a:extLst>
              <a:ext uri="{FF2B5EF4-FFF2-40B4-BE49-F238E27FC236}">
                <a16:creationId xmlns:a16="http://schemas.microsoft.com/office/drawing/2014/main" id="{66E46FFF-DE0F-4227-AECF-B677544166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1129" y="1602615"/>
            <a:ext cx="9271718" cy="4463257"/>
          </a:xfrm>
          <a:prstGeom prst="rect">
            <a:avLst/>
          </a:prstGeom>
        </p:spPr>
      </p:pic>
      <p:sp>
        <p:nvSpPr>
          <p:cNvPr id="15" name="Rectangle 14">
            <a:extLst>
              <a:ext uri="{FF2B5EF4-FFF2-40B4-BE49-F238E27FC236}">
                <a16:creationId xmlns:a16="http://schemas.microsoft.com/office/drawing/2014/main" id="{5B9FE251-26B8-4B68-A303-D48CFDE7E6AA}"/>
              </a:ext>
            </a:extLst>
          </p:cNvPr>
          <p:cNvSpPr/>
          <p:nvPr/>
        </p:nvSpPr>
        <p:spPr>
          <a:xfrm>
            <a:off x="6035059" y="3436219"/>
            <a:ext cx="191431" cy="2776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3"/>
          </a:p>
        </p:txBody>
      </p:sp>
      <p:sp>
        <p:nvSpPr>
          <p:cNvPr id="16" name="Rectangle 15">
            <a:extLst>
              <a:ext uri="{FF2B5EF4-FFF2-40B4-BE49-F238E27FC236}">
                <a16:creationId xmlns:a16="http://schemas.microsoft.com/office/drawing/2014/main" id="{B9A4CFFD-FD95-4A9C-9BA5-361C0BB8351C}"/>
              </a:ext>
            </a:extLst>
          </p:cNvPr>
          <p:cNvSpPr/>
          <p:nvPr/>
        </p:nvSpPr>
        <p:spPr>
          <a:xfrm>
            <a:off x="6006347" y="4532241"/>
            <a:ext cx="191431" cy="3315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3"/>
          </a:p>
        </p:txBody>
      </p:sp>
      <p:grpSp>
        <p:nvGrpSpPr>
          <p:cNvPr id="9" name="Group 8">
            <a:extLst>
              <a:ext uri="{FF2B5EF4-FFF2-40B4-BE49-F238E27FC236}">
                <a16:creationId xmlns:a16="http://schemas.microsoft.com/office/drawing/2014/main" id="{1BE17F57-C54E-4778-B532-FF8F09EA3495}"/>
              </a:ext>
            </a:extLst>
          </p:cNvPr>
          <p:cNvGrpSpPr/>
          <p:nvPr/>
        </p:nvGrpSpPr>
        <p:grpSpPr>
          <a:xfrm>
            <a:off x="2997264" y="5278829"/>
            <a:ext cx="3098736" cy="1262557"/>
            <a:chOff x="1930200" y="5820152"/>
            <a:chExt cx="3416500" cy="1392028"/>
          </a:xfrm>
        </p:grpSpPr>
        <p:sp>
          <p:nvSpPr>
            <p:cNvPr id="5" name="Rounded Rectangular Callout 4"/>
            <p:cNvSpPr/>
            <p:nvPr/>
          </p:nvSpPr>
          <p:spPr>
            <a:xfrm>
              <a:off x="1930200" y="5820152"/>
              <a:ext cx="3416500" cy="1387685"/>
            </a:xfrm>
            <a:prstGeom prst="wedgeRoundRectCallout">
              <a:avLst>
                <a:gd name="adj1" fmla="val 2738"/>
                <a:gd name="adj2" fmla="val -153559"/>
                <a:gd name="adj3" fmla="val 16667"/>
              </a:avLst>
            </a:prstGeom>
            <a:solidFill>
              <a:schemeClr val="bg1"/>
            </a:solidFill>
            <a:ln w="38100">
              <a:solidFill>
                <a:srgbClr val="0E1A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latin typeface="Arial Narrow" panose="020B0606020202030204" pitchFamily="34" charset="0"/>
              </a:endParaRPr>
            </a:p>
          </p:txBody>
        </p:sp>
        <p:sp>
          <p:nvSpPr>
            <p:cNvPr id="23" name="TextBox 22"/>
            <p:cNvSpPr txBox="1"/>
            <p:nvPr/>
          </p:nvSpPr>
          <p:spPr>
            <a:xfrm>
              <a:off x="2009431" y="5837861"/>
              <a:ext cx="3258037" cy="1374319"/>
            </a:xfrm>
            <a:prstGeom prst="rect">
              <a:avLst/>
            </a:prstGeom>
            <a:noFill/>
          </p:spPr>
          <p:txBody>
            <a:bodyPr wrap="square" rtlCol="0">
              <a:spAutoFit/>
            </a:bodyPr>
            <a:lstStyle/>
            <a:p>
              <a:pPr rtl="0"/>
              <a:r>
                <a:rPr lang="en-US" sz="1500" dirty="0">
                  <a:solidFill>
                    <a:srgbClr val="FF0000"/>
                  </a:solidFill>
                  <a:latin typeface="Arial Narrow" panose="020B0606020202030204" pitchFamily="34" charset="0"/>
                  <a:cs typeface="Arial"/>
                </a:rPr>
                <a:t>GHANA. </a:t>
              </a:r>
              <a:r>
                <a:rPr lang="en-US" sz="1500" dirty="0">
                  <a:solidFill>
                    <a:srgbClr val="122240"/>
                  </a:solidFill>
                  <a:latin typeface="Arial Narrow" panose="020B0606020202030204" pitchFamily="34" charset="0"/>
                  <a:cs typeface="Arial"/>
                </a:rPr>
                <a:t>Communities rate services and contribute to solutions for improving quality which are tracked through the national health monitoring system.</a:t>
              </a:r>
            </a:p>
          </p:txBody>
        </p:sp>
      </p:grpSp>
      <p:sp>
        <p:nvSpPr>
          <p:cNvPr id="26" name="Slide Number Placeholder 3">
            <a:extLst>
              <a:ext uri="{FF2B5EF4-FFF2-40B4-BE49-F238E27FC236}">
                <a16:creationId xmlns:a16="http://schemas.microsoft.com/office/drawing/2014/main" id="{23FF9706-B0CA-284E-B7ED-C77CB945D136}"/>
              </a:ext>
            </a:extLst>
          </p:cNvPr>
          <p:cNvSpPr txBox="1">
            <a:spLocks/>
          </p:cNvSpPr>
          <p:nvPr/>
        </p:nvSpPr>
        <p:spPr>
          <a:xfrm>
            <a:off x="7717522" y="5878966"/>
            <a:ext cx="1636676" cy="290459"/>
          </a:xfrm>
          <a:prstGeom prst="rect">
            <a:avLst/>
          </a:prstGeom>
        </p:spPr>
        <p:txBody>
          <a:bodyPr vert="horz" lIns="72742" tIns="36370" rIns="72742" bIns="3637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4CE0EA-F3B5-4684-BA10-C594598FDB9C}" type="slidenum">
              <a:rPr lang="en-GB" sz="955"/>
              <a:pPr/>
              <a:t>45</a:t>
            </a:fld>
            <a:endParaRPr lang="en-GB" sz="955"/>
          </a:p>
        </p:txBody>
      </p:sp>
      <p:sp>
        <p:nvSpPr>
          <p:cNvPr id="27" name="Rounded Rectangular Callout 26"/>
          <p:cNvSpPr/>
          <p:nvPr/>
        </p:nvSpPr>
        <p:spPr>
          <a:xfrm>
            <a:off x="8313326" y="1459598"/>
            <a:ext cx="2569790" cy="1216727"/>
          </a:xfrm>
          <a:prstGeom prst="wedgeRoundRectCallout">
            <a:avLst>
              <a:gd name="adj1" fmla="val -59612"/>
              <a:gd name="adj2" fmla="val 112162"/>
              <a:gd name="adj3" fmla="val 16667"/>
            </a:avLst>
          </a:prstGeom>
          <a:solidFill>
            <a:schemeClr val="bg1"/>
          </a:solidFill>
          <a:ln w="38100">
            <a:solidFill>
              <a:srgbClr val="0E1A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03"/>
          </a:p>
        </p:txBody>
      </p:sp>
      <p:sp>
        <p:nvSpPr>
          <p:cNvPr id="28" name="TextBox 27"/>
          <p:cNvSpPr txBox="1"/>
          <p:nvPr/>
        </p:nvSpPr>
        <p:spPr>
          <a:xfrm>
            <a:off x="8374308" y="1473692"/>
            <a:ext cx="2642140" cy="1169551"/>
          </a:xfrm>
          <a:prstGeom prst="rect">
            <a:avLst/>
          </a:prstGeom>
          <a:noFill/>
        </p:spPr>
        <p:txBody>
          <a:bodyPr wrap="square" rtlCol="0">
            <a:spAutoFit/>
          </a:bodyPr>
          <a:lstStyle/>
          <a:p>
            <a:pPr rtl="0"/>
            <a:r>
              <a:rPr lang="en-US" sz="1400" dirty="0">
                <a:solidFill>
                  <a:srgbClr val="FF0000"/>
                </a:solidFill>
                <a:latin typeface="Arial Narrow" panose="020B0606020202030204" pitchFamily="34" charset="0"/>
                <a:cs typeface="Arial"/>
              </a:rPr>
              <a:t>LAO PDR. </a:t>
            </a:r>
            <a:r>
              <a:rPr lang="en-US" sz="1400" dirty="0">
                <a:solidFill>
                  <a:srgbClr val="122240"/>
                </a:solidFill>
                <a:latin typeface="Arial Narrow" panose="020B0606020202030204" pitchFamily="34" charset="0"/>
                <a:cs typeface="Arial"/>
              </a:rPr>
              <a:t>Over 2 million USD raised through COVID-19 national funding mechanisms to implement climate resilience WASH standards, hand hygiene practices and technologies.</a:t>
            </a:r>
          </a:p>
        </p:txBody>
      </p:sp>
      <p:sp>
        <p:nvSpPr>
          <p:cNvPr id="29" name="Rounded Rectangular Callout 26">
            <a:extLst>
              <a:ext uri="{FF2B5EF4-FFF2-40B4-BE49-F238E27FC236}">
                <a16:creationId xmlns:a16="http://schemas.microsoft.com/office/drawing/2014/main" id="{7EC63B8B-F1CE-480E-AEF0-BD690EFE0631}"/>
              </a:ext>
            </a:extLst>
          </p:cNvPr>
          <p:cNvSpPr/>
          <p:nvPr/>
        </p:nvSpPr>
        <p:spPr>
          <a:xfrm>
            <a:off x="7954800" y="4844515"/>
            <a:ext cx="2569790" cy="1216727"/>
          </a:xfrm>
          <a:prstGeom prst="wedgeRoundRectCallout">
            <a:avLst>
              <a:gd name="adj1" fmla="val -39753"/>
              <a:gd name="adj2" fmla="val -139173"/>
              <a:gd name="adj3" fmla="val 16667"/>
            </a:avLst>
          </a:prstGeom>
          <a:solidFill>
            <a:schemeClr val="bg1"/>
          </a:solidFill>
          <a:ln w="38100">
            <a:solidFill>
              <a:srgbClr val="0E1A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03"/>
          </a:p>
        </p:txBody>
      </p:sp>
      <p:sp>
        <p:nvSpPr>
          <p:cNvPr id="30" name="TextBox 29">
            <a:extLst>
              <a:ext uri="{FF2B5EF4-FFF2-40B4-BE49-F238E27FC236}">
                <a16:creationId xmlns:a16="http://schemas.microsoft.com/office/drawing/2014/main" id="{8634BF64-940F-4F11-A6C7-F35E33BE39A8}"/>
              </a:ext>
            </a:extLst>
          </p:cNvPr>
          <p:cNvSpPr txBox="1"/>
          <p:nvPr/>
        </p:nvSpPr>
        <p:spPr>
          <a:xfrm>
            <a:off x="7998466" y="4844515"/>
            <a:ext cx="2562405" cy="1169551"/>
          </a:xfrm>
          <a:prstGeom prst="rect">
            <a:avLst/>
          </a:prstGeom>
          <a:noFill/>
        </p:spPr>
        <p:txBody>
          <a:bodyPr wrap="square" rtlCol="0">
            <a:spAutoFit/>
          </a:bodyPr>
          <a:lstStyle/>
          <a:p>
            <a:pPr rtl="0"/>
            <a:r>
              <a:rPr lang="en-US" sz="1400" dirty="0">
                <a:solidFill>
                  <a:srgbClr val="FF0000"/>
                </a:solidFill>
                <a:latin typeface="Arial Narrow" panose="020B0606020202030204" pitchFamily="34" charset="0"/>
                <a:cs typeface="Arial"/>
              </a:rPr>
              <a:t>CAMBODIA. </a:t>
            </a:r>
            <a:r>
              <a:rPr lang="en-US" sz="1400" dirty="0">
                <a:solidFill>
                  <a:srgbClr val="122240"/>
                </a:solidFill>
                <a:latin typeface="Arial Narrow" panose="020B0606020202030204" pitchFamily="34" charset="0"/>
                <a:cs typeface="Arial"/>
              </a:rPr>
              <a:t>Research to address hygiene </a:t>
            </a:r>
            <a:r>
              <a:rPr lang="en-US" sz="1400" dirty="0" err="1">
                <a:solidFill>
                  <a:srgbClr val="122240"/>
                </a:solidFill>
                <a:latin typeface="Arial Narrow" panose="020B0606020202030204" pitchFamily="34" charset="0"/>
                <a:cs typeface="Arial"/>
              </a:rPr>
              <a:t>behaviours</a:t>
            </a:r>
            <a:r>
              <a:rPr lang="en-US" sz="1400" dirty="0">
                <a:solidFill>
                  <a:srgbClr val="122240"/>
                </a:solidFill>
                <a:latin typeface="Arial Narrow" panose="020B0606020202030204" pitchFamily="34" charset="0"/>
                <a:cs typeface="Arial"/>
              </a:rPr>
              <a:t> around birth, resulting in a context-specific multimodal intervention for </a:t>
            </a:r>
            <a:r>
              <a:rPr lang="en-US" sz="1400" dirty="0">
                <a:solidFill>
                  <a:srgbClr val="002060"/>
                </a:solidFill>
                <a:latin typeface="Arial Narrow" panose="020B0606020202030204" pitchFamily="34" charset="0"/>
                <a:cs typeface="Arial"/>
              </a:rPr>
              <a:t>quality improvement</a:t>
            </a:r>
          </a:p>
        </p:txBody>
      </p:sp>
      <p:grpSp>
        <p:nvGrpSpPr>
          <p:cNvPr id="3" name="Group 2">
            <a:extLst>
              <a:ext uri="{FF2B5EF4-FFF2-40B4-BE49-F238E27FC236}">
                <a16:creationId xmlns:a16="http://schemas.microsoft.com/office/drawing/2014/main" id="{5238E5D2-6F60-494B-971A-015823B764AD}"/>
              </a:ext>
            </a:extLst>
          </p:cNvPr>
          <p:cNvGrpSpPr/>
          <p:nvPr/>
        </p:nvGrpSpPr>
        <p:grpSpPr>
          <a:xfrm>
            <a:off x="1352120" y="2027719"/>
            <a:ext cx="1945482" cy="1552611"/>
            <a:chOff x="116353" y="2235654"/>
            <a:chExt cx="2144984" cy="1711826"/>
          </a:xfrm>
        </p:grpSpPr>
        <p:sp>
          <p:nvSpPr>
            <p:cNvPr id="17" name="Rounded Rectangular Callout 26">
              <a:extLst>
                <a:ext uri="{FF2B5EF4-FFF2-40B4-BE49-F238E27FC236}">
                  <a16:creationId xmlns:a16="http://schemas.microsoft.com/office/drawing/2014/main" id="{28776655-4A0F-476A-B4E8-DEFADFB0FDDE}"/>
                </a:ext>
              </a:extLst>
            </p:cNvPr>
            <p:cNvSpPr/>
            <p:nvPr/>
          </p:nvSpPr>
          <p:spPr>
            <a:xfrm flipV="1">
              <a:off x="116353" y="2235654"/>
              <a:ext cx="1893093" cy="1675776"/>
            </a:xfrm>
            <a:prstGeom prst="wedgeRoundRectCallout">
              <a:avLst>
                <a:gd name="adj1" fmla="val 4442"/>
                <a:gd name="adj2" fmla="val -90016"/>
                <a:gd name="adj3" fmla="val 16667"/>
              </a:avLst>
            </a:prstGeom>
            <a:solidFill>
              <a:schemeClr val="bg1"/>
            </a:solidFill>
            <a:ln w="38100">
              <a:solidFill>
                <a:srgbClr val="0E1A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latin typeface="Arial Narrow" panose="020B0606020202030204" pitchFamily="34" charset="0"/>
              </a:endParaRPr>
            </a:p>
          </p:txBody>
        </p:sp>
        <p:sp>
          <p:nvSpPr>
            <p:cNvPr id="18" name="TextBox 17">
              <a:extLst>
                <a:ext uri="{FF2B5EF4-FFF2-40B4-BE49-F238E27FC236}">
                  <a16:creationId xmlns:a16="http://schemas.microsoft.com/office/drawing/2014/main" id="{ED362E68-5BA4-428F-9CE1-6722F3A73811}"/>
                </a:ext>
              </a:extLst>
            </p:cNvPr>
            <p:cNvSpPr txBox="1"/>
            <p:nvPr/>
          </p:nvSpPr>
          <p:spPr>
            <a:xfrm>
              <a:off x="196123" y="2318657"/>
              <a:ext cx="2065214" cy="1628823"/>
            </a:xfrm>
            <a:prstGeom prst="rect">
              <a:avLst/>
            </a:prstGeom>
            <a:noFill/>
          </p:spPr>
          <p:txBody>
            <a:bodyPr wrap="square" rtlCol="0">
              <a:spAutoFit/>
            </a:bodyPr>
            <a:lstStyle/>
            <a:p>
              <a:pPr defTabSz="914370"/>
              <a:r>
                <a:rPr lang="en-US" sz="1500" dirty="0">
                  <a:solidFill>
                    <a:srgbClr val="FF0000"/>
                  </a:solidFill>
                  <a:latin typeface="Arial Narrow" panose="020B0606020202030204" pitchFamily="34" charset="0"/>
                  <a:cs typeface="Arial"/>
                </a:rPr>
                <a:t>COLUMBIA.</a:t>
              </a:r>
              <a:r>
                <a:rPr lang="en-US" sz="1500" dirty="0">
                  <a:solidFill>
                    <a:srgbClr val="002060"/>
                  </a:solidFill>
                  <a:latin typeface="Arial Narrow" panose="020B0606020202030204" pitchFamily="34" charset="0"/>
                </a:rPr>
                <a:t> </a:t>
              </a:r>
            </a:p>
            <a:p>
              <a:pPr defTabSz="914370"/>
              <a:r>
                <a:rPr lang="en-US" sz="1500" dirty="0">
                  <a:solidFill>
                    <a:srgbClr val="002060"/>
                  </a:solidFill>
                  <a:latin typeface="Arial Narrow" panose="020B0606020202030204" pitchFamily="34" charset="0"/>
                </a:rPr>
                <a:t>the First Lady, has started a regional coalition of </a:t>
              </a:r>
              <a:r>
                <a:rPr lang="en-US" sz="1500" dirty="0">
                  <a:solidFill>
                    <a:srgbClr val="E72D19"/>
                  </a:solidFill>
                  <a:latin typeface="Arial Narrow" panose="020B0606020202030204" pitchFamily="34" charset="0"/>
                </a:rPr>
                <a:t>political advocates </a:t>
              </a:r>
              <a:r>
                <a:rPr lang="en-US" sz="1500" dirty="0">
                  <a:solidFill>
                    <a:srgbClr val="002060"/>
                  </a:solidFill>
                  <a:latin typeface="Arial Narrow" panose="020B0606020202030204" pitchFamily="34" charset="0"/>
                </a:rPr>
                <a:t>and spokespersons.</a:t>
              </a:r>
              <a:endParaRPr lang="en-GB" sz="1500" dirty="0">
                <a:solidFill>
                  <a:srgbClr val="002060"/>
                </a:solidFill>
                <a:latin typeface="Arial Narrow" panose="020B0606020202030204" pitchFamily="34" charset="0"/>
              </a:endParaRPr>
            </a:p>
          </p:txBody>
        </p:sp>
      </p:grpSp>
      <p:grpSp>
        <p:nvGrpSpPr>
          <p:cNvPr id="4" name="Group 3">
            <a:extLst>
              <a:ext uri="{FF2B5EF4-FFF2-40B4-BE49-F238E27FC236}">
                <a16:creationId xmlns:a16="http://schemas.microsoft.com/office/drawing/2014/main" id="{0EE57668-72F0-4180-A7F5-936FE78359EB}"/>
              </a:ext>
            </a:extLst>
          </p:cNvPr>
          <p:cNvGrpSpPr/>
          <p:nvPr/>
        </p:nvGrpSpPr>
        <p:grpSpPr>
          <a:xfrm>
            <a:off x="3297602" y="1914548"/>
            <a:ext cx="3694213" cy="1296363"/>
            <a:chOff x="2261337" y="2110879"/>
            <a:chExt cx="3799646" cy="1429301"/>
          </a:xfrm>
        </p:grpSpPr>
        <p:sp>
          <p:nvSpPr>
            <p:cNvPr id="22" name="Rounded Rectangular Callout 21"/>
            <p:cNvSpPr/>
            <p:nvPr/>
          </p:nvSpPr>
          <p:spPr>
            <a:xfrm>
              <a:off x="2261337" y="2110879"/>
              <a:ext cx="3668816" cy="1303120"/>
            </a:xfrm>
            <a:prstGeom prst="wedgeRoundRectCallout">
              <a:avLst>
                <a:gd name="adj1" fmla="val -8156"/>
                <a:gd name="adj2" fmla="val 100886"/>
                <a:gd name="adj3" fmla="val 16667"/>
              </a:avLst>
            </a:prstGeom>
            <a:solidFill>
              <a:schemeClr val="bg1"/>
            </a:solidFill>
            <a:ln w="38100">
              <a:solidFill>
                <a:srgbClr val="0E1A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latin typeface="Arial Narrow" panose="020B0606020202030204" pitchFamily="34" charset="0"/>
              </a:endParaRPr>
            </a:p>
          </p:txBody>
        </p:sp>
        <p:sp>
          <p:nvSpPr>
            <p:cNvPr id="6" name="TextBox 5"/>
            <p:cNvSpPr txBox="1"/>
            <p:nvPr/>
          </p:nvSpPr>
          <p:spPr>
            <a:xfrm>
              <a:off x="2392167" y="2165861"/>
              <a:ext cx="3668816" cy="1374319"/>
            </a:xfrm>
            <a:prstGeom prst="rect">
              <a:avLst/>
            </a:prstGeom>
            <a:noFill/>
          </p:spPr>
          <p:txBody>
            <a:bodyPr wrap="square" rtlCol="0">
              <a:spAutoFit/>
            </a:bodyPr>
            <a:lstStyle/>
            <a:p>
              <a:pPr rtl="0"/>
              <a:r>
                <a:rPr lang="en-US" sz="1500" dirty="0">
                  <a:solidFill>
                    <a:srgbClr val="FF0000"/>
                  </a:solidFill>
                  <a:latin typeface="Arial Narrow" panose="020B0606020202030204" pitchFamily="34" charset="0"/>
                  <a:cs typeface="Arial"/>
                </a:rPr>
                <a:t>MALI. </a:t>
              </a:r>
              <a:r>
                <a:rPr lang="en-US" sz="1500" dirty="0">
                  <a:solidFill>
                    <a:srgbClr val="122240"/>
                  </a:solidFill>
                  <a:latin typeface="Arial Narrow" panose="020B0606020202030204" pitchFamily="34" charset="0"/>
                  <a:cs typeface="Arial"/>
                </a:rPr>
                <a:t>National WASH in HCF taskforce and integration of indicators into routine electronic monitoring platform allows identification of gaps, important in a protracted emergency situation </a:t>
              </a:r>
            </a:p>
          </p:txBody>
        </p:sp>
      </p:grpSp>
      <p:sp>
        <p:nvSpPr>
          <p:cNvPr id="14" name="Slide Number Placeholder 13">
            <a:extLst>
              <a:ext uri="{FF2B5EF4-FFF2-40B4-BE49-F238E27FC236}">
                <a16:creationId xmlns:a16="http://schemas.microsoft.com/office/drawing/2014/main" id="{EF3A85FC-619C-4012-B61A-D86153050D9B}"/>
              </a:ext>
            </a:extLst>
          </p:cNvPr>
          <p:cNvSpPr>
            <a:spLocks noGrp="1"/>
          </p:cNvSpPr>
          <p:nvPr>
            <p:ph type="sldNum" sz="quarter" idx="12"/>
          </p:nvPr>
        </p:nvSpPr>
        <p:spPr/>
        <p:txBody>
          <a:bodyPr/>
          <a:lstStyle/>
          <a:p>
            <a:fld id="{2D0AA5EB-64AB-BF41-92BE-B61D8618F692}" type="slidenum">
              <a:rPr lang="it-IT" smtClean="0"/>
              <a:t>45</a:t>
            </a:fld>
            <a:endParaRPr lang="it-IT" dirty="0"/>
          </a:p>
        </p:txBody>
      </p:sp>
    </p:spTree>
    <p:extLst>
      <p:ext uri="{BB962C8B-B14F-4D97-AF65-F5344CB8AC3E}">
        <p14:creationId xmlns:p14="http://schemas.microsoft.com/office/powerpoint/2010/main" val="97732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FE37C-797A-4E37-A1AB-D7D20AE048B6}"/>
              </a:ext>
            </a:extLst>
          </p:cNvPr>
          <p:cNvSpPr>
            <a:spLocks noGrp="1"/>
          </p:cNvSpPr>
          <p:nvPr>
            <p:ph type="title"/>
          </p:nvPr>
        </p:nvSpPr>
        <p:spPr/>
        <p:txBody>
          <a:bodyPr/>
          <a:lstStyle/>
          <a:p>
            <a:r>
              <a:rPr lang="en-US" b="1" dirty="0">
                <a:solidFill>
                  <a:srgbClr val="009CDE"/>
                </a:solidFill>
                <a:latin typeface="Arial Narrow" panose="020B0606020202030204" pitchFamily="34" charset="0"/>
                <a:cs typeface="Arial" panose="020B0604020202020204" pitchFamily="34" charset="0"/>
              </a:rPr>
              <a:t>Investing in WASH: </a:t>
            </a:r>
            <a:br>
              <a:rPr lang="en-US" b="1" dirty="0">
                <a:solidFill>
                  <a:srgbClr val="009CDE"/>
                </a:solidFill>
                <a:latin typeface="Arial Narrow" panose="020B0606020202030204" pitchFamily="34" charset="0"/>
                <a:cs typeface="Arial" panose="020B0604020202020204" pitchFamily="34" charset="0"/>
              </a:rPr>
            </a:br>
            <a:r>
              <a:rPr lang="en-US" b="1" dirty="0">
                <a:solidFill>
                  <a:srgbClr val="009CDE"/>
                </a:solidFill>
                <a:latin typeface="Arial Narrow" panose="020B0606020202030204" pitchFamily="34" charset="0"/>
                <a:cs typeface="Arial" panose="020B0604020202020204" pitchFamily="34" charset="0"/>
              </a:rPr>
              <a:t>modest costs and high return</a:t>
            </a:r>
            <a:br>
              <a:rPr lang="en-US" b="1" dirty="0">
                <a:solidFill>
                  <a:srgbClr val="009CDE"/>
                </a:solidFill>
                <a:latin typeface="Arial Narrow" panose="020B060602020203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23FF9706-B0CA-284E-B7ED-C77CB945D136}"/>
              </a:ext>
            </a:extLst>
          </p:cNvPr>
          <p:cNvSpPr>
            <a:spLocks noGrp="1"/>
          </p:cNvSpPr>
          <p:nvPr>
            <p:ph type="sldNum" sz="quarter" idx="12"/>
          </p:nvPr>
        </p:nvSpPr>
        <p:spPr/>
        <p:txBody>
          <a:bodyPr/>
          <a:lstStyle/>
          <a:p>
            <a:fld id="{A74CE0EA-F3B5-4684-BA10-C594598FDB9C}" type="slidenum">
              <a:rPr lang="en-GB" smtClean="0"/>
              <a:pPr/>
              <a:t>46</a:t>
            </a:fld>
            <a:endParaRPr lang="en-GB"/>
          </a:p>
        </p:txBody>
      </p:sp>
      <p:sp>
        <p:nvSpPr>
          <p:cNvPr id="14" name="TextBox 13">
            <a:extLst>
              <a:ext uri="{FF2B5EF4-FFF2-40B4-BE49-F238E27FC236}">
                <a16:creationId xmlns:a16="http://schemas.microsoft.com/office/drawing/2014/main" id="{5363CB8F-5212-D545-96B2-1EB93489756D}"/>
              </a:ext>
            </a:extLst>
          </p:cNvPr>
          <p:cNvSpPr txBox="1"/>
          <p:nvPr/>
        </p:nvSpPr>
        <p:spPr>
          <a:xfrm>
            <a:off x="1350961" y="1964678"/>
            <a:ext cx="4047899" cy="3606115"/>
          </a:xfrm>
          <a:prstGeom prst="rect">
            <a:avLst/>
          </a:prstGeom>
          <a:solidFill>
            <a:schemeClr val="tx1"/>
          </a:solidFill>
        </p:spPr>
        <p:txBody>
          <a:bodyPr wrap="square" rtlCol="0">
            <a:spAutoFit/>
          </a:bodyPr>
          <a:lstStyle/>
          <a:p>
            <a:pPr marL="363716" indent="-363716">
              <a:spcAft>
                <a:spcPts val="955"/>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Achieving universal basic WASH by 2030 in all LDCs will cost, on average, US$ 6.5-9.6 billion; equal to 0.60$/capita/year</a:t>
            </a:r>
          </a:p>
          <a:p>
            <a:pPr marL="363716" indent="-363716">
              <a:spcAft>
                <a:spcPts val="955"/>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Annual costs for WASH in health care facilities in LDCs are 3% of annual recurrent government spending on health and 3% of the annual universal WASH price tag.</a:t>
            </a:r>
          </a:p>
        </p:txBody>
      </p:sp>
      <p:sp>
        <p:nvSpPr>
          <p:cNvPr id="2" name="TextBox 1">
            <a:extLst>
              <a:ext uri="{FF2B5EF4-FFF2-40B4-BE49-F238E27FC236}">
                <a16:creationId xmlns:a16="http://schemas.microsoft.com/office/drawing/2014/main" id="{549B200C-CDD0-40CA-9009-87974AED717A}"/>
              </a:ext>
            </a:extLst>
          </p:cNvPr>
          <p:cNvSpPr txBox="1"/>
          <p:nvPr/>
        </p:nvSpPr>
        <p:spPr>
          <a:xfrm>
            <a:off x="1418875" y="6001992"/>
            <a:ext cx="9492324" cy="427168"/>
          </a:xfrm>
          <a:prstGeom prst="rect">
            <a:avLst/>
          </a:prstGeom>
          <a:noFill/>
        </p:spPr>
        <p:txBody>
          <a:bodyPr wrap="square" rtlCol="0">
            <a:spAutoFit/>
          </a:bodyPr>
          <a:lstStyle/>
          <a:p>
            <a:pPr rtl="0"/>
            <a:r>
              <a:rPr lang="en-US" sz="1088" dirty="0">
                <a:latin typeface="Arial" panose="020B0604020202020204" pitchFamily="34" charset="0"/>
                <a:cs typeface="Arial" panose="020B0604020202020204" pitchFamily="34" charset="0"/>
              </a:rPr>
              <a:t>Source: Chaitkin, et al., 2022; Estimating the cost of achieving universal basic </a:t>
            </a:r>
            <a:r>
              <a:rPr lang="en-US" sz="1088" dirty="0" err="1">
                <a:latin typeface="Arial" panose="020B0604020202020204" pitchFamily="34" charset="0"/>
                <a:cs typeface="Arial" panose="020B0604020202020204" pitchFamily="34" charset="0"/>
              </a:rPr>
              <a:t>WaAH</a:t>
            </a:r>
            <a:r>
              <a:rPr lang="en-US" sz="1088" dirty="0">
                <a:latin typeface="Arial" panose="020B0604020202020204" pitchFamily="34" charset="0"/>
                <a:cs typeface="Arial" panose="020B0604020202020204" pitchFamily="34" charset="0"/>
              </a:rPr>
              <a:t> in </a:t>
            </a:r>
            <a:r>
              <a:rPr lang="en-US" sz="1088" dirty="0" err="1">
                <a:latin typeface="Arial" panose="020B0604020202020204" pitchFamily="34" charset="0"/>
                <a:cs typeface="Arial" panose="020B0604020202020204" pitchFamily="34" charset="0"/>
              </a:rPr>
              <a:t>heatlh</a:t>
            </a:r>
            <a:r>
              <a:rPr lang="en-US" sz="1088" dirty="0">
                <a:latin typeface="Arial" panose="020B0604020202020204" pitchFamily="34" charset="0"/>
                <a:cs typeface="Arial" panose="020B0604020202020204" pitchFamily="34" charset="0"/>
              </a:rPr>
              <a:t> care facilities in the 46 </a:t>
            </a:r>
            <a:r>
              <a:rPr lang="en-US" sz="1088">
                <a:latin typeface="Arial" panose="020B0604020202020204" pitchFamily="34" charset="0"/>
                <a:cs typeface="Arial" panose="020B0604020202020204" pitchFamily="34" charset="0"/>
              </a:rPr>
              <a:t>UN designated </a:t>
            </a:r>
            <a:r>
              <a:rPr lang="en-US" sz="1088" dirty="0">
                <a:latin typeface="Arial" panose="020B0604020202020204" pitchFamily="34" charset="0"/>
                <a:cs typeface="Arial" panose="020B0604020202020204" pitchFamily="34" charset="0"/>
              </a:rPr>
              <a:t>least developed countries. Lancet Global Health.  https://www.thelancet.com/journals/langlo/article/PIIS2214-109X(22)00099-7/fulltext </a:t>
            </a:r>
          </a:p>
        </p:txBody>
      </p:sp>
      <p:graphicFrame>
        <p:nvGraphicFramePr>
          <p:cNvPr id="13" name="Table 12">
            <a:extLst>
              <a:ext uri="{FF2B5EF4-FFF2-40B4-BE49-F238E27FC236}">
                <a16:creationId xmlns:a16="http://schemas.microsoft.com/office/drawing/2014/main" id="{E5BDCBD3-D44B-4016-A1E5-79CD4D01CEA0}"/>
              </a:ext>
            </a:extLst>
          </p:cNvPr>
          <p:cNvGraphicFramePr>
            <a:graphicFrameLocks noGrp="1"/>
          </p:cNvGraphicFramePr>
          <p:nvPr>
            <p:extLst>
              <p:ext uri="{D42A27DB-BD31-4B8C-83A1-F6EECF244321}">
                <p14:modId xmlns:p14="http://schemas.microsoft.com/office/powerpoint/2010/main" val="2213522011"/>
              </p:ext>
            </p:extLst>
          </p:nvPr>
        </p:nvGraphicFramePr>
        <p:xfrm>
          <a:off x="5566525" y="2153744"/>
          <a:ext cx="5243737" cy="2848424"/>
        </p:xfrm>
        <a:graphic>
          <a:graphicData uri="http://schemas.openxmlformats.org/drawingml/2006/table">
            <a:tbl>
              <a:tblPr>
                <a:tableStyleId>{5C22544A-7EE6-4342-B048-85BDC9FD1C3A}</a:tableStyleId>
              </a:tblPr>
              <a:tblGrid>
                <a:gridCol w="1219539">
                  <a:extLst>
                    <a:ext uri="{9D8B030D-6E8A-4147-A177-3AD203B41FA5}">
                      <a16:colId xmlns:a16="http://schemas.microsoft.com/office/drawing/2014/main" val="3398853186"/>
                    </a:ext>
                  </a:extLst>
                </a:gridCol>
                <a:gridCol w="576263">
                  <a:extLst>
                    <a:ext uri="{9D8B030D-6E8A-4147-A177-3AD203B41FA5}">
                      <a16:colId xmlns:a16="http://schemas.microsoft.com/office/drawing/2014/main" val="67322838"/>
                    </a:ext>
                  </a:extLst>
                </a:gridCol>
                <a:gridCol w="689587">
                  <a:extLst>
                    <a:ext uri="{9D8B030D-6E8A-4147-A177-3AD203B41FA5}">
                      <a16:colId xmlns:a16="http://schemas.microsoft.com/office/drawing/2014/main" val="2599096953"/>
                    </a:ext>
                  </a:extLst>
                </a:gridCol>
                <a:gridCol w="689587">
                  <a:extLst>
                    <a:ext uri="{9D8B030D-6E8A-4147-A177-3AD203B41FA5}">
                      <a16:colId xmlns:a16="http://schemas.microsoft.com/office/drawing/2014/main" val="4109009697"/>
                    </a:ext>
                  </a:extLst>
                </a:gridCol>
                <a:gridCol w="689587">
                  <a:extLst>
                    <a:ext uri="{9D8B030D-6E8A-4147-A177-3AD203B41FA5}">
                      <a16:colId xmlns:a16="http://schemas.microsoft.com/office/drawing/2014/main" val="1635465112"/>
                    </a:ext>
                  </a:extLst>
                </a:gridCol>
                <a:gridCol w="689587">
                  <a:extLst>
                    <a:ext uri="{9D8B030D-6E8A-4147-A177-3AD203B41FA5}">
                      <a16:colId xmlns:a16="http://schemas.microsoft.com/office/drawing/2014/main" val="4193694651"/>
                    </a:ext>
                  </a:extLst>
                </a:gridCol>
                <a:gridCol w="689587">
                  <a:extLst>
                    <a:ext uri="{9D8B030D-6E8A-4147-A177-3AD203B41FA5}">
                      <a16:colId xmlns:a16="http://schemas.microsoft.com/office/drawing/2014/main" val="2347432896"/>
                    </a:ext>
                  </a:extLst>
                </a:gridCol>
              </a:tblGrid>
              <a:tr h="594980">
                <a:tc>
                  <a:txBody>
                    <a:bodyPr/>
                    <a:lstStyle/>
                    <a:p>
                      <a:pPr algn="l" fontAlgn="b"/>
                      <a:r>
                        <a:rPr lang="en-GB" sz="1300" u="none" strike="noStrike" dirty="0">
                          <a:effectLst/>
                          <a:latin typeface="Arial Narrow" panose="020B0606020202030204" pitchFamily="34" charset="0"/>
                          <a:cs typeface="Arial" panose="020B0604020202020204" pitchFamily="34" charset="0"/>
                        </a:rPr>
                        <a:t> </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b"/>
                </a:tc>
                <a:tc gridSpan="2">
                  <a:txBody>
                    <a:bodyPr/>
                    <a:lstStyle/>
                    <a:p>
                      <a:pPr algn="ctr" fontAlgn="ctr"/>
                      <a:endParaRPr lang="en-GB" sz="1300" u="none" strike="noStrike" dirty="0">
                        <a:effectLst/>
                        <a:latin typeface="Arial Narrow" panose="020B0606020202030204" pitchFamily="34" charset="0"/>
                        <a:cs typeface="Arial" panose="020B0604020202020204" pitchFamily="34" charset="0"/>
                      </a:endParaRPr>
                    </a:p>
                    <a:p>
                      <a:pPr algn="ctr" fontAlgn="ctr"/>
                      <a:r>
                        <a:rPr lang="en-GB" sz="1300" u="none" strike="noStrike" dirty="0">
                          <a:effectLst/>
                          <a:latin typeface="Arial Narrow" panose="020B0606020202030204" pitchFamily="34" charset="0"/>
                          <a:cs typeface="Arial" panose="020B0604020202020204" pitchFamily="34" charset="0"/>
                        </a:rPr>
                        <a:t>All facilities</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p>
                      <a:pPr algn="ctr" fontAlgn="ctr"/>
                      <a:r>
                        <a:rPr lang="en-GB" sz="1300" u="none" strike="noStrike" dirty="0">
                          <a:effectLst/>
                          <a:latin typeface="Arial Narrow" panose="020B0606020202030204" pitchFamily="34" charset="0"/>
                          <a:cs typeface="Arial" panose="020B0604020202020204" pitchFamily="34" charset="0"/>
                        </a:rPr>
                        <a:t> </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hMerge="1">
                  <a:txBody>
                    <a:bodyPr/>
                    <a:lstStyle/>
                    <a:p>
                      <a:pPr algn="l" fontAlgn="ctr"/>
                      <a:endParaRPr lang="en-GB" sz="1100" b="1"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n-GB" sz="1300" u="none" strike="noStrike">
                          <a:effectLst/>
                          <a:latin typeface="Arial Narrow" panose="020B0606020202030204" pitchFamily="34" charset="0"/>
                          <a:cs typeface="Arial" panose="020B0604020202020204" pitchFamily="34" charset="0"/>
                        </a:rPr>
                        <a:t>Hospitals</a:t>
                      </a:r>
                      <a:endParaRPr lang="en-GB" sz="1300" b="1"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hMerge="1">
                  <a:txBody>
                    <a:bodyPr/>
                    <a:lstStyle/>
                    <a:p>
                      <a:endParaRPr lang="en-GB"/>
                    </a:p>
                  </a:txBody>
                  <a:tcPr/>
                </a:tc>
                <a:tc gridSpan="2">
                  <a:txBody>
                    <a:bodyPr/>
                    <a:lstStyle/>
                    <a:p>
                      <a:pPr algn="ctr" fontAlgn="ctr"/>
                      <a:r>
                        <a:rPr lang="en-GB" sz="1300" u="none" strike="noStrike">
                          <a:effectLst/>
                          <a:latin typeface="Arial Narrow" panose="020B0606020202030204" pitchFamily="34" charset="0"/>
                          <a:cs typeface="Arial" panose="020B0604020202020204" pitchFamily="34" charset="0"/>
                        </a:rPr>
                        <a:t>Non-hospitals</a:t>
                      </a:r>
                      <a:endParaRPr lang="en-GB" sz="1300" b="1"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hMerge="1">
                  <a:txBody>
                    <a:bodyPr/>
                    <a:lstStyle/>
                    <a:p>
                      <a:endParaRPr lang="en-GB"/>
                    </a:p>
                  </a:txBody>
                  <a:tcPr/>
                </a:tc>
                <a:extLst>
                  <a:ext uri="{0D108BD9-81ED-4DB2-BD59-A6C34878D82A}">
                    <a16:rowId xmlns:a16="http://schemas.microsoft.com/office/drawing/2014/main" val="2895398537"/>
                  </a:ext>
                </a:extLst>
              </a:tr>
              <a:tr h="687826">
                <a:tc>
                  <a:txBody>
                    <a:bodyPr/>
                    <a:lstStyle/>
                    <a:p>
                      <a:pPr algn="l" fontAlgn="b"/>
                      <a:r>
                        <a:rPr lang="en-GB" sz="1300" u="none" strike="noStrike" dirty="0">
                          <a:effectLst/>
                          <a:latin typeface="Arial Narrow" panose="020B0606020202030204" pitchFamily="34" charset="0"/>
                          <a:cs typeface="Arial" panose="020B0604020202020204" pitchFamily="34" charset="0"/>
                        </a:rPr>
                        <a:t> </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b"/>
                </a:tc>
                <a:tc>
                  <a:txBody>
                    <a:bodyPr/>
                    <a:lstStyle/>
                    <a:p>
                      <a:pPr algn="ctr" fontAlgn="ctr"/>
                      <a:r>
                        <a:rPr lang="en-GB" sz="1300" u="none" strike="noStrike" dirty="0">
                          <a:effectLst/>
                          <a:latin typeface="Arial Narrow" panose="020B0606020202030204" pitchFamily="34" charset="0"/>
                          <a:cs typeface="Arial" panose="020B0604020202020204" pitchFamily="34" charset="0"/>
                        </a:rPr>
                        <a:t>cost, billion US$</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cost, billion US$</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cost, billion US$</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a:t>
                      </a:r>
                      <a:endParaRPr lang="en-GB" sz="1300" b="1"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extLst>
                  <a:ext uri="{0D108BD9-81ED-4DB2-BD59-A6C34878D82A}">
                    <a16:rowId xmlns:a16="http://schemas.microsoft.com/office/drawing/2014/main" val="638431233"/>
                  </a:ext>
                </a:extLst>
              </a:tr>
              <a:tr h="235170">
                <a:tc>
                  <a:txBody>
                    <a:bodyPr/>
                    <a:lstStyle/>
                    <a:p>
                      <a:pPr algn="l" fontAlgn="ctr"/>
                      <a:r>
                        <a:rPr lang="en-GB" sz="1300" u="none" strike="noStrike">
                          <a:effectLst/>
                          <a:latin typeface="Arial Narrow" panose="020B0606020202030204" pitchFamily="34" charset="0"/>
                          <a:cs typeface="Arial" panose="020B0604020202020204" pitchFamily="34" charset="0"/>
                        </a:rPr>
                        <a:t>Water</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1.5</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20</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0.05</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0.7</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1.5</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19</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extLst>
                  <a:ext uri="{0D108BD9-81ED-4DB2-BD59-A6C34878D82A}">
                    <a16:rowId xmlns:a16="http://schemas.microsoft.com/office/drawing/2014/main" val="942117179"/>
                  </a:ext>
                </a:extLst>
              </a:tr>
              <a:tr h="437363">
                <a:tc>
                  <a:txBody>
                    <a:bodyPr/>
                    <a:lstStyle/>
                    <a:p>
                      <a:pPr algn="l" fontAlgn="ctr"/>
                      <a:r>
                        <a:rPr lang="en-GB" sz="1300" u="none" strike="noStrike">
                          <a:effectLst/>
                          <a:latin typeface="Arial Narrow" panose="020B0606020202030204" pitchFamily="34" charset="0"/>
                          <a:cs typeface="Arial" panose="020B0604020202020204" pitchFamily="34" charset="0"/>
                        </a:rPr>
                        <a:t>Sanitation</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1.8</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23</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0.08</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1</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1.7</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22</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extLst>
                  <a:ext uri="{0D108BD9-81ED-4DB2-BD59-A6C34878D82A}">
                    <a16:rowId xmlns:a16="http://schemas.microsoft.com/office/drawing/2014/main" val="1122533457"/>
                  </a:ext>
                </a:extLst>
              </a:tr>
              <a:tr h="235170">
                <a:tc>
                  <a:txBody>
                    <a:bodyPr/>
                    <a:lstStyle/>
                    <a:p>
                      <a:pPr algn="l" fontAlgn="ctr"/>
                      <a:r>
                        <a:rPr lang="en-GB" sz="1300" u="none" strike="noStrike" dirty="0">
                          <a:effectLst/>
                          <a:latin typeface="Arial Narrow" panose="020B0606020202030204" pitchFamily="34" charset="0"/>
                          <a:cs typeface="Arial" panose="020B0604020202020204" pitchFamily="34" charset="0"/>
                        </a:rPr>
                        <a:t>Hygiene</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0.8</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11</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0.12</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1.5</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0.7</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9</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extLst>
                  <a:ext uri="{0D108BD9-81ED-4DB2-BD59-A6C34878D82A}">
                    <a16:rowId xmlns:a16="http://schemas.microsoft.com/office/drawing/2014/main" val="2681572568"/>
                  </a:ext>
                </a:extLst>
              </a:tr>
              <a:tr h="650958">
                <a:tc>
                  <a:txBody>
                    <a:bodyPr/>
                    <a:lstStyle/>
                    <a:p>
                      <a:pPr algn="l" fontAlgn="ctr"/>
                      <a:r>
                        <a:rPr lang="en-GB" sz="1300" u="none" strike="noStrike">
                          <a:effectLst/>
                          <a:latin typeface="Arial Narrow" panose="020B0606020202030204" pitchFamily="34" charset="0"/>
                          <a:cs typeface="Arial" panose="020B0604020202020204" pitchFamily="34" charset="0"/>
                        </a:rPr>
                        <a:t>Waste Management</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3.7</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46</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0.2</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a:effectLst/>
                          <a:latin typeface="Arial Narrow" panose="020B0606020202030204" pitchFamily="34" charset="0"/>
                          <a:cs typeface="Arial" panose="020B0604020202020204" pitchFamily="34" charset="0"/>
                        </a:rPr>
                        <a:t>3.1</a:t>
                      </a:r>
                      <a:endParaRPr lang="en-GB" sz="1300" b="0" i="0" u="none" strike="noStrike">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3.4</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tc>
                  <a:txBody>
                    <a:bodyPr/>
                    <a:lstStyle/>
                    <a:p>
                      <a:pPr algn="ctr" fontAlgn="ctr"/>
                      <a:r>
                        <a:rPr lang="en-GB" sz="1300" u="none" strike="noStrike" dirty="0">
                          <a:effectLst/>
                          <a:latin typeface="Arial Narrow" panose="020B0606020202030204" pitchFamily="34" charset="0"/>
                          <a:cs typeface="Arial" panose="020B0604020202020204" pitchFamily="34" charset="0"/>
                        </a:rPr>
                        <a:t>44</a:t>
                      </a:r>
                      <a:endParaRPr lang="en-GB" sz="1300" b="0" i="0" u="none" strike="noStrike" dirty="0">
                        <a:solidFill>
                          <a:srgbClr val="000000"/>
                        </a:solidFill>
                        <a:effectLst/>
                        <a:latin typeface="Arial Narrow" panose="020B0606020202030204" pitchFamily="34" charset="0"/>
                        <a:cs typeface="Arial" panose="020B0604020202020204" pitchFamily="34" charset="0"/>
                      </a:endParaRPr>
                    </a:p>
                  </a:txBody>
                  <a:tcPr marL="7577" marR="7577" marT="7577" marB="0" anchor="ctr"/>
                </a:tc>
                <a:extLst>
                  <a:ext uri="{0D108BD9-81ED-4DB2-BD59-A6C34878D82A}">
                    <a16:rowId xmlns:a16="http://schemas.microsoft.com/office/drawing/2014/main" val="2440523394"/>
                  </a:ext>
                </a:extLst>
              </a:tr>
            </a:tbl>
          </a:graphicData>
        </a:graphic>
      </p:graphicFrame>
      <p:sp>
        <p:nvSpPr>
          <p:cNvPr id="12" name="TextBox 11">
            <a:extLst>
              <a:ext uri="{FF2B5EF4-FFF2-40B4-BE49-F238E27FC236}">
                <a16:creationId xmlns:a16="http://schemas.microsoft.com/office/drawing/2014/main" id="{AB5989B2-39A7-437A-A11F-58A34843E0DE}"/>
              </a:ext>
            </a:extLst>
          </p:cNvPr>
          <p:cNvSpPr txBox="1"/>
          <p:nvPr/>
        </p:nvSpPr>
        <p:spPr>
          <a:xfrm>
            <a:off x="5657845" y="5189599"/>
            <a:ext cx="6096014" cy="762388"/>
          </a:xfrm>
          <a:prstGeom prst="rect">
            <a:avLst/>
          </a:prstGeom>
          <a:solidFill>
            <a:schemeClr val="tx1"/>
          </a:solidFill>
        </p:spPr>
        <p:txBody>
          <a:bodyPr wrap="square" rtlCol="0">
            <a:spAutoFit/>
          </a:bodyPr>
          <a:lstStyle/>
          <a:p>
            <a:pPr rtl="0"/>
            <a:r>
              <a:rPr lang="en-US" sz="2177" dirty="0">
                <a:solidFill>
                  <a:schemeClr val="bg1"/>
                </a:solidFill>
                <a:latin typeface="Arial" panose="020B0604020202020204" pitchFamily="34" charset="0"/>
                <a:cs typeface="Arial" panose="020B0604020202020204" pitchFamily="34" charset="0"/>
              </a:rPr>
              <a:t>…but highest costs for waste management &amp; primary health care </a:t>
            </a:r>
          </a:p>
        </p:txBody>
      </p:sp>
      <p:sp>
        <p:nvSpPr>
          <p:cNvPr id="10" name="Oval 9">
            <a:extLst>
              <a:ext uri="{FF2B5EF4-FFF2-40B4-BE49-F238E27FC236}">
                <a16:creationId xmlns:a16="http://schemas.microsoft.com/office/drawing/2014/main" id="{E643F293-D54D-49C1-A47B-86CD041205ED}"/>
              </a:ext>
            </a:extLst>
          </p:cNvPr>
          <p:cNvSpPr/>
          <p:nvPr/>
        </p:nvSpPr>
        <p:spPr>
          <a:xfrm>
            <a:off x="5341515" y="4342013"/>
            <a:ext cx="1508971" cy="7026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3">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5AA26E66-5C37-45CD-B019-70DF08C0CEE1}"/>
              </a:ext>
            </a:extLst>
          </p:cNvPr>
          <p:cNvSpPr/>
          <p:nvPr/>
        </p:nvSpPr>
        <p:spPr>
          <a:xfrm>
            <a:off x="9366831" y="2130831"/>
            <a:ext cx="1508971" cy="7026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3">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C6BDC1F2-2FC6-4416-8D51-B39F52EE0FA9}"/>
              </a:ext>
            </a:extLst>
          </p:cNvPr>
          <p:cNvCxnSpPr>
            <a:cxnSpLocks/>
          </p:cNvCxnSpPr>
          <p:nvPr/>
        </p:nvCxnSpPr>
        <p:spPr>
          <a:xfrm>
            <a:off x="6096001" y="2029978"/>
            <a:ext cx="382829" cy="2327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CA970EC-2C8D-4D69-BD5F-000F29BE28FE}"/>
              </a:ext>
            </a:extLst>
          </p:cNvPr>
          <p:cNvCxnSpPr>
            <a:cxnSpLocks/>
          </p:cNvCxnSpPr>
          <p:nvPr/>
        </p:nvCxnSpPr>
        <p:spPr>
          <a:xfrm>
            <a:off x="6096001" y="2033158"/>
            <a:ext cx="3504260" cy="1625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710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AFB9E9-1CE3-4595-AF4D-2296D81AE12F}"/>
              </a:ext>
            </a:extLst>
          </p:cNvPr>
          <p:cNvSpPr>
            <a:spLocks noGrp="1"/>
          </p:cNvSpPr>
          <p:nvPr>
            <p:ph type="ctrTitle"/>
          </p:nvPr>
        </p:nvSpPr>
        <p:spPr>
          <a:xfrm>
            <a:off x="7339363" y="635620"/>
            <a:ext cx="4361985" cy="2062975"/>
          </a:xfrm>
        </p:spPr>
        <p:txBody>
          <a:bodyPr/>
          <a:lstStyle/>
          <a:p>
            <a:r>
              <a:rPr lang="en-US" sz="4400" dirty="0"/>
              <a:t>Global recommendations for action </a:t>
            </a:r>
          </a:p>
        </p:txBody>
      </p:sp>
      <p:sp>
        <p:nvSpPr>
          <p:cNvPr id="2" name="Subtitle 1">
            <a:extLst>
              <a:ext uri="{FF2B5EF4-FFF2-40B4-BE49-F238E27FC236}">
                <a16:creationId xmlns:a16="http://schemas.microsoft.com/office/drawing/2014/main" id="{34F9FD29-BD0E-4115-A7A0-0E904F394E04}"/>
              </a:ext>
            </a:extLst>
          </p:cNvPr>
          <p:cNvSpPr>
            <a:spLocks noGrp="1"/>
          </p:cNvSpPr>
          <p:nvPr>
            <p:ph type="subTitle" idx="1"/>
          </p:nvPr>
        </p:nvSpPr>
        <p:spPr>
          <a:xfrm>
            <a:off x="7473174" y="2700604"/>
            <a:ext cx="4525537" cy="1759461"/>
          </a:xfrm>
        </p:spPr>
        <p:txBody>
          <a:bodyPr/>
          <a:lstStyle/>
          <a:p>
            <a:r>
              <a:rPr lang="en-US" sz="2400" dirty="0"/>
              <a:t>What can you or your organization do to help? </a:t>
            </a:r>
          </a:p>
          <a:p>
            <a:endParaRPr lang="en-US" dirty="0"/>
          </a:p>
        </p:txBody>
      </p:sp>
      <p:pic>
        <p:nvPicPr>
          <p:cNvPr id="7" name="Content Placeholder 6">
            <a:extLst>
              <a:ext uri="{FF2B5EF4-FFF2-40B4-BE49-F238E27FC236}">
                <a16:creationId xmlns:a16="http://schemas.microsoft.com/office/drawing/2014/main" id="{BBD5F393-8E60-4568-B66D-AB18F1BD7D7B}"/>
              </a:ext>
            </a:extLst>
          </p:cNvPr>
          <p:cNvPicPr>
            <a:picLocks noGrp="1" noChangeAspect="1"/>
          </p:cNvPicPr>
          <p:nvPr>
            <p:ph idx="4294967295"/>
          </p:nvPr>
        </p:nvPicPr>
        <p:blipFill>
          <a:blip r:embed="rId3"/>
          <a:stretch>
            <a:fillRect/>
          </a:stretch>
        </p:blipFill>
        <p:spPr>
          <a:xfrm>
            <a:off x="490652" y="222406"/>
            <a:ext cx="6982522" cy="6289209"/>
          </a:xfrm>
          <a:prstGeom prst="rect">
            <a:avLst/>
          </a:prstGeom>
        </p:spPr>
      </p:pic>
      <p:sp>
        <p:nvSpPr>
          <p:cNvPr id="3" name="Slide Number Placeholder 2">
            <a:extLst>
              <a:ext uri="{FF2B5EF4-FFF2-40B4-BE49-F238E27FC236}">
                <a16:creationId xmlns:a16="http://schemas.microsoft.com/office/drawing/2014/main" id="{92A1B346-28F9-49A6-8292-E80B00B0DEBA}"/>
              </a:ext>
            </a:extLst>
          </p:cNvPr>
          <p:cNvSpPr>
            <a:spLocks noGrp="1"/>
          </p:cNvSpPr>
          <p:nvPr>
            <p:ph type="sldNum" sz="quarter" idx="4"/>
          </p:nvPr>
        </p:nvSpPr>
        <p:spPr/>
        <p:txBody>
          <a:bodyPr/>
          <a:lstStyle/>
          <a:p>
            <a:fld id="{A5BA30F2-EADE-E847-915A-1E3BC37EDCB4}" type="slidenum">
              <a:rPr lang="it-IT" smtClean="0"/>
              <a:pPr/>
              <a:t>47</a:t>
            </a:fld>
            <a:endParaRPr lang="it-IT" dirty="0"/>
          </a:p>
        </p:txBody>
      </p:sp>
    </p:spTree>
    <p:extLst>
      <p:ext uri="{BB962C8B-B14F-4D97-AF65-F5344CB8AC3E}">
        <p14:creationId xmlns:p14="http://schemas.microsoft.com/office/powerpoint/2010/main" val="1181417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CD499-A6A0-44D5-9D5D-F0283A003706}"/>
              </a:ext>
            </a:extLst>
          </p:cNvPr>
          <p:cNvSpPr>
            <a:spLocks noGrp="1"/>
          </p:cNvSpPr>
          <p:nvPr>
            <p:ph type="title"/>
          </p:nvPr>
        </p:nvSpPr>
        <p:spPr/>
        <p:txBody>
          <a:bodyPr/>
          <a:lstStyle/>
          <a:p>
            <a:r>
              <a:rPr lang="en-US" sz="4400" dirty="0">
                <a:solidFill>
                  <a:srgbClr val="009CDE"/>
                </a:solidFill>
                <a:cs typeface="Calibri" panose="020F0502020204030204" pitchFamily="34" charset="0"/>
              </a:rPr>
              <a:t>WASH and health leaders and implementers - your voice and action matters!</a:t>
            </a:r>
            <a:endParaRPr lang="en-US" dirty="0"/>
          </a:p>
        </p:txBody>
      </p:sp>
      <p:sp>
        <p:nvSpPr>
          <p:cNvPr id="14" name="Content Placeholder 1">
            <a:extLst>
              <a:ext uri="{FF2B5EF4-FFF2-40B4-BE49-F238E27FC236}">
                <a16:creationId xmlns:a16="http://schemas.microsoft.com/office/drawing/2014/main" id="{80BDFB35-093E-4366-9DCD-56A590A488E6}"/>
              </a:ext>
            </a:extLst>
          </p:cNvPr>
          <p:cNvSpPr>
            <a:spLocks noGrp="1"/>
          </p:cNvSpPr>
          <p:nvPr>
            <p:ph type="body" sz="quarter" idx="16"/>
          </p:nvPr>
        </p:nvSpPr>
        <p:spPr>
          <a:xfrm>
            <a:off x="838199" y="1624169"/>
            <a:ext cx="6809010" cy="4973466"/>
          </a:xfrm>
        </p:spPr>
        <p:txBody>
          <a:bodyPr>
            <a:normAutofit/>
          </a:bodyPr>
          <a:lstStyle/>
          <a:p>
            <a:pPr>
              <a:lnSpc>
                <a:spcPct val="100000"/>
              </a:lnSpc>
              <a:spcBef>
                <a:spcPts val="0"/>
              </a:spcBef>
              <a:spcAft>
                <a:spcPts val="477"/>
              </a:spcAft>
            </a:pPr>
            <a:r>
              <a:rPr lang="en-US" altLang="en-US" b="1" dirty="0">
                <a:solidFill>
                  <a:srgbClr val="002060"/>
                </a:solidFill>
              </a:rPr>
              <a:t>Learn and engage</a:t>
            </a:r>
            <a:endParaRPr lang="en-US" altLang="en-US" dirty="0">
              <a:solidFill>
                <a:srgbClr val="002060"/>
              </a:solidFill>
            </a:endParaRPr>
          </a:p>
          <a:p>
            <a:pPr marL="285750" indent="-285750">
              <a:lnSpc>
                <a:spcPct val="100000"/>
              </a:lnSpc>
              <a:spcBef>
                <a:spcPts val="0"/>
              </a:spcBef>
              <a:spcAft>
                <a:spcPts val="477"/>
              </a:spcAft>
              <a:buFont typeface="Arial" panose="020B0604020202020204" pitchFamily="34" charset="0"/>
              <a:buChar char="•"/>
            </a:pPr>
            <a:r>
              <a:rPr lang="en-US" altLang="en-US" dirty="0">
                <a:solidFill>
                  <a:srgbClr val="002060"/>
                </a:solidFill>
              </a:rPr>
              <a:t>Understand the status of your country/facility</a:t>
            </a:r>
          </a:p>
          <a:p>
            <a:pPr marL="285750" indent="-285750">
              <a:lnSpc>
                <a:spcPct val="100000"/>
              </a:lnSpc>
              <a:spcBef>
                <a:spcPts val="0"/>
              </a:spcBef>
              <a:spcAft>
                <a:spcPts val="477"/>
              </a:spcAft>
              <a:buFont typeface="Arial" panose="020B0604020202020204" pitchFamily="34" charset="0"/>
              <a:buChar char="•"/>
            </a:pPr>
            <a:r>
              <a:rPr lang="en-US" altLang="en-US" dirty="0">
                <a:solidFill>
                  <a:srgbClr val="002060"/>
                </a:solidFill>
              </a:rPr>
              <a:t>Reach out to HEALTH actors to engage in collective efforts</a:t>
            </a:r>
          </a:p>
          <a:p>
            <a:pPr>
              <a:lnSpc>
                <a:spcPct val="100000"/>
              </a:lnSpc>
              <a:spcBef>
                <a:spcPts val="0"/>
              </a:spcBef>
              <a:spcAft>
                <a:spcPts val="477"/>
              </a:spcAft>
            </a:pPr>
            <a:r>
              <a:rPr lang="en-US" altLang="en-US" b="1" dirty="0">
                <a:solidFill>
                  <a:srgbClr val="002060"/>
                </a:solidFill>
              </a:rPr>
              <a:t>Connect</a:t>
            </a:r>
          </a:p>
          <a:p>
            <a:pPr marL="285750" indent="-285750">
              <a:lnSpc>
                <a:spcPct val="100000"/>
              </a:lnSpc>
              <a:spcBef>
                <a:spcPts val="0"/>
              </a:spcBef>
              <a:spcAft>
                <a:spcPts val="477"/>
              </a:spcAft>
              <a:buFont typeface="Arial" panose="020B0604020202020204" pitchFamily="34" charset="0"/>
              <a:buChar char="•"/>
            </a:pPr>
            <a:r>
              <a:rPr lang="en-US" altLang="en-US" dirty="0">
                <a:solidFill>
                  <a:srgbClr val="002060"/>
                </a:solidFill>
              </a:rPr>
              <a:t>Join the conversation and share your questions &amp; comments </a:t>
            </a:r>
            <a:r>
              <a:rPr lang="en-US" altLang="en-US" b="1" dirty="0">
                <a:solidFill>
                  <a:srgbClr val="002060"/>
                </a:solidFill>
              </a:rPr>
              <a:t>@WASH_for_health</a:t>
            </a:r>
            <a:r>
              <a:rPr lang="en-US" altLang="en-US" dirty="0">
                <a:solidFill>
                  <a:srgbClr val="002060"/>
                </a:solidFill>
              </a:rPr>
              <a:t> </a:t>
            </a:r>
          </a:p>
          <a:p>
            <a:pPr marL="285750" indent="-285750">
              <a:lnSpc>
                <a:spcPct val="100000"/>
              </a:lnSpc>
              <a:spcBef>
                <a:spcPts val="0"/>
              </a:spcBef>
              <a:spcAft>
                <a:spcPts val="477"/>
              </a:spcAft>
              <a:buFont typeface="Arial" panose="020B0604020202020204" pitchFamily="34" charset="0"/>
              <a:buChar char="•"/>
            </a:pPr>
            <a:r>
              <a:rPr lang="en-US" altLang="en-US" dirty="0">
                <a:solidFill>
                  <a:srgbClr val="002060"/>
                </a:solidFill>
              </a:rPr>
              <a:t>Visit </a:t>
            </a:r>
            <a:r>
              <a:rPr lang="en-US" altLang="en-US" dirty="0">
                <a:solidFill>
                  <a:srgbClr val="002060"/>
                </a:solidFill>
                <a:hlinkClick r:id="rId3"/>
              </a:rPr>
              <a:t>www.washinhcf.org/contact</a:t>
            </a:r>
            <a:r>
              <a:rPr lang="en-US" altLang="en-US" dirty="0">
                <a:solidFill>
                  <a:srgbClr val="002060"/>
                </a:solidFill>
              </a:rPr>
              <a:t> and submit resources to the knowledge portal </a:t>
            </a:r>
          </a:p>
          <a:p>
            <a:pPr>
              <a:lnSpc>
                <a:spcPct val="100000"/>
              </a:lnSpc>
              <a:spcBef>
                <a:spcPts val="0"/>
              </a:spcBef>
              <a:spcAft>
                <a:spcPts val="477"/>
              </a:spcAft>
            </a:pPr>
            <a:r>
              <a:rPr lang="en-US" altLang="en-US" b="1" dirty="0">
                <a:solidFill>
                  <a:srgbClr val="002060"/>
                </a:solidFill>
              </a:rPr>
              <a:t>Commit and act</a:t>
            </a:r>
          </a:p>
          <a:p>
            <a:pPr marL="285750" indent="-285750">
              <a:lnSpc>
                <a:spcPct val="100000"/>
              </a:lnSpc>
              <a:spcBef>
                <a:spcPts val="0"/>
              </a:spcBef>
              <a:spcAft>
                <a:spcPts val="477"/>
              </a:spcAft>
              <a:buFont typeface="Arial" panose="020B0604020202020204" pitchFamily="34" charset="0"/>
              <a:buChar char="•"/>
            </a:pPr>
            <a:r>
              <a:rPr lang="en-US" altLang="en-US" dirty="0">
                <a:solidFill>
                  <a:srgbClr val="002060"/>
                </a:solidFill>
              </a:rPr>
              <a:t>Contribute to four main global recommendations</a:t>
            </a:r>
          </a:p>
          <a:p>
            <a:pPr marL="285750" indent="-285750">
              <a:lnSpc>
                <a:spcPct val="100000"/>
              </a:lnSpc>
              <a:spcBef>
                <a:spcPts val="0"/>
              </a:spcBef>
              <a:spcAft>
                <a:spcPts val="477"/>
              </a:spcAft>
              <a:buFont typeface="Arial" panose="020B0604020202020204" pitchFamily="34" charset="0"/>
              <a:buChar char="•"/>
            </a:pPr>
            <a:r>
              <a:rPr lang="en-US" altLang="en-US" dirty="0">
                <a:solidFill>
                  <a:srgbClr val="002060"/>
                </a:solidFill>
              </a:rPr>
              <a:t>Collaborate with Ministry of Health and partners on practical steps to advance WASH in Health Care Facilities and WASH FIT</a:t>
            </a:r>
          </a:p>
          <a:p>
            <a:pPr marL="285750" indent="-285750">
              <a:lnSpc>
                <a:spcPct val="100000"/>
              </a:lnSpc>
              <a:spcBef>
                <a:spcPts val="0"/>
              </a:spcBef>
              <a:spcAft>
                <a:spcPts val="477"/>
              </a:spcAft>
              <a:buFont typeface="Arial" panose="020B0604020202020204" pitchFamily="34" charset="0"/>
              <a:buChar char="•"/>
            </a:pPr>
            <a:endParaRPr lang="en-US" altLang="en-US" b="1" dirty="0">
              <a:solidFill>
                <a:srgbClr val="002060"/>
              </a:solidFill>
            </a:endParaRPr>
          </a:p>
        </p:txBody>
      </p:sp>
      <p:pic>
        <p:nvPicPr>
          <p:cNvPr id="2" name="Picture 1">
            <a:extLst>
              <a:ext uri="{FF2B5EF4-FFF2-40B4-BE49-F238E27FC236}">
                <a16:creationId xmlns:a16="http://schemas.microsoft.com/office/drawing/2014/main" id="{E6382E72-F3D3-4946-B182-FD516E7E21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59778">
            <a:off x="7818102" y="2821019"/>
            <a:ext cx="4544561" cy="209082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E772563-5404-45B0-A656-D3B01AFB9C42}"/>
              </a:ext>
            </a:extLst>
          </p:cNvPr>
          <p:cNvSpPr txBox="1"/>
          <p:nvPr/>
        </p:nvSpPr>
        <p:spPr>
          <a:xfrm rot="20810841">
            <a:off x="8485408" y="1777367"/>
            <a:ext cx="3500668" cy="826765"/>
          </a:xfrm>
          <a:prstGeom prst="rect">
            <a:avLst/>
          </a:prstGeom>
          <a:solidFill>
            <a:schemeClr val="tx1"/>
          </a:solidFill>
        </p:spPr>
        <p:txBody>
          <a:bodyPr wrap="square" rtlCol="0">
            <a:spAutoFit/>
          </a:bodyPr>
          <a:lstStyle/>
          <a:p>
            <a:pPr algn="ctr" rtl="0"/>
            <a:r>
              <a:rPr lang="en-GB" sz="1591" dirty="0">
                <a:solidFill>
                  <a:schemeClr val="bg1"/>
                </a:solidFill>
                <a:latin typeface="Arial" panose="020B0604020202020204" pitchFamily="34" charset="0"/>
                <a:cs typeface="Arial" panose="020B0604020202020204" pitchFamily="34" charset="0"/>
              </a:rPr>
              <a:t>WASH in health care facilities global knowledge portal </a:t>
            </a:r>
          </a:p>
          <a:p>
            <a:pPr algn="ctr" rtl="0"/>
            <a:r>
              <a:rPr lang="en-GB" sz="159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www.washinchf.org</a:t>
            </a:r>
            <a:r>
              <a:rPr lang="en-GB" sz="1591" dirty="0">
                <a:solidFill>
                  <a:schemeClr val="bg1"/>
                </a:solidFill>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7784CA6E-92E9-45F0-80D9-50B1A11AB832}"/>
              </a:ext>
            </a:extLst>
          </p:cNvPr>
          <p:cNvSpPr>
            <a:spLocks noGrp="1"/>
          </p:cNvSpPr>
          <p:nvPr>
            <p:ph type="sldNum" sz="quarter" idx="12"/>
          </p:nvPr>
        </p:nvSpPr>
        <p:spPr/>
        <p:txBody>
          <a:bodyPr/>
          <a:lstStyle/>
          <a:p>
            <a:fld id="{2D0AA5EB-64AB-BF41-92BE-B61D8618F692}" type="slidenum">
              <a:rPr lang="it-IT" smtClean="0"/>
              <a:t>48</a:t>
            </a:fld>
            <a:endParaRPr lang="it-IT" dirty="0"/>
          </a:p>
        </p:txBody>
      </p:sp>
    </p:spTree>
    <p:extLst>
      <p:ext uri="{BB962C8B-B14F-4D97-AF65-F5344CB8AC3E}">
        <p14:creationId xmlns:p14="http://schemas.microsoft.com/office/powerpoint/2010/main" val="1134921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reading </a:t>
            </a:r>
          </a:p>
        </p:txBody>
      </p:sp>
      <p:sp>
        <p:nvSpPr>
          <p:cNvPr id="3" name="Text Placeholder 2">
            <a:extLst>
              <a:ext uri="{FF2B5EF4-FFF2-40B4-BE49-F238E27FC236}">
                <a16:creationId xmlns:a16="http://schemas.microsoft.com/office/drawing/2014/main" id="{3ED6B5E7-7446-4A36-8AEA-B893B3490BE4}"/>
              </a:ext>
            </a:extLst>
          </p:cNvPr>
          <p:cNvSpPr>
            <a:spLocks noGrp="1"/>
          </p:cNvSpPr>
          <p:nvPr>
            <p:ph type="body" sz="quarter" idx="16"/>
          </p:nvPr>
        </p:nvSpPr>
        <p:spPr>
          <a:xfrm>
            <a:off x="503663" y="722312"/>
            <a:ext cx="11688337" cy="4973466"/>
          </a:xfrm>
        </p:spPr>
        <p:txBody>
          <a:bodyPr>
            <a:noAutofit/>
          </a:bodyPr>
          <a:lstStyle/>
          <a:p>
            <a:pPr>
              <a:lnSpc>
                <a:spcPct val="100000"/>
              </a:lnSpc>
            </a:pPr>
            <a:r>
              <a:rPr lang="en-US" sz="1600" b="1" dirty="0">
                <a:solidFill>
                  <a:srgbClr val="09164D"/>
                </a:solidFill>
                <a:ea typeface="Times New Roman" panose="02020603050405020304" pitchFamily="18" charset="0"/>
              </a:rPr>
              <a:t>General</a:t>
            </a:r>
            <a:r>
              <a:rPr lang="en-US" sz="1600" dirty="0">
                <a:solidFill>
                  <a:srgbClr val="09164D"/>
                </a:solidFill>
                <a:ea typeface="Times New Roman" panose="02020603050405020304" pitchFamily="18" charset="0"/>
              </a:rPr>
              <a:t> </a:t>
            </a:r>
          </a:p>
          <a:p>
            <a:pPr>
              <a:lnSpc>
                <a:spcPct val="100000"/>
              </a:lnSpc>
            </a:pPr>
            <a:r>
              <a:rPr lang="en-US" sz="1600" dirty="0">
                <a:solidFill>
                  <a:srgbClr val="09164D"/>
                </a:solidFill>
                <a:ea typeface="Times New Roman" panose="02020603050405020304" pitchFamily="18" charset="0"/>
              </a:rPr>
              <a:t>WHO/UNICEF 2018. Water and Sanitation for Health Facility Improvement Tool (WASH FIT). </a:t>
            </a:r>
            <a:r>
              <a:rPr lang="fr-FR" sz="1600" u="sng" dirty="0">
                <a:solidFill>
                  <a:srgbClr val="09164D"/>
                </a:solidFill>
                <a:ea typeface="Times New Roman" panose="02020603050405020304" pitchFamily="18" charset="0"/>
                <a:hlinkClick r:id="rId2"/>
              </a:rPr>
              <a:t>https://www.who.int/publications/i/item/9789241511698</a:t>
            </a:r>
            <a:endParaRPr lang="fr-FR" sz="1600" u="sng" dirty="0">
              <a:solidFill>
                <a:srgbClr val="09164D"/>
              </a:solidFill>
              <a:ea typeface="Times New Roman" panose="02020603050405020304" pitchFamily="18" charset="0"/>
            </a:endParaRPr>
          </a:p>
          <a:p>
            <a:pPr>
              <a:lnSpc>
                <a:spcPct val="100000"/>
              </a:lnSpc>
            </a:pPr>
            <a:r>
              <a:rPr lang="en-GB" sz="1600" dirty="0">
                <a:solidFill>
                  <a:srgbClr val="09164D"/>
                </a:solidFill>
                <a:ea typeface="Times New Roman" panose="02020603050405020304" pitchFamily="18" charset="0"/>
              </a:rPr>
              <a:t>WHO, 2008. Essential environmental health standards in health care. </a:t>
            </a:r>
            <a:r>
              <a:rPr lang="en-GB" sz="1600" u="sng" dirty="0">
                <a:solidFill>
                  <a:srgbClr val="09164D"/>
                </a:solidFill>
                <a:ea typeface="Times New Roman" panose="02020603050405020304" pitchFamily="18" charset="0"/>
                <a:hlinkClick r:id="rId3"/>
              </a:rPr>
              <a:t>https://www.who.int/publications/i/item/9789241547239</a:t>
            </a:r>
            <a:r>
              <a:rPr lang="en-GB" sz="1600" u="sng" dirty="0">
                <a:solidFill>
                  <a:srgbClr val="09164D"/>
                </a:solidFill>
                <a:ea typeface="Times New Roman" panose="02020603050405020304" pitchFamily="18" charset="0"/>
              </a:rPr>
              <a:t> </a:t>
            </a:r>
            <a:endParaRPr lang="en-GB" sz="1600" dirty="0">
              <a:solidFill>
                <a:srgbClr val="09164D"/>
              </a:solidFill>
              <a:ea typeface="Times New Roman" panose="02020603050405020304" pitchFamily="18" charset="0"/>
            </a:endParaRPr>
          </a:p>
          <a:p>
            <a:pPr>
              <a:lnSpc>
                <a:spcPct val="100000"/>
              </a:lnSpc>
              <a:spcBef>
                <a:spcPts val="0"/>
              </a:spcBef>
            </a:pPr>
            <a:r>
              <a:rPr lang="en-GB" sz="1600" b="1" dirty="0">
                <a:solidFill>
                  <a:srgbClr val="09164D"/>
                </a:solidFill>
                <a:ea typeface="Times New Roman" panose="02020603050405020304" pitchFamily="18" charset="0"/>
              </a:rPr>
              <a:t>Water</a:t>
            </a:r>
          </a:p>
          <a:p>
            <a:pPr defTabSz="914370">
              <a:lnSpc>
                <a:spcPct val="100000"/>
              </a:lnSpc>
            </a:pPr>
            <a:r>
              <a:rPr lang="en-GB" sz="1600" dirty="0">
                <a:solidFill>
                  <a:srgbClr val="09164D"/>
                </a:solidFill>
              </a:rPr>
              <a:t>WHO, 2011. Guidelines for drinking-water quality, 4th edition. World Health Organization, Geneva.</a:t>
            </a:r>
            <a:r>
              <a:rPr lang="en-GB" sz="1600" dirty="0">
                <a:solidFill>
                  <a:prstClr val="black"/>
                </a:solidFill>
              </a:rPr>
              <a:t> </a:t>
            </a:r>
            <a:r>
              <a:rPr lang="en-GB" sz="1600" u="sng" dirty="0">
                <a:solidFill>
                  <a:srgbClr val="0000FF"/>
                </a:solidFill>
                <a:effectLst/>
                <a:latin typeface="Arial" panose="020B0604020202020204" pitchFamily="34" charset="0"/>
                <a:ea typeface="Times New Roman" panose="02020603050405020304" pitchFamily="18" charset="0"/>
                <a:hlinkClick r:id="rId4"/>
              </a:rPr>
              <a:t>https://www.who.int/publications/i/item/9789241549950</a:t>
            </a:r>
            <a:r>
              <a:rPr lang="en-GB" sz="1600" u="sng" dirty="0">
                <a:solidFill>
                  <a:srgbClr val="0000FF"/>
                </a:solidFill>
                <a:ea typeface="Times New Roman" panose="02020603050405020304" pitchFamily="18" charset="0"/>
              </a:rPr>
              <a:t> </a:t>
            </a:r>
            <a:r>
              <a:rPr lang="en-GB" sz="1600" u="sng" dirty="0">
                <a:solidFill>
                  <a:srgbClr val="09164D"/>
                </a:solidFill>
              </a:rPr>
              <a:t> </a:t>
            </a:r>
          </a:p>
          <a:p>
            <a:pPr defTabSz="914370">
              <a:lnSpc>
                <a:spcPct val="100000"/>
              </a:lnSpc>
            </a:pPr>
            <a:r>
              <a:rPr lang="en-GB" sz="1600" dirty="0"/>
              <a:t>WHO, 2019. Results of Round II of WHO International Scheme to Evaluate Household Water Treatment Technologies. </a:t>
            </a:r>
            <a:r>
              <a:rPr lang="en-GB" sz="1600" dirty="0">
                <a:hlinkClick r:id="rId5"/>
              </a:rPr>
              <a:t>https://apps.who.int/iris/handle/10665/325896</a:t>
            </a:r>
            <a:r>
              <a:rPr lang="en-GB" sz="1600" dirty="0"/>
              <a:t> </a:t>
            </a:r>
            <a:endParaRPr lang="en-GB" sz="1600" u="sng" dirty="0"/>
          </a:p>
          <a:p>
            <a:pPr defTabSz="914370">
              <a:lnSpc>
                <a:spcPct val="100000"/>
              </a:lnSpc>
            </a:pPr>
            <a:r>
              <a:rPr lang="en-GB" sz="1600" b="1" dirty="0"/>
              <a:t>Sanitation</a:t>
            </a:r>
            <a:r>
              <a:rPr lang="en-GB" sz="1600" dirty="0"/>
              <a:t> </a:t>
            </a:r>
          </a:p>
          <a:p>
            <a:pPr defTabSz="914370">
              <a:lnSpc>
                <a:spcPct val="100000"/>
              </a:lnSpc>
            </a:pPr>
            <a:r>
              <a:rPr lang="en-GB" sz="1600" dirty="0"/>
              <a:t>WHO, 2018. Guidelines on sanitation and health. World Health Organization, Geneva. </a:t>
            </a:r>
            <a:r>
              <a:rPr lang="en-GB" sz="1600" dirty="0">
                <a:hlinkClick r:id="rId6"/>
              </a:rPr>
              <a:t>https://www.who.int/publications/i/item/9789241514705</a:t>
            </a:r>
            <a:r>
              <a:rPr lang="en-GB" sz="1600" dirty="0"/>
              <a:t> </a:t>
            </a:r>
          </a:p>
          <a:p>
            <a:pPr defTabSz="914370">
              <a:lnSpc>
                <a:spcPct val="100000"/>
              </a:lnSpc>
            </a:pPr>
            <a:r>
              <a:rPr lang="en-GB" sz="1600" b="1" dirty="0">
                <a:solidFill>
                  <a:srgbClr val="09164D"/>
                </a:solidFill>
                <a:ea typeface="Times New Roman" panose="02020603050405020304" pitchFamily="18" charset="0"/>
              </a:rPr>
              <a:t>Waste</a:t>
            </a:r>
            <a:r>
              <a:rPr lang="en-GB" sz="1600" dirty="0">
                <a:solidFill>
                  <a:srgbClr val="09164D"/>
                </a:solidFill>
                <a:ea typeface="Times New Roman" panose="02020603050405020304" pitchFamily="18" charset="0"/>
              </a:rPr>
              <a:t> </a:t>
            </a:r>
          </a:p>
          <a:p>
            <a:pPr>
              <a:lnSpc>
                <a:spcPct val="100000"/>
              </a:lnSpc>
            </a:pPr>
            <a:r>
              <a:rPr lang="en-GB" sz="1600" dirty="0">
                <a:solidFill>
                  <a:srgbClr val="09164D"/>
                </a:solidFill>
                <a:ea typeface="Times New Roman" panose="02020603050405020304" pitchFamily="18" charset="0"/>
              </a:rPr>
              <a:t>WHO, 2014. Safe management of wastes from health care activities. Second Edition. World Health Organization, Geneva. </a:t>
            </a:r>
            <a:r>
              <a:rPr lang="en-GB" sz="1600" dirty="0">
                <a:solidFill>
                  <a:srgbClr val="09164D"/>
                </a:solidFill>
                <a:ea typeface="Times New Roman" panose="02020603050405020304" pitchFamily="18" charset="0"/>
                <a:hlinkClick r:id="rId7"/>
              </a:rPr>
              <a:t>https://www.who.int/publications/i/item/9789241548564</a:t>
            </a:r>
            <a:r>
              <a:rPr lang="en-GB" sz="1600" dirty="0">
                <a:solidFill>
                  <a:srgbClr val="09164D"/>
                </a:solidFill>
                <a:ea typeface="Times New Roman" panose="02020603050405020304" pitchFamily="18" charset="0"/>
              </a:rPr>
              <a:t>  </a:t>
            </a:r>
            <a:endParaRPr lang="en-US" sz="1600" dirty="0">
              <a:solidFill>
                <a:srgbClr val="09164D"/>
              </a:solidFill>
              <a:ea typeface="Times New Roman" panose="02020603050405020304" pitchFamily="18" charset="0"/>
            </a:endParaRPr>
          </a:p>
          <a:p>
            <a:pPr>
              <a:lnSpc>
                <a:spcPct val="100000"/>
              </a:lnSpc>
            </a:pPr>
            <a:r>
              <a:rPr lang="en-GB" sz="1600" dirty="0">
                <a:solidFill>
                  <a:srgbClr val="09164D"/>
                </a:solidFill>
                <a:ea typeface="Times New Roman" panose="02020603050405020304" pitchFamily="18" charset="0"/>
              </a:rPr>
              <a:t>WHO, 2017. Safe management of wastes from health care activities: a summary. World Health Organization, Geneva. </a:t>
            </a:r>
            <a:r>
              <a:rPr lang="en-GB" sz="1600" dirty="0">
                <a:solidFill>
                  <a:srgbClr val="09164D"/>
                </a:solidFill>
                <a:ea typeface="Times New Roman" panose="02020603050405020304" pitchFamily="18" charset="0"/>
                <a:hlinkClick r:id="rId8"/>
              </a:rPr>
              <a:t>https://apps.who.int/iris/handle/10665/259491</a:t>
            </a:r>
            <a:r>
              <a:rPr lang="en-GB" sz="1600" dirty="0">
                <a:solidFill>
                  <a:srgbClr val="09164D"/>
                </a:solidFill>
                <a:ea typeface="Times New Roman" panose="02020603050405020304" pitchFamily="18" charset="0"/>
              </a:rPr>
              <a:t> </a:t>
            </a:r>
            <a:endParaRPr lang="en-US" sz="1600" dirty="0">
              <a:solidFill>
                <a:srgbClr val="09164D"/>
              </a:solidFill>
              <a:ea typeface="Times New Roman" panose="02020603050405020304" pitchFamily="18" charset="0"/>
            </a:endParaRPr>
          </a:p>
          <a:p>
            <a:pPr>
              <a:lnSpc>
                <a:spcPct val="100000"/>
              </a:lnSpc>
            </a:pPr>
            <a:r>
              <a:rPr lang="en-GB" sz="1600" dirty="0">
                <a:solidFill>
                  <a:srgbClr val="09164D"/>
                </a:solidFill>
                <a:ea typeface="Times New Roman" panose="02020603050405020304" pitchFamily="18" charset="0"/>
              </a:rPr>
              <a:t>WHO, 2019. Overview of treatment technologies for infectious and sharp waste from health care facilities. </a:t>
            </a:r>
            <a:r>
              <a:rPr lang="en-GB" sz="1600" u="sng" dirty="0">
                <a:solidFill>
                  <a:srgbClr val="09164D"/>
                </a:solidFill>
                <a:ea typeface="Times New Roman" panose="02020603050405020304" pitchFamily="18" charset="0"/>
                <a:hlinkClick r:id="rId9"/>
              </a:rPr>
              <a:t>https://apps.who.int/iris/handle/10665/328146</a:t>
            </a:r>
            <a:r>
              <a:rPr lang="en-GB" sz="1600" u="sng" dirty="0">
                <a:solidFill>
                  <a:srgbClr val="09164D"/>
                </a:solidFill>
                <a:ea typeface="Times New Roman" panose="02020603050405020304" pitchFamily="18" charset="0"/>
              </a:rPr>
              <a:t> </a:t>
            </a:r>
            <a:endParaRPr lang="en-US" sz="1600" dirty="0">
              <a:solidFill>
                <a:srgbClr val="09164D"/>
              </a:solidFill>
              <a:ea typeface="Times New Roman" panose="02020603050405020304" pitchFamily="18" charset="0"/>
            </a:endParaRPr>
          </a:p>
          <a:p>
            <a:pPr>
              <a:lnSpc>
                <a:spcPct val="100000"/>
              </a:lnSpc>
            </a:pPr>
            <a:endParaRPr lang="en-US" sz="1600" dirty="0">
              <a:solidFill>
                <a:srgbClr val="09164D"/>
              </a:solidFill>
              <a:ea typeface="Times New Roman" panose="02020603050405020304" pitchFamily="18" charset="0"/>
            </a:endParaRPr>
          </a:p>
          <a:p>
            <a:pPr>
              <a:lnSpc>
                <a:spcPct val="100000"/>
              </a:lnSpc>
            </a:pPr>
            <a:endParaRPr lang="en-US" sz="1600" dirty="0"/>
          </a:p>
        </p:txBody>
      </p:sp>
      <p:sp>
        <p:nvSpPr>
          <p:cNvPr id="5" name="Slide Number Placeholder 4">
            <a:extLst>
              <a:ext uri="{FF2B5EF4-FFF2-40B4-BE49-F238E27FC236}">
                <a16:creationId xmlns:a16="http://schemas.microsoft.com/office/drawing/2014/main" id="{FA542C83-9B26-4716-A39E-378D92E2AAFE}"/>
              </a:ext>
            </a:extLst>
          </p:cNvPr>
          <p:cNvSpPr>
            <a:spLocks noGrp="1"/>
          </p:cNvSpPr>
          <p:nvPr>
            <p:ph type="sldNum" sz="quarter" idx="12"/>
          </p:nvPr>
        </p:nvSpPr>
        <p:spPr/>
        <p:txBody>
          <a:bodyPr/>
          <a:lstStyle/>
          <a:p>
            <a:fld id="{2D0AA5EB-64AB-BF41-92BE-B61D8618F692}" type="slidenum">
              <a:rPr lang="it-IT" smtClean="0"/>
              <a:t>49</a:t>
            </a:fld>
            <a:endParaRPr lang="it-IT" dirty="0"/>
          </a:p>
        </p:txBody>
      </p:sp>
    </p:spTree>
    <p:extLst>
      <p:ext uri="{BB962C8B-B14F-4D97-AF65-F5344CB8AC3E}">
        <p14:creationId xmlns:p14="http://schemas.microsoft.com/office/powerpoint/2010/main" val="256113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dirty="0"/>
              <a:t>Part 1: Latest global data</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5</a:t>
            </a:fld>
            <a:endParaRPr lang="it-IT" dirty="0"/>
          </a:p>
        </p:txBody>
      </p:sp>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518288" y="3171554"/>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t>Latest global estimates </a:t>
            </a:r>
          </a:p>
          <a:p>
            <a:pPr marL="457200" indent="-457200">
              <a:buFont typeface="+mj-lt"/>
              <a:buAutoNum type="arabicPeriod"/>
            </a:pPr>
            <a:r>
              <a:rPr lang="en-US" sz="2400" dirty="0"/>
              <a:t>Your country’s data </a:t>
            </a:r>
          </a:p>
          <a:p>
            <a:pPr marL="457200" indent="-457200">
              <a:buFont typeface="+mj-lt"/>
              <a:buAutoNum type="arabicPeriod"/>
            </a:pPr>
            <a:endParaRPr lang="en-US" sz="2400" dirty="0"/>
          </a:p>
        </p:txBody>
      </p:sp>
      <p:pic>
        <p:nvPicPr>
          <p:cNvPr id="8" name="Picture 7" descr="A group of people sitting around a table&#10;&#10;Description automatically generated with medium confidence">
            <a:extLst>
              <a:ext uri="{FF2B5EF4-FFF2-40B4-BE49-F238E27FC236}">
                <a16:creationId xmlns:a16="http://schemas.microsoft.com/office/drawing/2014/main" id="{705878B7-0065-4FD9-979E-31F93DC83D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4405" y="2398905"/>
            <a:ext cx="5492591" cy="3663515"/>
          </a:xfrm>
          <a:prstGeom prst="rect">
            <a:avLst/>
          </a:prstGeom>
        </p:spPr>
      </p:pic>
      <p:sp>
        <p:nvSpPr>
          <p:cNvPr id="9" name="TextBox 8">
            <a:extLst>
              <a:ext uri="{FF2B5EF4-FFF2-40B4-BE49-F238E27FC236}">
                <a16:creationId xmlns:a16="http://schemas.microsoft.com/office/drawing/2014/main" id="{73F58B88-8717-4FD3-BFCF-77C597AF2A4C}"/>
              </a:ext>
            </a:extLst>
          </p:cNvPr>
          <p:cNvSpPr txBox="1"/>
          <p:nvPr/>
        </p:nvSpPr>
        <p:spPr>
          <a:xfrm>
            <a:off x="9560312" y="6200077"/>
            <a:ext cx="2631688" cy="276999"/>
          </a:xfrm>
          <a:prstGeom prst="rect">
            <a:avLst/>
          </a:prstGeom>
          <a:noFill/>
        </p:spPr>
        <p:txBody>
          <a:bodyPr wrap="square" rtlCol="0">
            <a:spAutoFit/>
          </a:bodyPr>
          <a:lstStyle/>
          <a:p>
            <a:pPr algn="ctr"/>
            <a:r>
              <a:rPr lang="en-US" sz="1200" dirty="0">
                <a:latin typeface="Arial Narrow" panose="020B0606020202030204" pitchFamily="34" charset="0"/>
              </a:rPr>
              <a:t>© Karen </a:t>
            </a:r>
            <a:r>
              <a:rPr lang="en-US" sz="1200" dirty="0" err="1">
                <a:latin typeface="Arial Narrow" panose="020B0606020202030204" pitchFamily="34" charset="0"/>
              </a:rPr>
              <a:t>Kasmauski</a:t>
            </a:r>
            <a:r>
              <a:rPr lang="en-US" sz="1200" dirty="0">
                <a:latin typeface="Arial Narrow" panose="020B0606020202030204" pitchFamily="34" charset="0"/>
              </a:rPr>
              <a:t>/ MCSP </a:t>
            </a:r>
          </a:p>
        </p:txBody>
      </p:sp>
    </p:spTree>
    <p:extLst>
      <p:ext uri="{BB962C8B-B14F-4D97-AF65-F5344CB8AC3E}">
        <p14:creationId xmlns:p14="http://schemas.microsoft.com/office/powerpoint/2010/main" val="1352032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87A5CA-ED4B-43F8-82F6-037E1A165002}"/>
              </a:ext>
            </a:extLst>
          </p:cNvPr>
          <p:cNvSpPr/>
          <p:nvPr/>
        </p:nvSpPr>
        <p:spPr>
          <a:xfrm>
            <a:off x="7906139" y="261258"/>
            <a:ext cx="2593910" cy="12969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0"/>
            <a:endParaRPr lang="en-GB">
              <a:solidFill>
                <a:prstClr val="white"/>
              </a:solidFill>
              <a:latin typeface="Arial"/>
            </a:endParaRPr>
          </a:p>
        </p:txBody>
      </p:sp>
      <p:sp>
        <p:nvSpPr>
          <p:cNvPr id="7" name="Title 1">
            <a:extLst>
              <a:ext uri="{FF2B5EF4-FFF2-40B4-BE49-F238E27FC236}">
                <a16:creationId xmlns:a16="http://schemas.microsoft.com/office/drawing/2014/main" id="{A12E1E96-5891-7843-B4BD-9FB4AE90E946}"/>
              </a:ext>
            </a:extLst>
          </p:cNvPr>
          <p:cNvSpPr txBox="1">
            <a:spLocks noGrp="1"/>
          </p:cNvSpPr>
          <p:nvPr>
            <p:ph type="title"/>
          </p:nvPr>
        </p:nvSpPr>
        <p:spPr bwMode="auto">
          <a:xfrm>
            <a:off x="737839" y="121206"/>
            <a:ext cx="10515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344" tIns="45672" rIns="91344" bIns="45672" rtlCol="0" anchor="ctr">
            <a:noAutofit/>
          </a:bodyP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hangingPunct="1">
              <a:lnSpc>
                <a:spcPct val="100000"/>
              </a:lnSpc>
              <a:spcBef>
                <a:spcPct val="0"/>
              </a:spcBef>
              <a:buFontTx/>
              <a:buNone/>
            </a:pPr>
            <a:r>
              <a:rPr lang="en-GB" altLang="en-US" sz="4400">
                <a:solidFill>
                  <a:srgbClr val="009CDE"/>
                </a:solidFill>
                <a:latin typeface="Arial Narrow" panose="020B0606020202030204" pitchFamily="34" charset="0"/>
                <a:cs typeface="Arial" charset="0"/>
              </a:rPr>
              <a:t>Further reading</a:t>
            </a:r>
            <a:endParaRPr lang="en-US" altLang="en-US" sz="4400" dirty="0">
              <a:solidFill>
                <a:srgbClr val="009CDE"/>
              </a:solidFill>
              <a:latin typeface="Arial Narrow" panose="020B0606020202030204" pitchFamily="34" charset="0"/>
              <a:cs typeface="Arial" charset="0"/>
            </a:endParaRPr>
          </a:p>
        </p:txBody>
      </p:sp>
      <p:sp>
        <p:nvSpPr>
          <p:cNvPr id="4" name="Slide Number Placeholder 3">
            <a:extLst>
              <a:ext uri="{FF2B5EF4-FFF2-40B4-BE49-F238E27FC236}">
                <a16:creationId xmlns:a16="http://schemas.microsoft.com/office/drawing/2014/main" id="{B5C7D3BC-5DE3-034B-8643-E785214C7218}"/>
              </a:ext>
            </a:extLst>
          </p:cNvPr>
          <p:cNvSpPr>
            <a:spLocks noGrp="1"/>
          </p:cNvSpPr>
          <p:nvPr>
            <p:ph type="sldNum" sz="quarter" idx="12"/>
          </p:nvPr>
        </p:nvSpPr>
        <p:spPr/>
        <p:txBody>
          <a:bodyPr/>
          <a:lstStyle/>
          <a:p>
            <a:pPr defTabSz="914370"/>
            <a:fld id="{A74CE0EA-F3B5-4684-BA10-C594598FDB9C}" type="slidenum">
              <a:rPr lang="en-GB">
                <a:solidFill>
                  <a:prstClr val="black"/>
                </a:solidFill>
                <a:latin typeface="Arial"/>
              </a:rPr>
              <a:pPr defTabSz="914370"/>
              <a:t>50</a:t>
            </a:fld>
            <a:endParaRPr lang="en-GB">
              <a:solidFill>
                <a:prstClr val="black"/>
              </a:solidFill>
              <a:latin typeface="Arial"/>
            </a:endParaRPr>
          </a:p>
        </p:txBody>
      </p:sp>
      <p:sp>
        <p:nvSpPr>
          <p:cNvPr id="10" name="TextBox 9">
            <a:extLst>
              <a:ext uri="{FF2B5EF4-FFF2-40B4-BE49-F238E27FC236}">
                <a16:creationId xmlns:a16="http://schemas.microsoft.com/office/drawing/2014/main" id="{642AF02F-0900-2143-BF23-36A2823ACD80}"/>
              </a:ext>
            </a:extLst>
          </p:cNvPr>
          <p:cNvSpPr txBox="1"/>
          <p:nvPr/>
        </p:nvSpPr>
        <p:spPr>
          <a:xfrm>
            <a:off x="613317" y="735151"/>
            <a:ext cx="9945767" cy="6001643"/>
          </a:xfrm>
          <a:prstGeom prst="rect">
            <a:avLst/>
          </a:prstGeom>
          <a:noFill/>
        </p:spPr>
        <p:txBody>
          <a:bodyPr wrap="square" rtlCol="0">
            <a:spAutoFit/>
          </a:bodyPr>
          <a:lstStyle/>
          <a:p>
            <a:pPr marL="82936" defTabSz="914370"/>
            <a:r>
              <a:rPr lang="en-GB" sz="1600" dirty="0">
                <a:latin typeface="Arial" panose="020B0604020202020204" pitchFamily="34" charset="0"/>
                <a:cs typeface="Arial" panose="020B0604020202020204" pitchFamily="34" charset="0"/>
              </a:rPr>
              <a:t>Environmental Cleaning </a:t>
            </a:r>
          </a:p>
          <a:p>
            <a:pPr marL="342111" indent="-259175" defTabSz="914370">
              <a:buFont typeface="Arial" panose="020B0604020202020204" pitchFamily="34" charset="0"/>
              <a:buChar char="•"/>
            </a:pPr>
            <a:r>
              <a:rPr lang="en-GB" sz="1600" dirty="0">
                <a:latin typeface="Arial" panose="020B0604020202020204" pitchFamily="34" charset="0"/>
                <a:cs typeface="Arial" panose="020B0604020202020204" pitchFamily="34" charset="0"/>
              </a:rPr>
              <a:t>CDC, 2019. Best practices for environmental cleaning in health care facilities: in resource limited settings. US </a:t>
            </a:r>
            <a:r>
              <a:rPr lang="en-GB" sz="1600" dirty="0" err="1">
                <a:latin typeface="Arial" panose="020B0604020202020204" pitchFamily="34" charset="0"/>
                <a:cs typeface="Arial" panose="020B0604020202020204" pitchFamily="34" charset="0"/>
              </a:rPr>
              <a:t>Centers</a:t>
            </a:r>
            <a:r>
              <a:rPr lang="en-GB" sz="1600" dirty="0">
                <a:latin typeface="Arial" panose="020B0604020202020204" pitchFamily="34" charset="0"/>
                <a:cs typeface="Arial" panose="020B0604020202020204" pitchFamily="34" charset="0"/>
              </a:rPr>
              <a:t> for Disease Control. USA</a:t>
            </a:r>
            <a:r>
              <a:rPr lang="en-GB" sz="1600" dirty="0">
                <a:solidFill>
                  <a:prstClr val="black"/>
                </a:solidFill>
                <a:latin typeface="Arial" panose="020B0604020202020204" pitchFamily="34" charset="0"/>
                <a:cs typeface="Arial" panose="020B0604020202020204" pitchFamily="34" charset="0"/>
              </a:rPr>
              <a:t>. </a:t>
            </a:r>
            <a:r>
              <a:rPr lang="en-GB" sz="1600" u="sng" dirty="0">
                <a:solidFill>
                  <a:prstClr val="black"/>
                </a:solidFill>
                <a:latin typeface="Arial" panose="020B0604020202020204" pitchFamily="34" charset="0"/>
                <a:cs typeface="Arial" panose="020B0604020202020204" pitchFamily="34" charset="0"/>
                <a:hlinkClick r:id="rId3"/>
              </a:rPr>
              <a:t>https://www.cdc.gov/hai/pdfs/resource-limited/environmental-cleaning-508.pdf</a:t>
            </a:r>
            <a:endParaRPr lang="en-GB" sz="1600" dirty="0">
              <a:solidFill>
                <a:prstClr val="black"/>
              </a:solidFill>
              <a:latin typeface="Arial" panose="020B0604020202020204" pitchFamily="34" charset="0"/>
              <a:cs typeface="Arial" panose="020B0604020202020204" pitchFamily="34" charset="0"/>
            </a:endParaRPr>
          </a:p>
          <a:p>
            <a:pPr marL="82936" defTabSz="914370"/>
            <a:endParaRPr lang="en-US" sz="1600" dirty="0">
              <a:solidFill>
                <a:schemeClr val="accent2"/>
              </a:solidFill>
              <a:latin typeface="Arial" panose="020B0604020202020204" pitchFamily="34" charset="0"/>
              <a:cs typeface="Arial" panose="020B0604020202020204" pitchFamily="34" charset="0"/>
            </a:endParaRPr>
          </a:p>
          <a:p>
            <a:pPr marL="82936" defTabSz="914370"/>
            <a:r>
              <a:rPr lang="en-US" sz="1600" dirty="0">
                <a:latin typeface="Arial" panose="020B0604020202020204" pitchFamily="34" charset="0"/>
                <a:cs typeface="Arial" panose="020B0604020202020204" pitchFamily="34" charset="0"/>
              </a:rPr>
              <a:t>COVID 19 </a:t>
            </a:r>
          </a:p>
          <a:p>
            <a:pPr marL="342111" indent="-259175" defTabSz="914370">
              <a:buFont typeface="Arial" panose="020B0604020202020204" pitchFamily="34" charset="0"/>
              <a:buChar char="•"/>
            </a:pPr>
            <a:r>
              <a:rPr lang="en-GB" sz="1600" dirty="0">
                <a:latin typeface="Arial" panose="020B0604020202020204" pitchFamily="34" charset="0"/>
                <a:cs typeface="Arial" panose="020B0604020202020204" pitchFamily="34" charset="0"/>
              </a:rPr>
              <a:t>Technical brief on WASH and COVID-19 </a:t>
            </a:r>
            <a:r>
              <a:rPr lang="en-GB" sz="1600" dirty="0">
                <a:latin typeface="Arial" panose="020B0604020202020204" pitchFamily="34" charset="0"/>
                <a:cs typeface="Arial" panose="020B0604020202020204" pitchFamily="34" charset="0"/>
                <a:hlinkClick r:id="rId4"/>
              </a:rPr>
              <a:t>https://www.who.int/publications/i/item/WHO-2019-nCoV-IPC-WASH-2020.4</a:t>
            </a:r>
            <a:r>
              <a:rPr lang="en-GB" sz="1600" dirty="0">
                <a:latin typeface="Arial" panose="020B0604020202020204" pitchFamily="34" charset="0"/>
                <a:cs typeface="Arial" panose="020B0604020202020204" pitchFamily="34" charset="0"/>
              </a:rPr>
              <a:t> </a:t>
            </a:r>
            <a:endParaRPr lang="en-GB" sz="1600" u="sng" dirty="0">
              <a:solidFill>
                <a:prstClr val="black"/>
              </a:solidFill>
              <a:latin typeface="Arial" panose="020B0604020202020204" pitchFamily="34" charset="0"/>
              <a:cs typeface="Arial" panose="020B0604020202020204" pitchFamily="34" charset="0"/>
            </a:endParaRPr>
          </a:p>
          <a:p>
            <a:pPr marL="342111" indent="-259175" defTabSz="914370">
              <a:buFont typeface="Arial" panose="020B0604020202020204" pitchFamily="34" charset="0"/>
              <a:buChar char="•"/>
            </a:pPr>
            <a:r>
              <a:rPr lang="en-GB" sz="1600" dirty="0">
                <a:latin typeface="Arial" panose="020B0604020202020204" pitchFamily="34" charset="0"/>
                <a:cs typeface="Arial" panose="020B0604020202020204" pitchFamily="34" charset="0"/>
              </a:rPr>
              <a:t>WHO, 2020. Infection prevention and control during health when novel coronavirus (</a:t>
            </a:r>
            <a:r>
              <a:rPr lang="en-GB" sz="1600" dirty="0" err="1">
                <a:latin typeface="Arial" panose="020B0604020202020204" pitchFamily="34" charset="0"/>
                <a:cs typeface="Arial" panose="020B0604020202020204" pitchFamily="34" charset="0"/>
              </a:rPr>
              <a:t>nCoV</a:t>
            </a:r>
            <a:r>
              <a:rPr lang="en-GB" sz="1600" dirty="0">
                <a:latin typeface="Arial" panose="020B0604020202020204" pitchFamily="34" charset="0"/>
                <a:cs typeface="Arial" panose="020B0604020202020204" pitchFamily="34" charset="0"/>
              </a:rPr>
              <a:t>) infection is suspected. </a:t>
            </a:r>
            <a:r>
              <a:rPr lang="en-GB" sz="1600" u="sng" dirty="0">
                <a:solidFill>
                  <a:prstClr val="black"/>
                </a:solidFill>
                <a:latin typeface="Arial" panose="020B0604020202020204" pitchFamily="34" charset="0"/>
                <a:cs typeface="Arial" panose="020B0604020202020204" pitchFamily="34" charset="0"/>
                <a:hlinkClick r:id="rId5"/>
              </a:rPr>
              <a:t>https://www.who.int/publications/i/item/10665-331495</a:t>
            </a:r>
            <a:r>
              <a:rPr lang="en-GB" sz="1600" u="sng" dirty="0">
                <a:solidFill>
                  <a:prstClr val="black"/>
                </a:solidFill>
                <a:latin typeface="Arial" panose="020B0604020202020204" pitchFamily="34" charset="0"/>
                <a:cs typeface="Arial" panose="020B0604020202020204" pitchFamily="34" charset="0"/>
              </a:rPr>
              <a:t> </a:t>
            </a:r>
          </a:p>
          <a:p>
            <a:pPr marL="82936" defTabSz="914370"/>
            <a:r>
              <a:rPr lang="en-GB" sz="1600" dirty="0">
                <a:solidFill>
                  <a:prstClr val="black"/>
                </a:solidFill>
                <a:latin typeface="Arial" panose="020B0604020202020204" pitchFamily="34" charset="0"/>
                <a:cs typeface="Arial" panose="020B0604020202020204" pitchFamily="34" charset="0"/>
              </a:rPr>
              <a:t> </a:t>
            </a:r>
          </a:p>
          <a:p>
            <a:pPr marL="82936" defTabSz="914370"/>
            <a:r>
              <a:rPr lang="en-GB" sz="1600" dirty="0">
                <a:latin typeface="Arial" panose="020B0604020202020204" pitchFamily="34" charset="0"/>
                <a:cs typeface="Arial" panose="020B0604020202020204" pitchFamily="34" charset="0"/>
              </a:rPr>
              <a:t>Emergencies </a:t>
            </a:r>
          </a:p>
          <a:p>
            <a:pPr marL="342111" indent="-259175" defTabSz="914370">
              <a:buFont typeface="Arial" panose="020B0604020202020204" pitchFamily="34" charset="0"/>
              <a:buChar char="•"/>
            </a:pPr>
            <a:r>
              <a:rPr lang="en-GB" sz="1600" dirty="0">
                <a:latin typeface="Arial" panose="020B0604020202020204" pitchFamily="34" charset="0"/>
                <a:cs typeface="Arial" panose="020B0604020202020204" pitchFamily="34" charset="0"/>
              </a:rPr>
              <a:t>WHO/WEDC, 2013.  </a:t>
            </a:r>
            <a:r>
              <a:rPr lang="en-GB" sz="1600" i="1" dirty="0">
                <a:latin typeface="Arial" panose="020B0604020202020204" pitchFamily="34" charset="0"/>
                <a:cs typeface="Arial" panose="020B0604020202020204" pitchFamily="34" charset="0"/>
              </a:rPr>
              <a:t>Technical notes on water, sanitation and hygiene in emergencies.</a:t>
            </a:r>
            <a:r>
              <a:rPr lang="en-GB" sz="1600" dirty="0">
                <a:latin typeface="Arial" panose="020B0604020202020204" pitchFamily="34" charset="0"/>
                <a:cs typeface="Arial" panose="020B0604020202020204" pitchFamily="34" charset="0"/>
              </a:rPr>
              <a:t> World Health Organization, Geneva. </a:t>
            </a:r>
            <a:r>
              <a:rPr lang="en-US" sz="1600" u="sng" dirty="0">
                <a:latin typeface="Arial" panose="020B0604020202020204" pitchFamily="34" charset="0"/>
                <a:cs typeface="Arial" panose="020B0604020202020204" pitchFamily="34" charset="0"/>
                <a:hlinkClick r:id="rId6"/>
              </a:rPr>
              <a:t>https://www.who.int/teams/environment-climate-change-and-health/water-sanitation-and-health/environmental-health-in-emergencies/technical-notes-on-wash-in-emergencies</a:t>
            </a:r>
            <a:r>
              <a:rPr lang="en-US" sz="1600" u="sng" dirty="0">
                <a:latin typeface="Arial" panose="020B0604020202020204" pitchFamily="34" charset="0"/>
                <a:cs typeface="Arial" panose="020B0604020202020204" pitchFamily="34" charset="0"/>
              </a:rPr>
              <a:t>   </a:t>
            </a:r>
          </a:p>
          <a:p>
            <a:pPr marL="82936" defTabSz="914370"/>
            <a:r>
              <a:rPr lang="en-GB" sz="1600" dirty="0">
                <a:solidFill>
                  <a:prstClr val="black"/>
                </a:solidFill>
                <a:latin typeface="Arial" panose="020B0604020202020204" pitchFamily="34" charset="0"/>
                <a:cs typeface="Arial" panose="020B0604020202020204" pitchFamily="34" charset="0"/>
              </a:rPr>
              <a:t> </a:t>
            </a:r>
          </a:p>
          <a:p>
            <a:pPr marL="82936"/>
            <a:r>
              <a:rPr lang="en-GB" sz="1600" dirty="0">
                <a:latin typeface="Arial" panose="020B0604020202020204" pitchFamily="34" charset="0"/>
                <a:ea typeface="Times New Roman" panose="02020603050405020304" pitchFamily="18" charset="0"/>
                <a:cs typeface="Arial" panose="020B0604020202020204" pitchFamily="34" charset="0"/>
              </a:rPr>
              <a:t>Quality of care &amp; IPC</a:t>
            </a:r>
          </a:p>
          <a:p>
            <a:pPr marL="342111" indent="-259175">
              <a:buFont typeface="Arial" panose="020B0604020202020204" pitchFamily="34" charset="0"/>
              <a:buChar char="•"/>
            </a:pPr>
            <a:r>
              <a:rPr lang="en-US" sz="1600" dirty="0">
                <a:solidFill>
                  <a:srgbClr val="09164D"/>
                </a:solidFill>
                <a:latin typeface="Arial" panose="020B0604020202020204" pitchFamily="34" charset="0"/>
                <a:cs typeface="Arial" panose="020B0604020202020204" pitchFamily="34" charset="0"/>
              </a:rPr>
              <a:t>WHO (2016) Standards for improving quality of maternal and newborn care in health facilities </a:t>
            </a:r>
            <a:r>
              <a:rPr lang="en-US" sz="1600" dirty="0">
                <a:solidFill>
                  <a:srgbClr val="09164D"/>
                </a:solidFill>
                <a:latin typeface="Arial" panose="020B0604020202020204" pitchFamily="34" charset="0"/>
                <a:cs typeface="Arial" panose="020B0604020202020204" pitchFamily="34" charset="0"/>
                <a:hlinkClick r:id="rId7"/>
              </a:rPr>
              <a:t>https://www.who.int/publications/i/item/9789241511216</a:t>
            </a:r>
            <a:r>
              <a:rPr lang="en-US" sz="1600" dirty="0">
                <a:solidFill>
                  <a:srgbClr val="09164D"/>
                </a:solidFill>
                <a:latin typeface="Arial" panose="020B0604020202020204" pitchFamily="34" charset="0"/>
                <a:cs typeface="Arial" panose="020B0604020202020204" pitchFamily="34" charset="0"/>
              </a:rPr>
              <a:t>   </a:t>
            </a:r>
          </a:p>
          <a:p>
            <a:pPr marL="342111" indent="-259175">
              <a:buFont typeface="Arial" panose="020B0604020202020204" pitchFamily="34" charset="0"/>
              <a:buChar char="•"/>
            </a:pPr>
            <a:r>
              <a:rPr lang="en-US" sz="1600" dirty="0">
                <a:latin typeface="Arial" panose="020B0604020202020204" pitchFamily="34" charset="0"/>
                <a:cs typeface="Arial" panose="020B0604020202020204" pitchFamily="34" charset="0"/>
              </a:rPr>
              <a:t>WHO (2016) Global guidelines on the prevention of surgical site infection </a:t>
            </a:r>
            <a:r>
              <a:rPr lang="en-US" sz="1600" dirty="0">
                <a:solidFill>
                  <a:srgbClr val="09164D"/>
                </a:solidFill>
                <a:latin typeface="Arial" panose="020B0604020202020204" pitchFamily="34" charset="0"/>
                <a:cs typeface="Arial" panose="020B0604020202020204" pitchFamily="34" charset="0"/>
                <a:hlinkClick r:id="rId8"/>
              </a:rPr>
              <a:t>http://www.who.int/gpsc/ssi-guidelines/en/</a:t>
            </a:r>
            <a:r>
              <a:rPr lang="en-US" sz="1600" dirty="0">
                <a:solidFill>
                  <a:srgbClr val="09164D"/>
                </a:solidFill>
                <a:latin typeface="Arial" panose="020B0604020202020204" pitchFamily="34" charset="0"/>
                <a:cs typeface="Arial" panose="020B0604020202020204" pitchFamily="34" charset="0"/>
              </a:rPr>
              <a:t>  </a:t>
            </a:r>
          </a:p>
          <a:p>
            <a:pPr marL="342111" indent="-259175">
              <a:buFont typeface="Arial" panose="020B0604020202020204" pitchFamily="34" charset="0"/>
              <a:buChar char="•"/>
            </a:pPr>
            <a:r>
              <a:rPr lang="en-US" sz="1600" dirty="0">
                <a:solidFill>
                  <a:srgbClr val="09164D"/>
                </a:solidFill>
                <a:latin typeface="Arial" panose="020B0604020202020204" pitchFamily="34" charset="0"/>
                <a:cs typeface="Arial" panose="020B0604020202020204" pitchFamily="34" charset="0"/>
              </a:rPr>
              <a:t>WHO Clean Care is Safer Care </a:t>
            </a:r>
            <a:r>
              <a:rPr lang="en-US" sz="1600" dirty="0">
                <a:solidFill>
                  <a:srgbClr val="09164D"/>
                </a:solidFill>
                <a:latin typeface="Arial" panose="020B0604020202020204" pitchFamily="34" charset="0"/>
                <a:cs typeface="Arial" panose="020B0604020202020204" pitchFamily="34" charset="0"/>
                <a:hlinkClick r:id="rId9"/>
              </a:rPr>
              <a:t>http://www.who.int/gpsc/5may/en/</a:t>
            </a:r>
            <a:r>
              <a:rPr lang="en-US" sz="1600" dirty="0">
                <a:solidFill>
                  <a:srgbClr val="09164D"/>
                </a:solidFill>
                <a:latin typeface="Arial" panose="020B0604020202020204" pitchFamily="34" charset="0"/>
                <a:cs typeface="Arial" panose="020B0604020202020204" pitchFamily="34" charset="0"/>
              </a:rPr>
              <a:t> </a:t>
            </a:r>
          </a:p>
          <a:p>
            <a:pPr marL="342111" indent="-259175">
              <a:buFont typeface="Arial" panose="020B0604020202020204" pitchFamily="34" charset="0"/>
              <a:buChar char="•"/>
            </a:pPr>
            <a:endParaRPr lang="en-US" sz="1600" dirty="0">
              <a:solidFill>
                <a:srgbClr val="09164D"/>
              </a:solidFill>
              <a:latin typeface="Arial" panose="020B0604020202020204" pitchFamily="34" charset="0"/>
              <a:cs typeface="Arial" panose="020B0604020202020204" pitchFamily="34" charset="0"/>
            </a:endParaRPr>
          </a:p>
          <a:p>
            <a:pPr marL="82936" defTabSz="914370"/>
            <a:endParaRPr lang="en-GB" alt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848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456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73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4B3E51-72CB-40EC-804F-162DE862DD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2603" y="5911538"/>
            <a:ext cx="1319833" cy="394822"/>
          </a:xfrm>
          <a:prstGeom prst="rect">
            <a:avLst/>
          </a:prstGeom>
        </p:spPr>
      </p:pic>
      <p:sp>
        <p:nvSpPr>
          <p:cNvPr id="13" name="TextBox 12">
            <a:extLst>
              <a:ext uri="{FF2B5EF4-FFF2-40B4-BE49-F238E27FC236}">
                <a16:creationId xmlns:a16="http://schemas.microsoft.com/office/drawing/2014/main" id="{D1000906-193C-4216-AD10-C7CD70056D1A}"/>
              </a:ext>
            </a:extLst>
          </p:cNvPr>
          <p:cNvSpPr txBox="1"/>
          <p:nvPr/>
        </p:nvSpPr>
        <p:spPr>
          <a:xfrm>
            <a:off x="713678" y="190527"/>
            <a:ext cx="10231733" cy="769441"/>
          </a:xfrm>
          <a:prstGeom prst="rect">
            <a:avLst/>
          </a:prstGeom>
          <a:noFill/>
        </p:spPr>
        <p:txBody>
          <a:bodyPr wrap="square" rtlCol="0">
            <a:spAutoFit/>
          </a:bodyPr>
          <a:lstStyle/>
          <a:p>
            <a:pPr algn="ctr"/>
            <a:r>
              <a:rPr lang="en-US" sz="4400" b="1" dirty="0">
                <a:solidFill>
                  <a:srgbClr val="009CDE"/>
                </a:solidFill>
                <a:latin typeface="Arial Narrow" panose="020B0606020202030204" pitchFamily="34" charset="0"/>
              </a:rPr>
              <a:t>Globally, the fundamentals are still missing </a:t>
            </a:r>
          </a:p>
        </p:txBody>
      </p:sp>
      <p:pic>
        <p:nvPicPr>
          <p:cNvPr id="6" name="Content Placeholder 9">
            <a:extLst>
              <a:ext uri="{FF2B5EF4-FFF2-40B4-BE49-F238E27FC236}">
                <a16:creationId xmlns:a16="http://schemas.microsoft.com/office/drawing/2014/main" id="{9EF53A0A-74A1-4FA9-85AD-03DB7852E4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invGray">
          <a:xfrm>
            <a:off x="2199503" y="1110788"/>
            <a:ext cx="5955957" cy="5955957"/>
          </a:xfrm>
        </p:spPr>
      </p:pic>
      <p:pic>
        <p:nvPicPr>
          <p:cNvPr id="14" name="Content Placeholder 9">
            <a:extLst>
              <a:ext uri="{FF2B5EF4-FFF2-40B4-BE49-F238E27FC236}">
                <a16:creationId xmlns:a16="http://schemas.microsoft.com/office/drawing/2014/main" id="{FE874B45-77CA-487D-ABFF-4AB0B4BB03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4540" y="902043"/>
            <a:ext cx="5955957" cy="5955957"/>
          </a:xfrm>
          <a:prstGeom prst="rect">
            <a:avLst/>
          </a:prstGeom>
        </p:spPr>
      </p:pic>
      <p:sp>
        <p:nvSpPr>
          <p:cNvPr id="7" name="Slide Number Placeholder 6">
            <a:extLst>
              <a:ext uri="{FF2B5EF4-FFF2-40B4-BE49-F238E27FC236}">
                <a16:creationId xmlns:a16="http://schemas.microsoft.com/office/drawing/2014/main" id="{C626E159-5FDB-44BF-8AD7-F5111E571D75}"/>
              </a:ext>
            </a:extLst>
          </p:cNvPr>
          <p:cNvSpPr>
            <a:spLocks noGrp="1"/>
          </p:cNvSpPr>
          <p:nvPr>
            <p:ph type="sldNum" sz="quarter" idx="12"/>
          </p:nvPr>
        </p:nvSpPr>
        <p:spPr/>
        <p:txBody>
          <a:bodyPr/>
          <a:lstStyle/>
          <a:p>
            <a:fld id="{2D0AA5EB-64AB-BF41-92BE-B61D8618F692}" type="slidenum">
              <a:rPr lang="it-IT" smtClean="0"/>
              <a:t>6</a:t>
            </a:fld>
            <a:endParaRPr lang="it-IT" dirty="0"/>
          </a:p>
        </p:txBody>
      </p:sp>
      <p:sp>
        <p:nvSpPr>
          <p:cNvPr id="2" name="Rectangle 1">
            <a:extLst>
              <a:ext uri="{FF2B5EF4-FFF2-40B4-BE49-F238E27FC236}">
                <a16:creationId xmlns:a16="http://schemas.microsoft.com/office/drawing/2014/main" id="{59E83CF1-F919-9E4D-BA6A-B3887302D824}"/>
              </a:ext>
            </a:extLst>
          </p:cNvPr>
          <p:cNvSpPr/>
          <p:nvPr/>
        </p:nvSpPr>
        <p:spPr>
          <a:xfrm>
            <a:off x="8850941" y="6384338"/>
            <a:ext cx="3410614" cy="338554"/>
          </a:xfrm>
          <a:prstGeom prst="rect">
            <a:avLst/>
          </a:prstGeom>
        </p:spPr>
        <p:txBody>
          <a:bodyPr wrap="none">
            <a:spAutoFit/>
          </a:bodyPr>
          <a:lstStyle/>
          <a:p>
            <a:r>
              <a:rPr lang="en-US" sz="1600" dirty="0">
                <a:hlinkClick r:id="rId5"/>
              </a:rPr>
              <a:t>https://washdata.org/data/healthcare</a:t>
            </a:r>
            <a:r>
              <a:rPr lang="en-US" sz="1600" dirty="0"/>
              <a:t> </a:t>
            </a:r>
          </a:p>
        </p:txBody>
      </p:sp>
    </p:spTree>
    <p:extLst>
      <p:ext uri="{BB962C8B-B14F-4D97-AF65-F5344CB8AC3E}">
        <p14:creationId xmlns:p14="http://schemas.microsoft.com/office/powerpoint/2010/main" val="467637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968965-4C1E-45ED-BD38-65735F46B4CD}"/>
              </a:ext>
            </a:extLst>
          </p:cNvPr>
          <p:cNvSpPr>
            <a:spLocks noGrp="1"/>
          </p:cNvSpPr>
          <p:nvPr>
            <p:ph type="body" idx="1"/>
          </p:nvPr>
        </p:nvSpPr>
        <p:spPr>
          <a:xfrm>
            <a:off x="839788" y="914400"/>
            <a:ext cx="5067801" cy="2670539"/>
          </a:xfrm>
        </p:spPr>
        <p:txBody>
          <a:bodyPr>
            <a:normAutofit/>
          </a:bodyPr>
          <a:lstStyle/>
          <a:p>
            <a:pPr marL="290513" lvl="2" indent="-290513" defTabSz="812648">
              <a:spcAft>
                <a:spcPts val="399"/>
              </a:spcAft>
              <a:buFont typeface="Arial" panose="020B0604020202020204" pitchFamily="34" charset="0"/>
              <a:buChar char="•"/>
              <a:defRPr/>
            </a:pPr>
            <a:r>
              <a:rPr lang="en-US" sz="2000" dirty="0">
                <a:solidFill>
                  <a:srgbClr val="09164D"/>
                </a:solidFill>
                <a:latin typeface="Arial"/>
              </a:rPr>
              <a:t>1 in 10 have no sanitation </a:t>
            </a:r>
          </a:p>
          <a:p>
            <a:pPr marL="290513" lvl="2" indent="-290513" defTabSz="812648">
              <a:spcAft>
                <a:spcPts val="399"/>
              </a:spcAft>
              <a:buFont typeface="Arial" panose="020B0604020202020204" pitchFamily="34" charset="0"/>
              <a:buChar char="•"/>
              <a:defRPr/>
            </a:pPr>
            <a:r>
              <a:rPr lang="en-US" sz="2000" dirty="0">
                <a:solidFill>
                  <a:srgbClr val="09164D"/>
                </a:solidFill>
                <a:latin typeface="Arial"/>
              </a:rPr>
              <a:t>1 in 3 lack hand hygiene at point of care</a:t>
            </a:r>
          </a:p>
          <a:p>
            <a:pPr marL="290513" lvl="2" indent="-290513" defTabSz="812648">
              <a:spcAft>
                <a:spcPts val="399"/>
              </a:spcAft>
              <a:buFont typeface="Arial" panose="020B0604020202020204" pitchFamily="34" charset="0"/>
              <a:buChar char="•"/>
              <a:defRPr/>
            </a:pPr>
            <a:r>
              <a:rPr lang="en-US" sz="2000" dirty="0">
                <a:solidFill>
                  <a:srgbClr val="09164D"/>
                </a:solidFill>
                <a:latin typeface="Arial"/>
              </a:rPr>
              <a:t>1 in 3 lack systems to segregate waste</a:t>
            </a:r>
          </a:p>
          <a:p>
            <a:pPr marL="290513" lvl="2" indent="-290513" defTabSz="812648">
              <a:spcAft>
                <a:spcPts val="399"/>
              </a:spcAft>
              <a:buFont typeface="Arial" panose="020B0604020202020204" pitchFamily="34" charset="0"/>
              <a:buChar char="•"/>
              <a:defRPr/>
            </a:pPr>
            <a:r>
              <a:rPr lang="en-US" sz="2000" dirty="0">
                <a:solidFill>
                  <a:srgbClr val="09164D"/>
                </a:solidFill>
                <a:latin typeface="Arial"/>
              </a:rPr>
              <a:t>Services drop by 50% in Least Developed Countries </a:t>
            </a:r>
          </a:p>
          <a:p>
            <a:pPr marL="290513" lvl="2" indent="-290513" defTabSz="812648">
              <a:spcAft>
                <a:spcPts val="399"/>
              </a:spcAft>
              <a:buFont typeface="Arial" panose="020B0604020202020204" pitchFamily="34" charset="0"/>
              <a:buChar char="•"/>
              <a:defRPr/>
            </a:pPr>
            <a:r>
              <a:rPr lang="en-US" sz="2000" dirty="0">
                <a:solidFill>
                  <a:srgbClr val="09164D"/>
                </a:solidFill>
                <a:latin typeface="Arial"/>
              </a:rPr>
              <a:t>Major data gaps, especially for environmental cleaning </a:t>
            </a:r>
          </a:p>
          <a:p>
            <a:endParaRPr lang="en-US" dirty="0"/>
          </a:p>
        </p:txBody>
      </p:sp>
      <p:sp>
        <p:nvSpPr>
          <p:cNvPr id="31748" name="Slide Number Placeholder 3">
            <a:extLst>
              <a:ext uri="{FF2B5EF4-FFF2-40B4-BE49-F238E27FC236}">
                <a16:creationId xmlns:a16="http://schemas.microsoft.com/office/drawing/2014/main" id="{282ED3C3-FD99-40A9-BF59-CFBFE53636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04742">
              <a:defRPr sz="1600">
                <a:solidFill>
                  <a:srgbClr val="000066"/>
                </a:solidFill>
                <a:latin typeface="Arial" panose="020B0604020202020204" pitchFamily="34" charset="0"/>
                <a:cs typeface="Arial" panose="020B0604020202020204" pitchFamily="34" charset="0"/>
              </a:defRPr>
            </a:lvl1pPr>
            <a:lvl2pPr marL="495206" indent="-190464" defTabSz="304742">
              <a:defRPr sz="1600">
                <a:solidFill>
                  <a:srgbClr val="000066"/>
                </a:solidFill>
                <a:latin typeface="Arial" panose="020B0604020202020204" pitchFamily="34" charset="0"/>
                <a:cs typeface="Arial" panose="020B0604020202020204" pitchFamily="34" charset="0"/>
              </a:defRPr>
            </a:lvl2pPr>
            <a:lvl3pPr marL="761856" indent="-152371" defTabSz="304742">
              <a:defRPr sz="1600">
                <a:solidFill>
                  <a:srgbClr val="000066"/>
                </a:solidFill>
                <a:latin typeface="Arial" panose="020B0604020202020204" pitchFamily="34" charset="0"/>
                <a:cs typeface="Arial" panose="020B0604020202020204" pitchFamily="34" charset="0"/>
              </a:defRPr>
            </a:lvl3pPr>
            <a:lvl4pPr marL="1066598" indent="-152371" defTabSz="304742">
              <a:defRPr sz="1600">
                <a:solidFill>
                  <a:srgbClr val="000066"/>
                </a:solidFill>
                <a:latin typeface="Arial" panose="020B0604020202020204" pitchFamily="34" charset="0"/>
                <a:cs typeface="Arial" panose="020B0604020202020204" pitchFamily="34" charset="0"/>
              </a:defRPr>
            </a:lvl4pPr>
            <a:lvl5pPr marL="1371342" indent="-152371" defTabSz="304742">
              <a:defRPr sz="1600">
                <a:solidFill>
                  <a:srgbClr val="000066"/>
                </a:solidFill>
                <a:latin typeface="Arial" panose="020B0604020202020204" pitchFamily="34" charset="0"/>
                <a:cs typeface="Arial" panose="020B0604020202020204" pitchFamily="34" charset="0"/>
              </a:defRPr>
            </a:lvl5pPr>
            <a:lvl6pPr marL="1676086" indent="-152371" defTabSz="304742" eaLnBrk="0" fontAlgn="base" hangingPunct="0">
              <a:spcBef>
                <a:spcPct val="0"/>
              </a:spcBef>
              <a:spcAft>
                <a:spcPct val="0"/>
              </a:spcAft>
              <a:defRPr sz="1600">
                <a:solidFill>
                  <a:srgbClr val="000066"/>
                </a:solidFill>
                <a:latin typeface="Arial" panose="020B0604020202020204" pitchFamily="34" charset="0"/>
                <a:cs typeface="Arial" panose="020B0604020202020204" pitchFamily="34" charset="0"/>
              </a:defRPr>
            </a:lvl6pPr>
            <a:lvl7pPr marL="1980829" indent="-152371" defTabSz="304742" eaLnBrk="0" fontAlgn="base" hangingPunct="0">
              <a:spcBef>
                <a:spcPct val="0"/>
              </a:spcBef>
              <a:spcAft>
                <a:spcPct val="0"/>
              </a:spcAft>
              <a:defRPr sz="1600">
                <a:solidFill>
                  <a:srgbClr val="000066"/>
                </a:solidFill>
                <a:latin typeface="Arial" panose="020B0604020202020204" pitchFamily="34" charset="0"/>
                <a:cs typeface="Arial" panose="020B0604020202020204" pitchFamily="34" charset="0"/>
              </a:defRPr>
            </a:lvl7pPr>
            <a:lvl8pPr marL="2285572" indent="-152371" defTabSz="304742" eaLnBrk="0" fontAlgn="base" hangingPunct="0">
              <a:spcBef>
                <a:spcPct val="0"/>
              </a:spcBef>
              <a:spcAft>
                <a:spcPct val="0"/>
              </a:spcAft>
              <a:defRPr sz="1600">
                <a:solidFill>
                  <a:srgbClr val="000066"/>
                </a:solidFill>
                <a:latin typeface="Arial" panose="020B0604020202020204" pitchFamily="34" charset="0"/>
                <a:cs typeface="Arial" panose="020B0604020202020204" pitchFamily="34" charset="0"/>
              </a:defRPr>
            </a:lvl8pPr>
            <a:lvl9pPr marL="2590314" indent="-152371" defTabSz="304742" eaLnBrk="0" fontAlgn="base" hangingPunct="0">
              <a:spcBef>
                <a:spcPct val="0"/>
              </a:spcBef>
              <a:spcAft>
                <a:spcPct val="0"/>
              </a:spcAft>
              <a:defRPr sz="1600">
                <a:solidFill>
                  <a:srgbClr val="000066"/>
                </a:solidFill>
                <a:latin typeface="Arial" panose="020B0604020202020204" pitchFamily="34" charset="0"/>
                <a:cs typeface="Arial" panose="020B0604020202020204" pitchFamily="34" charset="0"/>
              </a:defRPr>
            </a:lvl9pPr>
          </a:lstStyle>
          <a:p>
            <a:pPr>
              <a:defRPr/>
            </a:pPr>
            <a:fld id="{9C559FEC-0506-4593-93BD-041CA2992768}" type="slidenum">
              <a:rPr lang="en-US" altLang="en-US">
                <a:solidFill>
                  <a:srgbClr val="FFFFFF"/>
                </a:solidFill>
              </a:rPr>
              <a:pPr>
                <a:defRPr/>
              </a:pPr>
              <a:t>7</a:t>
            </a:fld>
            <a:endParaRPr lang="en-US" altLang="en-US">
              <a:solidFill>
                <a:srgbClr val="FFFFFF"/>
              </a:solidFill>
            </a:endParaRPr>
          </a:p>
        </p:txBody>
      </p:sp>
      <p:sp>
        <p:nvSpPr>
          <p:cNvPr id="31747" name="Title 1">
            <a:extLst>
              <a:ext uri="{FF2B5EF4-FFF2-40B4-BE49-F238E27FC236}">
                <a16:creationId xmlns:a16="http://schemas.microsoft.com/office/drawing/2014/main" id="{8C2C0494-B8D0-4029-9F5F-40FCA83054FC}"/>
              </a:ext>
            </a:extLst>
          </p:cNvPr>
          <p:cNvSpPr>
            <a:spLocks noGrp="1"/>
          </p:cNvSpPr>
          <p:nvPr>
            <p:ph type="title"/>
          </p:nvPr>
        </p:nvSpPr>
        <p:spPr>
          <a:xfrm>
            <a:off x="438344" y="136095"/>
            <a:ext cx="10515600" cy="413308"/>
          </a:xfrm>
          <a:extLst>
            <a:ext uri="{91240B29-F687-4F45-9708-019B960494DF}">
              <a14:hiddenLine xmlns:a14="http://schemas.microsoft.com/office/drawing/2010/main" w="9525" cap="flat"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47" tIns="30475" rIns="60947" bIns="30475" numCol="1" rtlCol="0" anchor="ctr" anchorCtr="0" compatLnSpc="1">
            <a:prstTxWarp prst="textNoShape">
              <a:avLst/>
            </a:prstTxWarp>
            <a:spAutoFit/>
          </a:bodyPr>
          <a:lstStyle/>
          <a:p>
            <a:pPr algn="ctr"/>
            <a:r>
              <a:rPr lang="en-US" sz="2540" dirty="0"/>
              <a:t>Latest global data for WASH in health care facilities (2019) </a:t>
            </a:r>
          </a:p>
        </p:txBody>
      </p:sp>
      <p:sp>
        <p:nvSpPr>
          <p:cNvPr id="3" name="Rectangle 2">
            <a:extLst>
              <a:ext uri="{FF2B5EF4-FFF2-40B4-BE49-F238E27FC236}">
                <a16:creationId xmlns:a16="http://schemas.microsoft.com/office/drawing/2014/main" id="{9CE55B27-7DFE-4412-8675-C13E8D29924C}"/>
              </a:ext>
            </a:extLst>
          </p:cNvPr>
          <p:cNvSpPr/>
          <p:nvPr/>
        </p:nvSpPr>
        <p:spPr>
          <a:xfrm>
            <a:off x="1573648" y="5738802"/>
            <a:ext cx="8804021" cy="498598"/>
          </a:xfrm>
          <a:prstGeom prst="rect">
            <a:avLst/>
          </a:prstGeom>
        </p:spPr>
        <p:txBody>
          <a:bodyPr wrap="square">
            <a:spAutoFit/>
          </a:bodyPr>
          <a:lstStyle/>
          <a:p>
            <a:pPr algn="ctr" defTabSz="862000"/>
            <a:r>
              <a:rPr lang="en-US" sz="1320" dirty="0">
                <a:solidFill>
                  <a:schemeClr val="bg1"/>
                </a:solidFill>
                <a:latin typeface="Arial"/>
              </a:rPr>
              <a:t>WHO/UNICEF publishes new data every two years. For the latest reports and data refer to </a:t>
            </a:r>
            <a:r>
              <a:rPr lang="en-US" sz="1320" dirty="0">
                <a:solidFill>
                  <a:schemeClr val="bg1"/>
                </a:solidFill>
                <a:latin typeface="Arial"/>
                <a:hlinkClick r:id="rId3"/>
              </a:rPr>
              <a:t>www.washdata.org/healthcare</a:t>
            </a:r>
            <a:r>
              <a:rPr lang="en-US" sz="1320" dirty="0">
                <a:solidFill>
                  <a:schemeClr val="bg1"/>
                </a:solidFill>
                <a:latin typeface="Arial"/>
              </a:rPr>
              <a:t>. </a:t>
            </a:r>
          </a:p>
        </p:txBody>
      </p:sp>
      <p:sp>
        <p:nvSpPr>
          <p:cNvPr id="11" name="Rectangle 10">
            <a:extLst>
              <a:ext uri="{FF2B5EF4-FFF2-40B4-BE49-F238E27FC236}">
                <a16:creationId xmlns:a16="http://schemas.microsoft.com/office/drawing/2014/main" id="{581DFBDD-8C80-44F9-9D18-80C21D1DF408}"/>
              </a:ext>
            </a:extLst>
          </p:cNvPr>
          <p:cNvSpPr/>
          <p:nvPr/>
        </p:nvSpPr>
        <p:spPr>
          <a:xfrm>
            <a:off x="4360127" y="4554150"/>
            <a:ext cx="3367668" cy="618887"/>
          </a:xfrm>
          <a:prstGeom prst="rect">
            <a:avLst/>
          </a:prstGeom>
          <a:solidFill>
            <a:srgbClr val="FBF377"/>
          </a:solidFill>
        </p:spPr>
        <p:txBody>
          <a:bodyPr wrap="square">
            <a:spAutoFit/>
          </a:bodyPr>
          <a:lstStyle/>
          <a:p>
            <a:pPr marL="166688" lvl="2" algn="ctr" defTabSz="812648">
              <a:spcAft>
                <a:spcPts val="399"/>
              </a:spcAft>
              <a:defRPr/>
            </a:pPr>
            <a:r>
              <a:rPr lang="en-US" sz="1711" dirty="0">
                <a:solidFill>
                  <a:srgbClr val="09164D"/>
                </a:solidFill>
                <a:latin typeface="Arial"/>
                <a:ea typeface="Ebrima" panose="02000000000000000000" pitchFamily="2" charset="0"/>
                <a:cs typeface="Ebrima" panose="02000000000000000000" pitchFamily="2" charset="0"/>
              </a:rPr>
              <a:t>Find your country’s data: </a:t>
            </a:r>
            <a:r>
              <a:rPr lang="en-US" sz="1711" dirty="0">
                <a:solidFill>
                  <a:srgbClr val="09164D"/>
                </a:solidFill>
                <a:latin typeface="Arial"/>
                <a:ea typeface="Ebrima" panose="02000000000000000000" pitchFamily="2" charset="0"/>
                <a:cs typeface="Ebrima" panose="02000000000000000000" pitchFamily="2" charset="0"/>
                <a:hlinkClick r:id="rId3"/>
              </a:rPr>
              <a:t>www.washdata.org/healthcare</a:t>
            </a:r>
            <a:r>
              <a:rPr lang="en-US" sz="1711" dirty="0">
                <a:solidFill>
                  <a:srgbClr val="09164D"/>
                </a:solidFill>
                <a:latin typeface="Arial"/>
                <a:ea typeface="Ebrima" panose="02000000000000000000" pitchFamily="2" charset="0"/>
                <a:cs typeface="Ebrima" panose="02000000000000000000" pitchFamily="2" charset="0"/>
              </a:rPr>
              <a:t> </a:t>
            </a:r>
          </a:p>
        </p:txBody>
      </p:sp>
      <p:pic>
        <p:nvPicPr>
          <p:cNvPr id="9" name="Picture 8">
            <a:extLst>
              <a:ext uri="{FF2B5EF4-FFF2-40B4-BE49-F238E27FC236}">
                <a16:creationId xmlns:a16="http://schemas.microsoft.com/office/drawing/2014/main" id="{6F1A3611-E1A5-4294-90D5-F5424F9093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5949" y="4554406"/>
            <a:ext cx="2067995" cy="618631"/>
          </a:xfrm>
          <a:prstGeom prst="rect">
            <a:avLst/>
          </a:prstGeom>
        </p:spPr>
      </p:pic>
      <p:sp>
        <p:nvSpPr>
          <p:cNvPr id="4" name="TextBox 3">
            <a:extLst>
              <a:ext uri="{FF2B5EF4-FFF2-40B4-BE49-F238E27FC236}">
                <a16:creationId xmlns:a16="http://schemas.microsoft.com/office/drawing/2014/main" id="{18348304-8F6D-4AC4-9935-D35B3B794DF2}"/>
              </a:ext>
            </a:extLst>
          </p:cNvPr>
          <p:cNvSpPr txBox="1"/>
          <p:nvPr/>
        </p:nvSpPr>
        <p:spPr>
          <a:xfrm>
            <a:off x="636003" y="4208836"/>
            <a:ext cx="3145047" cy="1077218"/>
          </a:xfrm>
          <a:prstGeom prst="rect">
            <a:avLst/>
          </a:prstGeom>
          <a:solidFill>
            <a:srgbClr val="FBF377"/>
          </a:solidFill>
          <a:ln w="12700">
            <a:solidFill>
              <a:schemeClr val="tx1"/>
            </a:solidFill>
          </a:ln>
        </p:spPr>
        <p:txBody>
          <a:bodyPr wrap="square" rtlCol="0">
            <a:spAutoFit/>
          </a:bodyPr>
          <a:lstStyle/>
          <a:p>
            <a:pPr algn="ctr" defTabSz="914370"/>
            <a:r>
              <a:rPr lang="en-US" sz="2400" dirty="0">
                <a:solidFill>
                  <a:prstClr val="black"/>
                </a:solidFill>
                <a:latin typeface="Arial"/>
              </a:rPr>
              <a:t>Data from 164 countries online </a:t>
            </a:r>
          </a:p>
          <a:p>
            <a:pPr algn="ctr" defTabSz="914370"/>
            <a:r>
              <a:rPr lang="en-US" sz="1600" dirty="0">
                <a:solidFill>
                  <a:prstClr val="black"/>
                </a:solidFill>
                <a:latin typeface="Arial"/>
              </a:rPr>
              <a:t>(from 473 different data sources)</a:t>
            </a:r>
            <a:endParaRPr lang="en-GB" sz="1600" dirty="0">
              <a:solidFill>
                <a:prstClr val="black"/>
              </a:solidFill>
              <a:latin typeface="Arial"/>
            </a:endParaRPr>
          </a:p>
        </p:txBody>
      </p:sp>
      <p:pic>
        <p:nvPicPr>
          <p:cNvPr id="4102" name="Picture 6" descr="https://uc14d9fc912c1e17e52255a00a5c.previews.dropboxusercontent.com/p/thumb/AA1tmRVVNdwVsK0XtIZ3KRJcf6U8qiOizcZxdaYOIC-nrrhUVMR7HGxjgymlD111yUttbsWV-GKLx4PLmEmQETE042yKSA2MnincJgeT10Hlm5hJUsX44FB_xz0U_9Is4SrEzPdlU1vVmHjV77ZQ1geFa-o3aSFZJag5kNfcaeuqoUT4g5lYQHP_WGZsbwtb0P0m-C3Xp0dqYGmen8d3HjEPKzt1Q3ysvWvEuXMS0U3TB3A5aBQSYJperMXgr4vPc1KOw6YHQbHLJvcCHOmtLPt3jOxFPn4mwg3YNfyHU3-Bv44frD-R36YXocUfEIzvma8bfv6FVOhl-7TIuH-S1xS65UjEDOIms10GUcnHIYB1jAJZheBYKhklm3rrVmDP-9v4qDWgA_3PiNoLp5rcio5FGavPzAHbYZe652bjSDcuxA/p.jpeg?fv_content=true&amp;size_mode=5">
            <a:extLst>
              <a:ext uri="{FF2B5EF4-FFF2-40B4-BE49-F238E27FC236}">
                <a16:creationId xmlns:a16="http://schemas.microsoft.com/office/drawing/2014/main" id="{BFF95C88-43C0-4736-A352-D12BCCB0CA0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31977" y="698818"/>
            <a:ext cx="2169439" cy="326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1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C08F3D-C0DE-46FA-8034-1EB1ACFBE80B}"/>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8</a:t>
            </a:fld>
            <a:endParaRPr lang="en-GB">
              <a:solidFill>
                <a:prstClr val="black"/>
              </a:solidFill>
            </a:endParaRPr>
          </a:p>
        </p:txBody>
      </p:sp>
      <p:pic>
        <p:nvPicPr>
          <p:cNvPr id="5" name="Picture 4">
            <a:extLst>
              <a:ext uri="{FF2B5EF4-FFF2-40B4-BE49-F238E27FC236}">
                <a16:creationId xmlns:a16="http://schemas.microsoft.com/office/drawing/2014/main" id="{36E9CBC9-EA2B-414C-99EA-EEC0024ED7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6889" y="0"/>
            <a:ext cx="8688662" cy="6222659"/>
          </a:xfrm>
          <a:prstGeom prst="rect">
            <a:avLst/>
          </a:prstGeom>
        </p:spPr>
      </p:pic>
      <p:sp>
        <p:nvSpPr>
          <p:cNvPr id="6" name="Rectangle 5">
            <a:extLst>
              <a:ext uri="{FF2B5EF4-FFF2-40B4-BE49-F238E27FC236}">
                <a16:creationId xmlns:a16="http://schemas.microsoft.com/office/drawing/2014/main" id="{7BE797E3-35CF-433B-82EE-B41C2804AE4E}"/>
              </a:ext>
            </a:extLst>
          </p:cNvPr>
          <p:cNvSpPr/>
          <p:nvPr/>
        </p:nvSpPr>
        <p:spPr>
          <a:xfrm>
            <a:off x="583048" y="6210034"/>
            <a:ext cx="11489209" cy="498598"/>
          </a:xfrm>
          <a:prstGeom prst="rect">
            <a:avLst/>
          </a:prstGeom>
        </p:spPr>
        <p:txBody>
          <a:bodyPr wrap="square">
            <a:spAutoFit/>
          </a:bodyPr>
          <a:lstStyle/>
          <a:p>
            <a:pPr defTabSz="862000"/>
            <a:r>
              <a:rPr lang="en-US" sz="1320" b="1" dirty="0">
                <a:latin typeface="Arial"/>
              </a:rPr>
              <a:t>Source</a:t>
            </a:r>
            <a:r>
              <a:rPr lang="en-US" sz="1320" dirty="0">
                <a:latin typeface="Arial"/>
              </a:rPr>
              <a:t>: WHO/UNICEF, 2020. Fundamentals first: global progress report on WASH in health care facilities. https://www.who.int/publications/i/item/9789240017542 </a:t>
            </a:r>
          </a:p>
        </p:txBody>
      </p:sp>
    </p:spTree>
    <p:extLst>
      <p:ext uri="{BB962C8B-B14F-4D97-AF65-F5344CB8AC3E}">
        <p14:creationId xmlns:p14="http://schemas.microsoft.com/office/powerpoint/2010/main" val="2340082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C08F3D-C0DE-46FA-8034-1EB1ACFBE80B}"/>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9</a:t>
            </a:fld>
            <a:endParaRPr lang="en-GB">
              <a:solidFill>
                <a:prstClr val="black"/>
              </a:solidFill>
            </a:endParaRPr>
          </a:p>
        </p:txBody>
      </p:sp>
      <p:pic>
        <p:nvPicPr>
          <p:cNvPr id="3" name="Picture 2">
            <a:extLst>
              <a:ext uri="{FF2B5EF4-FFF2-40B4-BE49-F238E27FC236}">
                <a16:creationId xmlns:a16="http://schemas.microsoft.com/office/drawing/2014/main" id="{3EDFFDC2-D7E5-4402-B69E-3262FF34785F}"/>
              </a:ext>
            </a:extLst>
          </p:cNvPr>
          <p:cNvPicPr>
            <a:picLocks noChangeAspect="1"/>
          </p:cNvPicPr>
          <p:nvPr/>
        </p:nvPicPr>
        <p:blipFill>
          <a:blip r:embed="rId3"/>
          <a:stretch>
            <a:fillRect/>
          </a:stretch>
        </p:blipFill>
        <p:spPr>
          <a:xfrm>
            <a:off x="1104769" y="93738"/>
            <a:ext cx="10341884" cy="6222659"/>
          </a:xfrm>
          <a:prstGeom prst="rect">
            <a:avLst/>
          </a:prstGeom>
        </p:spPr>
      </p:pic>
    </p:spTree>
    <p:extLst>
      <p:ext uri="{BB962C8B-B14F-4D97-AF65-F5344CB8AC3E}">
        <p14:creationId xmlns:p14="http://schemas.microsoft.com/office/powerpoint/2010/main" val="278994065"/>
      </p:ext>
    </p:extLst>
  </p:cSld>
  <p:clrMapOvr>
    <a:masterClrMapping/>
  </p:clrMapOvr>
</p:sld>
</file>

<file path=ppt/theme/theme1.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bg1"/>
            </a:solidFill>
            <a:latin typeface="Arial Narrow" panose="020B0606020202030204" pitchFamily="34" charset="0"/>
          </a:defRPr>
        </a:defPPr>
      </a:lstStyle>
    </a:txDef>
  </a:objectDefaults>
  <a:extraClrSchemeLst/>
  <a:extLst>
    <a:ext uri="{05A4C25C-085E-4340-85A3-A5531E510DB2}">
      <thm15:themeFamily xmlns:thm15="http://schemas.microsoft.com/office/thememl/2012/main" name="Presentazione standard1" id="{83E73154-CBD3-3944-988D-B73167D8C57B}" vid="{C24D4517-37EA-B146-A925-771299159C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220128_BLS21464 WHO WASH-FIT PPT Layout.1</Template>
  <TotalTime>4588</TotalTime>
  <Words>6732</Words>
  <Application>Microsoft Macintosh PowerPoint</Application>
  <PresentationFormat>Widescreen</PresentationFormat>
  <Paragraphs>620</Paragraphs>
  <Slides>52</Slides>
  <Notes>48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맑은 고딕</vt:lpstr>
      <vt:lpstr>ＭＳ Ｐゴシック</vt:lpstr>
      <vt:lpstr>SimSun</vt:lpstr>
      <vt:lpstr>AmsiProCond-Bold</vt:lpstr>
      <vt:lpstr>Arial</vt:lpstr>
      <vt:lpstr>Arial Narrow</vt:lpstr>
      <vt:lpstr>Calibri</vt:lpstr>
      <vt:lpstr>Calibri Light</vt:lpstr>
      <vt:lpstr>Ebrima</vt:lpstr>
      <vt:lpstr>Symbol</vt:lpstr>
      <vt:lpstr>Times New Roman</vt:lpstr>
      <vt:lpstr>Wingdings</vt:lpstr>
      <vt:lpstr>Wingdings 2</vt:lpstr>
      <vt:lpstr>Tema wash it</vt:lpstr>
      <vt:lpstr>PowerPoint Presentation</vt:lpstr>
      <vt:lpstr>National actions to support WASH FIT &amp; links with health </vt:lpstr>
      <vt:lpstr>Learning objectives </vt:lpstr>
      <vt:lpstr>“The Resolution is Approved ”  August 2019</vt:lpstr>
      <vt:lpstr>Part 1: Latest global data</vt:lpstr>
      <vt:lpstr>PowerPoint Presentation</vt:lpstr>
      <vt:lpstr>Latest global data for WASH in health care facilities (2019) </vt:lpstr>
      <vt:lpstr>PowerPoint Presentation</vt:lpstr>
      <vt:lpstr>PowerPoint Presentation</vt:lpstr>
      <vt:lpstr>PowerPoint Presentation</vt:lpstr>
      <vt:lpstr>PowerPoint Presentation</vt:lpstr>
      <vt:lpstr>PowerPoint Presentation</vt:lpstr>
      <vt:lpstr>Global monitoring indicators and definitions</vt:lpstr>
      <vt:lpstr>Insert snapshot of your country data here </vt:lpstr>
      <vt:lpstr>Rationale</vt:lpstr>
      <vt:lpstr>Part 2: Other relevant health initiatives </vt:lpstr>
      <vt:lpstr>WASH in health care facilities – a key component of health strategies and standards</vt:lpstr>
      <vt:lpstr>“QUALITY” - an empty promise without the fundamentals (basic services)</vt:lpstr>
      <vt:lpstr>WASH &amp; infection prevention and control (IPC) – together making health care safer</vt:lpstr>
      <vt:lpstr>PowerPoint Presentation</vt:lpstr>
      <vt:lpstr>PowerPoint Presentation</vt:lpstr>
      <vt:lpstr>Minimum WASH requirements</vt:lpstr>
      <vt:lpstr>WASH – a building block to achieve better IPC</vt:lpstr>
      <vt:lpstr>WASH &amp; IPC contribute to seven elements of quality care </vt:lpstr>
      <vt:lpstr>Water, sanitation and hygiene are fundamental to preventing AMR</vt:lpstr>
      <vt:lpstr>COVID-19 &amp; WASH guidance </vt:lpstr>
      <vt:lpstr>COVID-19 &amp; WASH Evidence</vt:lpstr>
      <vt:lpstr>COVID-19 </vt:lpstr>
      <vt:lpstr>WASH and energy</vt:lpstr>
      <vt:lpstr>How can WASH FIT help address these issues? </vt:lpstr>
      <vt:lpstr>Part 3: Global guidance and frameworks </vt:lpstr>
      <vt:lpstr>Global targets for WASH in health care facilities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Country progress tracker </vt:lpstr>
      <vt:lpstr>Progress is being made but more to be done  </vt:lpstr>
      <vt:lpstr>Examples of actions in champion countries </vt:lpstr>
      <vt:lpstr>Investing in WASH:  modest costs and high return </vt:lpstr>
      <vt:lpstr>Global recommendations for action </vt:lpstr>
      <vt:lpstr>WASH and health leaders and implementers - your voice and action matters!</vt:lpstr>
      <vt:lpstr>Further reading </vt:lpstr>
      <vt:lpstr>Further reading</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HAYTER, Arabella</dc:creator>
  <cp:lastModifiedBy>Microsoft account</cp:lastModifiedBy>
  <cp:revision>73</cp:revision>
  <dcterms:created xsi:type="dcterms:W3CDTF">2022-01-31T08:14:23Z</dcterms:created>
  <dcterms:modified xsi:type="dcterms:W3CDTF">2022-05-04T13:53:05Z</dcterms:modified>
</cp:coreProperties>
</file>