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48" r:id="rId2"/>
    <p:sldId id="339" r:id="rId3"/>
    <p:sldId id="342" r:id="rId4"/>
    <p:sldId id="293" r:id="rId5"/>
    <p:sldId id="332" r:id="rId6"/>
    <p:sldId id="344" r:id="rId7"/>
    <p:sldId id="347" r:id="rId8"/>
    <p:sldId id="335" r:id="rId9"/>
    <p:sldId id="336" r:id="rId10"/>
    <p:sldId id="341" r:id="rId11"/>
    <p:sldId id="337" r:id="rId12"/>
    <p:sldId id="340" r:id="rId13"/>
    <p:sldId id="338" r:id="rId14"/>
    <p:sldId id="346" r:id="rId15"/>
    <p:sldId id="34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 userDrawn="1">
          <p15:clr>
            <a:srgbClr val="A4A3A4"/>
          </p15:clr>
        </p15:guide>
        <p15:guide id="2" pos="7550" userDrawn="1">
          <p15:clr>
            <a:srgbClr val="A4A3A4"/>
          </p15:clr>
        </p15:guide>
        <p15:guide id="3" pos="144" userDrawn="1">
          <p15:clr>
            <a:srgbClr val="A4A3A4"/>
          </p15:clr>
        </p15:guide>
        <p15:guide id="4" orient="horz" pos="4104" userDrawn="1">
          <p15:clr>
            <a:srgbClr val="A4A3A4"/>
          </p15:clr>
        </p15:guide>
        <p15:guide id="5" orient="horz" pos="528" userDrawn="1">
          <p15:clr>
            <a:srgbClr val="A4A3A4"/>
          </p15:clr>
        </p15:guide>
        <p15:guide id="6" orient="horz" pos="2328" userDrawn="1">
          <p15:clr>
            <a:srgbClr val="A4A3A4"/>
          </p15:clr>
        </p15:guide>
        <p15:guide id="7" pos="3888" userDrawn="1">
          <p15:clr>
            <a:srgbClr val="A4A3A4"/>
          </p15:clr>
        </p15:guide>
        <p15:guide id="9"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02F"/>
    <a:srgbClr val="51B453"/>
    <a:srgbClr val="EF414A"/>
    <a:srgbClr val="FBCDCF"/>
    <a:srgbClr val="00205C"/>
    <a:srgbClr val="F9C401"/>
    <a:srgbClr val="FAC6C8"/>
    <a:srgbClr val="A6228C"/>
    <a:srgbClr val="C164AE"/>
    <a:srgbClr val="A4A3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5" autoAdjust="0"/>
    <p:restoredTop sz="77680" autoAdjust="0"/>
  </p:normalViewPr>
  <p:slideViewPr>
    <p:cSldViewPr snapToGrid="0">
      <p:cViewPr varScale="1">
        <p:scale>
          <a:sx n="44" d="100"/>
          <a:sy n="44" d="100"/>
        </p:scale>
        <p:origin x="42" y="258"/>
      </p:cViewPr>
      <p:guideLst>
        <p:guide orient="horz" pos="171"/>
        <p:guide pos="7550"/>
        <p:guide pos="144"/>
        <p:guide orient="horz" pos="4104"/>
        <p:guide orient="horz" pos="528"/>
        <p:guide orient="horz" pos="2328"/>
        <p:guide pos="3888"/>
        <p:guide pos="2904"/>
      </p:guideLst>
    </p:cSldViewPr>
  </p:slideViewPr>
  <p:notesTextViewPr>
    <p:cViewPr>
      <p:scale>
        <a:sx n="1" d="1"/>
        <a:sy n="1" d="1"/>
      </p:scale>
      <p:origin x="0" y="-102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ONOVA, Daria" userId="4ea9d722-ee59-4008-8ffa-67d4ef1e9103" providerId="ADAL" clId="{E4635DB5-08FD-4EC2-96F3-C57010C8CCA2}"/>
    <pc:docChg chg="undo custSel modSld">
      <pc:chgData name="ARONOVA, Daria" userId="4ea9d722-ee59-4008-8ffa-67d4ef1e9103" providerId="ADAL" clId="{E4635DB5-08FD-4EC2-96F3-C57010C8CCA2}" dt="2025-01-22T16:02:13.968" v="3" actId="1076"/>
      <pc:docMkLst>
        <pc:docMk/>
      </pc:docMkLst>
      <pc:sldChg chg="modSp mod">
        <pc:chgData name="ARONOVA, Daria" userId="4ea9d722-ee59-4008-8ffa-67d4ef1e9103" providerId="ADAL" clId="{E4635DB5-08FD-4EC2-96F3-C57010C8CCA2}" dt="2025-01-22T15:24:21.713" v="2" actId="1076"/>
        <pc:sldMkLst>
          <pc:docMk/>
          <pc:sldMk cId="2808774137" sldId="293"/>
        </pc:sldMkLst>
        <pc:grpChg chg="mod">
          <ac:chgData name="ARONOVA, Daria" userId="4ea9d722-ee59-4008-8ffa-67d4ef1e9103" providerId="ADAL" clId="{E4635DB5-08FD-4EC2-96F3-C57010C8CCA2}" dt="2025-01-22T15:22:47.082" v="0" actId="1076"/>
          <ac:grpSpMkLst>
            <pc:docMk/>
            <pc:sldMk cId="2808774137" sldId="293"/>
            <ac:grpSpMk id="3" creationId="{9832CBE6-F6ED-4FF7-B6E1-212B5512CD78}"/>
          </ac:grpSpMkLst>
        </pc:grpChg>
        <pc:grpChg chg="mod">
          <ac:chgData name="ARONOVA, Daria" userId="4ea9d722-ee59-4008-8ffa-67d4ef1e9103" providerId="ADAL" clId="{E4635DB5-08FD-4EC2-96F3-C57010C8CCA2}" dt="2025-01-22T15:24:21.713" v="2" actId="1076"/>
          <ac:grpSpMkLst>
            <pc:docMk/>
            <pc:sldMk cId="2808774137" sldId="293"/>
            <ac:grpSpMk id="64" creationId="{BB894C49-08E4-4CF5-BA5C-D40606DFEB3B}"/>
          </ac:grpSpMkLst>
        </pc:grpChg>
      </pc:sldChg>
      <pc:sldChg chg="modSp mod">
        <pc:chgData name="ARONOVA, Daria" userId="4ea9d722-ee59-4008-8ffa-67d4ef1e9103" providerId="ADAL" clId="{E4635DB5-08FD-4EC2-96F3-C57010C8CCA2}" dt="2025-01-22T16:02:13.968" v="3" actId="1076"/>
        <pc:sldMkLst>
          <pc:docMk/>
          <pc:sldMk cId="163428935" sldId="341"/>
        </pc:sldMkLst>
        <pc:grpChg chg="mod">
          <ac:chgData name="ARONOVA, Daria" userId="4ea9d722-ee59-4008-8ffa-67d4ef1e9103" providerId="ADAL" clId="{E4635DB5-08FD-4EC2-96F3-C57010C8CCA2}" dt="2025-01-22T16:02:13.968" v="3" actId="1076"/>
          <ac:grpSpMkLst>
            <pc:docMk/>
            <pc:sldMk cId="163428935" sldId="341"/>
            <ac:grpSpMk id="3" creationId="{14E59E14-CD12-417B-B8FD-AD7580246416}"/>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74D07-4849-48D9-B298-E3C25AFFCA99}"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FB899-AFE7-4BDE-875B-18BFC5E545B0}" type="slidenum">
              <a:rPr lang="en-US" smtClean="0"/>
              <a:t>‹#›</a:t>
            </a:fld>
            <a:endParaRPr lang="en-US"/>
          </a:p>
        </p:txBody>
      </p:sp>
    </p:spTree>
    <p:extLst>
      <p:ext uri="{BB962C8B-B14F-4D97-AF65-F5344CB8AC3E}">
        <p14:creationId xmlns:p14="http://schemas.microsoft.com/office/powerpoint/2010/main" val="3787063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Audio: </a:t>
            </a:r>
            <a:r>
              <a:rPr lang="en-GB" dirty="0"/>
              <a:t>Welcome back. I am Akosua Kwakye, a national professional officer working on health promotion and the social determinants of health in WHO’s country office in Ghana. Welcome to Module 4: In this module, we will present Step 3 of the WASH FIT Cycle, focusing on conducting a risk assessment to identify and prioritize areas for improvement. </a:t>
            </a:r>
            <a:endParaRPr lang="en-US" dirty="0"/>
          </a:p>
        </p:txBody>
      </p:sp>
      <p:sp>
        <p:nvSpPr>
          <p:cNvPr id="4" name="Slide Number Placeholder 3"/>
          <p:cNvSpPr>
            <a:spLocks noGrp="1"/>
          </p:cNvSpPr>
          <p:nvPr>
            <p:ph type="sldNum" sz="quarter" idx="5"/>
          </p:nvPr>
        </p:nvSpPr>
        <p:spPr/>
        <p:txBody>
          <a:bodyPr/>
          <a:lstStyle/>
          <a:p>
            <a:fld id="{81BCFEF8-FD76-4F0F-9D3F-EA6FDD982AF8}" type="slidenum">
              <a:rPr lang="en-US" smtClean="0"/>
              <a:t>1</a:t>
            </a:fld>
            <a:endParaRPr lang="en-US"/>
          </a:p>
        </p:txBody>
      </p:sp>
    </p:spTree>
    <p:extLst>
      <p:ext uri="{BB962C8B-B14F-4D97-AF65-F5344CB8AC3E}">
        <p14:creationId xmlns:p14="http://schemas.microsoft.com/office/powerpoint/2010/main" val="152506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dirty="0"/>
              <a:t>All health care facilities, whatever the setting, will have finite resources, both financial and human. Facilities need to prioritize where their resources are used. </a:t>
            </a:r>
          </a:p>
          <a:p>
            <a:endParaRPr lang="en-US" dirty="0"/>
          </a:p>
          <a:p>
            <a:pPr>
              <a:defRPr/>
            </a:pPr>
            <a:r>
              <a:rPr lang="en-US" dirty="0"/>
              <a:t>Using risk scores to develop a facility’s improvement plan helps decision-making. By sorting problems based on severity and likelihood of impact, urgent issues are addressed first, ensuring user safety and operational efficiency. </a:t>
            </a:r>
          </a:p>
          <a:p>
            <a:pPr>
              <a:defRPr/>
            </a:pPr>
            <a:endParaRPr lang="en-US" dirty="0"/>
          </a:p>
          <a:p>
            <a:pPr>
              <a:defRPr/>
            </a:pPr>
            <a:r>
              <a:rPr lang="en-US" dirty="0"/>
              <a:t>Some low-risk problems require simple solutions and offer quick-win opportunities. Often the resources required to address the most severe risks are not immediately available. In these instances, it is better to start with the so-called quick wins than to take no action while waiting to address the bigger issues. High-risk issues may need immediate attention, but lower-risk ones should not be overlooked indefinitely.</a:t>
            </a:r>
          </a:p>
          <a:p>
            <a:pPr>
              <a:defRPr/>
            </a:pPr>
            <a:endParaRPr lang="en-US" dirty="0">
              <a:ea typeface="Calibri"/>
              <a:cs typeface="Calibri"/>
            </a:endParaRPr>
          </a:p>
          <a:p>
            <a:r>
              <a:rPr lang="en-US" dirty="0"/>
              <a:t>This strategic approach ensures a balanced allocation of resources, promoting continuous improvement across the facility.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E6FB899-AFE7-4BDE-875B-18BFC5E545B0}" type="slidenum">
              <a:rPr lang="en-US" smtClean="0"/>
              <a:t>10</a:t>
            </a:fld>
            <a:endParaRPr lang="en-US"/>
          </a:p>
        </p:txBody>
      </p:sp>
    </p:spTree>
    <p:extLst>
      <p:ext uri="{BB962C8B-B14F-4D97-AF65-F5344CB8AC3E}">
        <p14:creationId xmlns:p14="http://schemas.microsoft.com/office/powerpoint/2010/main" val="3241883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dirty="0"/>
              <a:t>All health care facilities, whatever the setting, will have finite resources, both financial and human. Facilities need to prioritize where their resources are used.</a:t>
            </a:r>
          </a:p>
          <a:p>
            <a:endParaRPr lang="en-US" dirty="0"/>
          </a:p>
          <a:p>
            <a:pPr>
              <a:defRPr/>
            </a:pPr>
            <a:r>
              <a:rPr lang="en-US" dirty="0"/>
              <a:t>Using risk scores to develop a facility’s improvement plan helps decision-making. By sorting problems based on severity and likelihood of impact, urgent issues are addressed first, ensuring user safety and operational efficiency. </a:t>
            </a:r>
          </a:p>
          <a:p>
            <a:pPr>
              <a:defRPr/>
            </a:pPr>
            <a:endParaRPr lang="en-US" dirty="0"/>
          </a:p>
          <a:p>
            <a:pPr>
              <a:defRPr/>
            </a:pPr>
            <a:r>
              <a:rPr lang="en-US" dirty="0"/>
              <a:t>Some low-risk problems require simple solutions and offer quick-win opportunities. Often the resources required to address the most severe risks are not immediately available. In these instances, it is better to start with the so-called quick wins than to take no action while waiting to address the bigger issues. High-risk issues may need immediate attention, but lower-risk ones should not be overlooked indefinitely.</a:t>
            </a:r>
          </a:p>
          <a:p>
            <a:pPr>
              <a:defRPr/>
            </a:pPr>
            <a:endParaRPr lang="en-US" dirty="0">
              <a:ea typeface="Calibri"/>
              <a:cs typeface="Calibri"/>
            </a:endParaRPr>
          </a:p>
          <a:p>
            <a:r>
              <a:rPr lang="en-US" dirty="0"/>
              <a:t>This strategic approach ensures a balanced allocation of resources, promoting continuous improvement across the facility.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E6FB899-AFE7-4BDE-875B-18BFC5E545B0}" type="slidenum">
              <a:rPr lang="en-US" smtClean="0"/>
              <a:t>11</a:t>
            </a:fld>
            <a:endParaRPr lang="en-US"/>
          </a:p>
        </p:txBody>
      </p:sp>
    </p:spTree>
    <p:extLst>
      <p:ext uri="{BB962C8B-B14F-4D97-AF65-F5344CB8AC3E}">
        <p14:creationId xmlns:p14="http://schemas.microsoft.com/office/powerpoint/2010/main" val="2173683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dirty="0"/>
              <a:t>We will now look at two examples of risk from one facility. Both of these link to sanitation. </a:t>
            </a:r>
          </a:p>
          <a:p>
            <a:endParaRPr lang="en-US" dirty="0"/>
          </a:p>
          <a:p>
            <a:r>
              <a:rPr lang="en-US" dirty="0"/>
              <a:t>This facility is facing problems with collection of fecal waste so that when heavy rains occur, the tank overflows. The issue depends on many factors including budget, climate fluctuations and the integrity of the structure to begin with. </a:t>
            </a:r>
          </a:p>
        </p:txBody>
      </p:sp>
      <p:sp>
        <p:nvSpPr>
          <p:cNvPr id="4" name="Slide Number Placeholder 3"/>
          <p:cNvSpPr>
            <a:spLocks noGrp="1"/>
          </p:cNvSpPr>
          <p:nvPr>
            <p:ph type="sldNum" sz="quarter" idx="5"/>
          </p:nvPr>
        </p:nvSpPr>
        <p:spPr/>
        <p:txBody>
          <a:bodyPr/>
          <a:lstStyle/>
          <a:p>
            <a:fld id="{EE6FB899-AFE7-4BDE-875B-18BFC5E545B0}" type="slidenum">
              <a:rPr lang="en-US" smtClean="0"/>
              <a:t>12</a:t>
            </a:fld>
            <a:endParaRPr lang="en-US"/>
          </a:p>
        </p:txBody>
      </p:sp>
    </p:spTree>
    <p:extLst>
      <p:ext uri="{BB962C8B-B14F-4D97-AF65-F5344CB8AC3E}">
        <p14:creationId xmlns:p14="http://schemas.microsoft.com/office/powerpoint/2010/main" val="394697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Audio: </a:t>
            </a:r>
            <a:r>
              <a:rPr lang="en-US" dirty="0"/>
              <a:t>In this second example, there is a lack of proper lighting in the toilets, light fittings are missing and broken and people using the toilets must carry a torch. There is an issue of safety and risk of falling.</a:t>
            </a:r>
          </a:p>
        </p:txBody>
      </p:sp>
      <p:sp>
        <p:nvSpPr>
          <p:cNvPr id="4" name="Slide Number Placeholder 3"/>
          <p:cNvSpPr>
            <a:spLocks noGrp="1"/>
          </p:cNvSpPr>
          <p:nvPr>
            <p:ph type="sldNum" sz="quarter" idx="5"/>
          </p:nvPr>
        </p:nvSpPr>
        <p:spPr/>
        <p:txBody>
          <a:bodyPr/>
          <a:lstStyle/>
          <a:p>
            <a:fld id="{EE6FB899-AFE7-4BDE-875B-18BFC5E545B0}" type="slidenum">
              <a:rPr lang="en-US" smtClean="0"/>
              <a:t>13</a:t>
            </a:fld>
            <a:endParaRPr lang="en-US"/>
          </a:p>
        </p:txBody>
      </p:sp>
    </p:spTree>
    <p:extLst>
      <p:ext uri="{BB962C8B-B14F-4D97-AF65-F5344CB8AC3E}">
        <p14:creationId xmlns:p14="http://schemas.microsoft.com/office/powerpoint/2010/main" val="2043656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Audio: </a:t>
            </a:r>
            <a:r>
              <a:rPr lang="en-GB" dirty="0"/>
              <a:t>Based on the risk assessment, the faecal waste problem poses a larger threat than lack of lighting in the toilets, especially if the facility does not usually serve clients at night. However, it may be easier/quicker to fix the lighting, an example of a “quick win”. By fixing this problem, it can build momentum and encourage the facility to tackle more difficult issues, like the safe management of faecal waste. In the next module, we will focus on planning improvements. </a:t>
            </a:r>
            <a:endParaRPr lang="en-US" dirty="0"/>
          </a:p>
        </p:txBody>
      </p:sp>
      <p:sp>
        <p:nvSpPr>
          <p:cNvPr id="4" name="Slide Number Placeholder 3"/>
          <p:cNvSpPr>
            <a:spLocks noGrp="1"/>
          </p:cNvSpPr>
          <p:nvPr>
            <p:ph type="sldNum" sz="quarter" idx="5"/>
          </p:nvPr>
        </p:nvSpPr>
        <p:spPr/>
        <p:txBody>
          <a:bodyPr/>
          <a:lstStyle/>
          <a:p>
            <a:fld id="{EE6FB899-AFE7-4BDE-875B-18BFC5E545B0}" type="slidenum">
              <a:rPr lang="en-US" smtClean="0"/>
              <a:t>14</a:t>
            </a:fld>
            <a:endParaRPr lang="en-US"/>
          </a:p>
        </p:txBody>
      </p:sp>
    </p:spTree>
    <p:extLst>
      <p:ext uri="{BB962C8B-B14F-4D97-AF65-F5344CB8AC3E}">
        <p14:creationId xmlns:p14="http://schemas.microsoft.com/office/powerpoint/2010/main" val="3664182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a:t>
            </a:r>
            <a:r>
              <a:rPr lang="en-US" dirty="0"/>
              <a:t>Thank you for completing this module. Key points to take away:</a:t>
            </a:r>
          </a:p>
          <a:p>
            <a:r>
              <a:rPr lang="en-US" dirty="0"/>
              <a:t> </a:t>
            </a:r>
            <a:endParaRPr lang="en-US" dirty="0">
              <a:cs typeface="Calibri"/>
            </a:endParaRPr>
          </a:p>
          <a:p>
            <a:pPr marL="171450" indent="-171450">
              <a:buFont typeface="Arial" panose="020B0604020202020204" pitchFamily="34" charset="0"/>
              <a:buChar char="•"/>
            </a:pPr>
            <a:r>
              <a:rPr lang="en-US" dirty="0"/>
              <a:t>Understand the importance of accurately assigning and interpreting risk scores.</a:t>
            </a:r>
          </a:p>
          <a:p>
            <a:pPr marL="171450" indent="-171450">
              <a:buFont typeface="Arial" panose="020B0604020202020204" pitchFamily="34" charset="0"/>
              <a:buChar char="•"/>
            </a:pPr>
            <a:r>
              <a:rPr lang="en-US" dirty="0"/>
              <a:t>Effectively prioritize actions in areas identified as high risk.</a:t>
            </a:r>
          </a:p>
          <a:p>
            <a:pPr marL="171450" indent="-171450">
              <a:buFont typeface="Arial" panose="020B0604020202020204" pitchFamily="34" charset="0"/>
              <a:buChar char="•"/>
            </a:pPr>
            <a:r>
              <a:rPr lang="en-US" dirty="0"/>
              <a:t>Utilize Excel to streamline the calculation of risk scores.</a:t>
            </a:r>
          </a:p>
          <a:p>
            <a:pPr marL="171450" indent="-171450">
              <a:buFont typeface="Arial" panose="020B0604020202020204" pitchFamily="34" charset="0"/>
              <a:buChar char="•"/>
            </a:pPr>
            <a:r>
              <a:rPr lang="en-US" dirty="0"/>
              <a:t>Formulate strategies for prioritization that are mindful of resource limitations.</a:t>
            </a:r>
            <a:endParaRPr lang="en-US" dirty="0">
              <a:cs typeface="Calibri"/>
            </a:endParaRPr>
          </a:p>
          <a:p>
            <a:pPr marL="171450" indent="-171450">
              <a:buFont typeface="Arial" panose="020B0604020202020204" pitchFamily="34" charset="0"/>
              <a:buChar char="•"/>
            </a:pPr>
            <a:r>
              <a:rPr lang="en-US" dirty="0"/>
              <a:t>Adjust risk management approaches to address environmental challenges.</a:t>
            </a:r>
            <a:endParaRPr lang="en-US" dirty="0">
              <a:cs typeface="Calibri"/>
            </a:endParaRPr>
          </a:p>
          <a:p>
            <a:r>
              <a:rPr lang="en-US" dirty="0"/>
              <a:t> </a:t>
            </a:r>
            <a:endParaRPr lang="en-US" dirty="0">
              <a:cs typeface="Calibri"/>
            </a:endParaRPr>
          </a:p>
          <a:p>
            <a:r>
              <a:rPr lang="en-US" dirty="0"/>
              <a:t>Please make sure to explore the reference section of this module for access to all mentioned resources.</a:t>
            </a:r>
          </a:p>
        </p:txBody>
      </p:sp>
      <p:sp>
        <p:nvSpPr>
          <p:cNvPr id="4" name="Slide Number Placeholder 3"/>
          <p:cNvSpPr>
            <a:spLocks noGrp="1"/>
          </p:cNvSpPr>
          <p:nvPr>
            <p:ph type="sldNum" sz="quarter" idx="5"/>
          </p:nvPr>
        </p:nvSpPr>
        <p:spPr/>
        <p:txBody>
          <a:bodyPr/>
          <a:lstStyle/>
          <a:p>
            <a:fld id="{07D41EA3-1EB6-4AA7-96FA-6C6066CC3C28}" type="slidenum">
              <a:rPr lang="en-US" smtClean="0"/>
              <a:t>15</a:t>
            </a:fld>
            <a:endParaRPr lang="en-US"/>
          </a:p>
        </p:txBody>
      </p:sp>
    </p:spTree>
    <p:extLst>
      <p:ext uri="{BB962C8B-B14F-4D97-AF65-F5344CB8AC3E}">
        <p14:creationId xmlns:p14="http://schemas.microsoft.com/office/powerpoint/2010/main" val="311681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a:t>
            </a:r>
            <a:r>
              <a:rPr lang="en-US" dirty="0"/>
              <a:t>By the conclusion of Module 4, you will understand the role of risk assessments for maintaining safety and compliance. You will acquire the skills to assign and interpret risk scores, factoring in both severity and likelihood of potential issues. Additionally, you will learn to prioritize issues based on risk scores, particularly focusing on high-risk areas needing immediate attention. Moreover, you will develop effective strategies for prioritizing problems, considering resource constraints while aiming for substantial improvements.</a:t>
            </a:r>
          </a:p>
        </p:txBody>
      </p:sp>
      <p:sp>
        <p:nvSpPr>
          <p:cNvPr id="4" name="Slide Number Placeholder 3"/>
          <p:cNvSpPr>
            <a:spLocks noGrp="1"/>
          </p:cNvSpPr>
          <p:nvPr>
            <p:ph type="sldNum" sz="quarter" idx="5"/>
          </p:nvPr>
        </p:nvSpPr>
        <p:spPr/>
        <p:txBody>
          <a:bodyPr/>
          <a:lstStyle/>
          <a:p>
            <a:fld id="{07D41EA3-1EB6-4AA7-96FA-6C6066CC3C28}" type="slidenum">
              <a:rPr lang="en-US" smtClean="0"/>
              <a:t>2</a:t>
            </a:fld>
            <a:endParaRPr lang="en-US"/>
          </a:p>
        </p:txBody>
      </p:sp>
    </p:spTree>
    <p:extLst>
      <p:ext uri="{BB962C8B-B14F-4D97-AF65-F5344CB8AC3E}">
        <p14:creationId xmlns:p14="http://schemas.microsoft.com/office/powerpoint/2010/main" val="2061127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30000"/>
              </a:spcBef>
              <a:spcAft>
                <a:spcPct val="0"/>
              </a:spcAft>
              <a:defRPr/>
            </a:pPr>
            <a:r>
              <a:rPr lang="en-US" b="1" dirty="0"/>
              <a:t>Audio: </a:t>
            </a:r>
            <a:r>
              <a:rPr lang="en-US" sz="1200" b="0" dirty="0">
                <a:effectLst/>
                <a:latin typeface="Arial"/>
                <a:ea typeface="SimSun"/>
                <a:cs typeface="Arial"/>
              </a:rPr>
              <a:t>As a reminder, we have now covered steps 1 and 2 and move on</a:t>
            </a:r>
            <a:r>
              <a:rPr lang="en-US" sz="1200" b="0" dirty="0">
                <a:latin typeface="Arial"/>
                <a:ea typeface="SimSun"/>
                <a:cs typeface="Arial"/>
              </a:rPr>
              <a:t> to</a:t>
            </a:r>
            <a:r>
              <a:rPr lang="en-US" sz="1200" b="0" dirty="0">
                <a:effectLst/>
                <a:latin typeface="Arial"/>
                <a:ea typeface="SimSun"/>
                <a:cs typeface="Arial"/>
              </a:rPr>
              <a:t> step 3, conducting a risk assessment. This step cannot be done until the first 2 have been completed.</a:t>
            </a:r>
            <a:r>
              <a:rPr lang="en-US" sz="1200" b="0" dirty="0">
                <a:latin typeface="Arial"/>
                <a:ea typeface="SimSun"/>
                <a:cs typeface="Arial"/>
              </a:rPr>
              <a:t> </a:t>
            </a:r>
            <a:endParaRPr lang="en-US" sz="1200" b="0"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3</a:t>
            </a:fld>
            <a:endParaRPr lang="en-US"/>
          </a:p>
        </p:txBody>
      </p:sp>
    </p:spTree>
    <p:extLst>
      <p:ext uri="{BB962C8B-B14F-4D97-AF65-F5344CB8AC3E}">
        <p14:creationId xmlns:p14="http://schemas.microsoft.com/office/powerpoint/2010/main" val="355165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GB" dirty="0"/>
              <a:t>Step 3 of the WASH FIT Cycle involves conducting a risk assessment, crucial for identifying and prioritizing improvement areas in healthcare facilities. This step begins by generating a comprehensive list of problems taken from the facility assessment (completed in step 2), followed by a detailed analysis of associated risks for each problem. Each problem is ranked based on its potential impact severity, leading to a prioritized list for intervention. </a:t>
            </a:r>
          </a:p>
        </p:txBody>
      </p:sp>
      <p:sp>
        <p:nvSpPr>
          <p:cNvPr id="4" name="Slide Number Placeholder 3"/>
          <p:cNvSpPr>
            <a:spLocks noGrp="1"/>
          </p:cNvSpPr>
          <p:nvPr>
            <p:ph type="sldNum" sz="quarter" idx="5"/>
          </p:nvPr>
        </p:nvSpPr>
        <p:spPr/>
        <p:txBody>
          <a:bodyPr/>
          <a:lstStyle/>
          <a:p>
            <a:fld id="{EE6FB899-AFE7-4BDE-875B-18BFC5E545B0}" type="slidenum">
              <a:rPr lang="en-US" smtClean="0"/>
              <a:t>4</a:t>
            </a:fld>
            <a:endParaRPr lang="en-US"/>
          </a:p>
        </p:txBody>
      </p:sp>
    </p:spTree>
    <p:extLst>
      <p:ext uri="{BB962C8B-B14F-4D97-AF65-F5344CB8AC3E}">
        <p14:creationId xmlns:p14="http://schemas.microsoft.com/office/powerpoint/2010/main" val="97616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dirty="0"/>
              <a:t>During the risk assessment process, issues are evaluated based on two criteria, both scored out of 10: severity of consequences and likelihood of occurrence. </a:t>
            </a:r>
            <a:r>
              <a:rPr lang="en-US" dirty="0">
                <a:highlight>
                  <a:srgbClr val="FFFF00"/>
                </a:highlight>
              </a:rPr>
              <a:t>Severity is categorized into low, medium, and high as shown. This indicates the potential impact on health and the environment.</a:t>
            </a:r>
          </a:p>
          <a:p>
            <a:endParaRPr lang="en-US" dirty="0">
              <a:highlight>
                <a:srgbClr val="FFFF00"/>
              </a:highlight>
            </a:endParaRPr>
          </a:p>
          <a:p>
            <a:r>
              <a:rPr lang="en-US" dirty="0"/>
              <a:t>Likelihood is assessed as rare, occasional, or highly likely, reflecting the frequency of occurrence. By systematically analyzing severity and likelihood, each issue the facility faces is scored out of 20. </a:t>
            </a:r>
          </a:p>
        </p:txBody>
      </p:sp>
      <p:sp>
        <p:nvSpPr>
          <p:cNvPr id="4" name="Slide Number Placeholder 3"/>
          <p:cNvSpPr>
            <a:spLocks noGrp="1"/>
          </p:cNvSpPr>
          <p:nvPr>
            <p:ph type="sldNum" sz="quarter" idx="5"/>
          </p:nvPr>
        </p:nvSpPr>
        <p:spPr/>
        <p:txBody>
          <a:bodyPr/>
          <a:lstStyle/>
          <a:p>
            <a:fld id="{EE6FB899-AFE7-4BDE-875B-18BFC5E545B0}" type="slidenum">
              <a:rPr lang="en-US" smtClean="0"/>
              <a:t>5</a:t>
            </a:fld>
            <a:endParaRPr lang="en-US"/>
          </a:p>
        </p:txBody>
      </p:sp>
    </p:spTree>
    <p:extLst>
      <p:ext uri="{BB962C8B-B14F-4D97-AF65-F5344CB8AC3E}">
        <p14:creationId xmlns:p14="http://schemas.microsoft.com/office/powerpoint/2010/main" val="3174831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Audio: </a:t>
            </a:r>
            <a:r>
              <a:rPr lang="en-US" dirty="0"/>
              <a:t>Low risk issues (scoring less than 7) require minor improvements to meet standards, while medium risk (scoring 8 to 14) may cause discomfort and affect service quality and may require more substantial improvements. High risk problems (scoring 15 to 20) pose significant threats, impacting service provision, compromising safety and affecting dignity and equity. These are the problems that will require immediate attention.</a:t>
            </a:r>
          </a:p>
          <a:p>
            <a:pPr>
              <a:defRPr/>
            </a:pPr>
            <a:endParaRPr lang="en-US" dirty="0"/>
          </a:p>
          <a:p>
            <a:pPr>
              <a:defRPr/>
            </a:pPr>
            <a:r>
              <a:rPr lang="en-US" dirty="0"/>
              <a:t>You may wish to develop your own context-appropriate criteria for risk, but make sure that the principles of safeguarding public health are never compromised.</a:t>
            </a:r>
          </a:p>
          <a:p>
            <a:pPr>
              <a:defRPr/>
            </a:pPr>
            <a:endParaRPr lang="en-US" dirty="0"/>
          </a:p>
          <a:p>
            <a:pPr>
              <a:defRPr/>
            </a:pPr>
            <a:r>
              <a:rPr lang="en-US" dirty="0"/>
              <a:t>For each problem, the score and the reason behind it should be recorded as a reminder to the team when revisiting the results at a later stage. </a:t>
            </a:r>
          </a:p>
          <a:p>
            <a:endParaRPr lang="en-US" dirty="0">
              <a:cs typeface="Calibri" panose="020F0502020204030204"/>
            </a:endParaRPr>
          </a:p>
          <a:p>
            <a:r>
              <a:rPr lang="en-US" dirty="0"/>
              <a:t>This structured approach ensures critical issues are addressed promptly while allowing for the resolution of lower-risk problems over time, optimizing resource allocation.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E6FB899-AFE7-4BDE-875B-18BFC5E545B0}" type="slidenum">
              <a:rPr lang="en-US" smtClean="0"/>
              <a:t>6</a:t>
            </a:fld>
            <a:endParaRPr lang="en-US"/>
          </a:p>
        </p:txBody>
      </p:sp>
    </p:spTree>
    <p:extLst>
      <p:ext uri="{BB962C8B-B14F-4D97-AF65-F5344CB8AC3E}">
        <p14:creationId xmlns:p14="http://schemas.microsoft.com/office/powerpoint/2010/main" val="3803515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Audio: </a:t>
            </a:r>
            <a:r>
              <a:rPr lang="en-US" dirty="0"/>
              <a:t>Low risk issues (scoring less than 7) require minor improvements to meet standards, while medium risk (scoring 8 to 14) may cause discomfort and affect service quality and may require more substantial improvements. High risk problems (scoring 15 to 20) pose significant threats, impacting service provision, compromising safety and affecting dignity and equity. These are the problems that will require immediate attention.</a:t>
            </a:r>
          </a:p>
          <a:p>
            <a:pPr>
              <a:defRPr/>
            </a:pPr>
            <a:endParaRPr lang="en-US" dirty="0"/>
          </a:p>
          <a:p>
            <a:pPr>
              <a:defRPr/>
            </a:pPr>
            <a:r>
              <a:rPr lang="en-US" dirty="0"/>
              <a:t>You may wish to develop your own context-appropriate criteria for risk, but make sure that the principles of safeguarding public health are never compromised.</a:t>
            </a:r>
          </a:p>
          <a:p>
            <a:pPr>
              <a:defRPr/>
            </a:pPr>
            <a:endParaRPr lang="en-US" dirty="0"/>
          </a:p>
          <a:p>
            <a:pPr>
              <a:defRPr/>
            </a:pPr>
            <a:r>
              <a:rPr lang="en-US" dirty="0"/>
              <a:t>For each problem, the score and the reason behind it should be recorded as a reminder to the team when revisiting the results at a later stage. </a:t>
            </a:r>
          </a:p>
          <a:p>
            <a:endParaRPr lang="en-US" dirty="0">
              <a:cs typeface="Calibri" panose="020F0502020204030204"/>
            </a:endParaRPr>
          </a:p>
          <a:p>
            <a:r>
              <a:rPr lang="en-US" dirty="0"/>
              <a:t>This structured approach ensures critical issues are addressed promptly while allowing for the resolution of lower-risk problems over time, optimizing resource allocation.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E6FB899-AFE7-4BDE-875B-18BFC5E545B0}" type="slidenum">
              <a:rPr lang="en-US" smtClean="0"/>
              <a:t>7</a:t>
            </a:fld>
            <a:endParaRPr lang="en-US"/>
          </a:p>
        </p:txBody>
      </p:sp>
    </p:spTree>
    <p:extLst>
      <p:ext uri="{BB962C8B-B14F-4D97-AF65-F5344CB8AC3E}">
        <p14:creationId xmlns:p14="http://schemas.microsoft.com/office/powerpoint/2010/main" val="2272326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b="0" dirty="0"/>
              <a:t>Let’s </a:t>
            </a:r>
            <a:r>
              <a:rPr lang="en-US" dirty="0"/>
              <a:t>look at an example from a small hospital in West Timor, Indonesia. There, a novel approach to prioritizing facility improvements was used. Each indicator that did not meet standards was written on a strip of paper. </a:t>
            </a:r>
          </a:p>
          <a:p>
            <a:endParaRPr lang="en-US" b="0" dirty="0"/>
          </a:p>
          <a:p>
            <a:r>
              <a:rPr lang="en-US" b="0" dirty="0"/>
              <a:t>Indicators</a:t>
            </a:r>
            <a:r>
              <a:rPr lang="en-US" dirty="0"/>
              <a:t> were then sorted by relative risk, without assigning a score. The top third were classified as highest risk and addressed first, the middle third were classified medium risk and the bottom third the lowest risk.</a:t>
            </a:r>
          </a:p>
          <a:p>
            <a:endParaRPr lang="en-US" b="0" dirty="0"/>
          </a:p>
          <a:p>
            <a:r>
              <a:rPr lang="en-US" b="0" dirty="0"/>
              <a:t>This</a:t>
            </a:r>
            <a:r>
              <a:rPr lang="en-US" dirty="0"/>
              <a:t> inclusive approach allowed staff at all levels to engage in the process and contribute to decision-making. They collectively prioritized issues through consensus-driven discussions, using their own criteria tailored to their facility’s needs. It stands out for its simplicity and effectiveness in addressing problems.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E6FB899-AFE7-4BDE-875B-18BFC5E545B0}" type="slidenum">
              <a:rPr lang="en-US" smtClean="0"/>
              <a:t>8</a:t>
            </a:fld>
            <a:endParaRPr lang="en-US"/>
          </a:p>
        </p:txBody>
      </p:sp>
    </p:spTree>
    <p:extLst>
      <p:ext uri="{BB962C8B-B14F-4D97-AF65-F5344CB8AC3E}">
        <p14:creationId xmlns:p14="http://schemas.microsoft.com/office/powerpoint/2010/main" val="962844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GB" dirty="0"/>
              <a:t>The impact of climate change must be considered when assessing risk in healthcare facilities. As our climate changes, it introduces new challenges and exacerbates existing ones, each with its own risks. These risks are dynamic and will evolve over time. Consider how risks </a:t>
            </a:r>
            <a:r>
              <a:rPr lang="en-GB" dirty="0">
                <a:effectLst/>
              </a:rPr>
              <a:t>might </a:t>
            </a:r>
            <a:r>
              <a:rPr lang="en-GB" dirty="0"/>
              <a:t>evolve </a:t>
            </a:r>
            <a:r>
              <a:rPr lang="en-GB" dirty="0">
                <a:effectLst/>
              </a:rPr>
              <a:t>in the future</a:t>
            </a:r>
            <a:r>
              <a:rPr lang="en-GB" dirty="0"/>
              <a:t>, as they are influenced by climate change</a:t>
            </a:r>
            <a:r>
              <a:rPr lang="en-GB" dirty="0">
                <a:effectLst/>
              </a:rPr>
              <a:t>. </a:t>
            </a:r>
            <a:r>
              <a:rPr lang="en-GB" dirty="0"/>
              <a:t>For example, </a:t>
            </a:r>
            <a:r>
              <a:rPr lang="en-GB" dirty="0">
                <a:effectLst/>
              </a:rPr>
              <a:t>a </a:t>
            </a:r>
            <a:r>
              <a:rPr lang="en-GB" dirty="0"/>
              <a:t>facility located in a coastal area which faces minimal flood risk now might face increased risk in the future due to rising sea levels</a:t>
            </a:r>
            <a:r>
              <a:rPr lang="en-GB" dirty="0">
                <a:effectLst/>
              </a:rPr>
              <a:t>.</a:t>
            </a:r>
            <a:r>
              <a:rPr lang="en-GB" dirty="0"/>
              <a:t> </a:t>
            </a:r>
          </a:p>
          <a:p>
            <a:endParaRPr lang="en-US" dirty="0"/>
          </a:p>
          <a:p>
            <a:r>
              <a:rPr lang="en-GB" dirty="0"/>
              <a:t>Integrating </a:t>
            </a:r>
            <a:r>
              <a:rPr lang="en-GB" dirty="0">
                <a:effectLst/>
              </a:rPr>
              <a:t>climate change </a:t>
            </a:r>
            <a:r>
              <a:rPr lang="en-GB" dirty="0"/>
              <a:t>into </a:t>
            </a:r>
            <a:r>
              <a:rPr lang="en-GB" dirty="0">
                <a:effectLst/>
              </a:rPr>
              <a:t>risk </a:t>
            </a:r>
            <a:r>
              <a:rPr lang="en-GB" dirty="0"/>
              <a:t>assessments will require you to evaluate potential future scenarios based </a:t>
            </a:r>
            <a:r>
              <a:rPr lang="en-GB" dirty="0">
                <a:effectLst/>
              </a:rPr>
              <a:t>on climate change </a:t>
            </a:r>
            <a:r>
              <a:rPr lang="en-GB" dirty="0"/>
              <a:t>predictions. This helps anticipate and prepare for evolving threats to increase future resilience. Consulting local or national climate experts may be useful.</a:t>
            </a:r>
          </a:p>
        </p:txBody>
      </p:sp>
      <p:sp>
        <p:nvSpPr>
          <p:cNvPr id="4" name="Slide Number Placeholder 3"/>
          <p:cNvSpPr>
            <a:spLocks noGrp="1"/>
          </p:cNvSpPr>
          <p:nvPr>
            <p:ph type="sldNum" sz="quarter" idx="5"/>
          </p:nvPr>
        </p:nvSpPr>
        <p:spPr/>
        <p:txBody>
          <a:bodyPr/>
          <a:lstStyle/>
          <a:p>
            <a:fld id="{EE6FB899-AFE7-4BDE-875B-18BFC5E545B0}" type="slidenum">
              <a:rPr lang="en-US" smtClean="0"/>
              <a:t>9</a:t>
            </a:fld>
            <a:endParaRPr lang="en-US"/>
          </a:p>
        </p:txBody>
      </p:sp>
    </p:spTree>
    <p:extLst>
      <p:ext uri="{BB962C8B-B14F-4D97-AF65-F5344CB8AC3E}">
        <p14:creationId xmlns:p14="http://schemas.microsoft.com/office/powerpoint/2010/main" val="187373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7C43-2177-A815-2A85-5AA135E0FB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9737E6-674D-A818-F941-11D0F4CA2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5DA85-983F-1D16-89EC-A8EB4F62FA1C}"/>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5" name="Footer Placeholder 4">
            <a:extLst>
              <a:ext uri="{FF2B5EF4-FFF2-40B4-BE49-F238E27FC236}">
                <a16:creationId xmlns:a16="http://schemas.microsoft.com/office/drawing/2014/main" id="{6FFF1418-D5CD-831F-A8E2-24FC3824E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EC5A-2AC8-3D9E-FD43-205FF051A421}"/>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44671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286F-3518-BF20-6559-BDAAE19BEA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574960-2B34-26BD-8A31-2AB80CC5A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E00A8-7B84-C3E7-F067-F68B8FA7B7F3}"/>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5" name="Footer Placeholder 4">
            <a:extLst>
              <a:ext uri="{FF2B5EF4-FFF2-40B4-BE49-F238E27FC236}">
                <a16:creationId xmlns:a16="http://schemas.microsoft.com/office/drawing/2014/main" id="{62C3DDCC-7C3E-B315-287E-DF39D187E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CC001-EB77-39DD-E0DB-563E7535C232}"/>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6441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F892D-C2D0-CC51-8B59-DC890B842E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2AFB5-595C-179A-976B-4D5F23EDF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35D2A-C263-4B95-3E65-F87427D45F14}"/>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5" name="Footer Placeholder 4">
            <a:extLst>
              <a:ext uri="{FF2B5EF4-FFF2-40B4-BE49-F238E27FC236}">
                <a16:creationId xmlns:a16="http://schemas.microsoft.com/office/drawing/2014/main" id="{73059887-7773-40B4-9467-0F21ADF65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C3E96-BC4B-6E48-FDFD-F3BFC5B05152}"/>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428589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5406-1653-6E9E-3C19-79D4DFE42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23DE0-32CA-D2FE-5E28-9B25FBF15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6DF3D-DAD0-CD4C-2B03-87AA9B319036}"/>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5" name="Footer Placeholder 4">
            <a:extLst>
              <a:ext uri="{FF2B5EF4-FFF2-40B4-BE49-F238E27FC236}">
                <a16:creationId xmlns:a16="http://schemas.microsoft.com/office/drawing/2014/main" id="{EE0A9579-21E4-89CF-9E26-E73183292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BECF3-42A4-A5AC-FEE5-BADA0C295D16}"/>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02567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540B-9D4C-017B-B96E-68BE81860A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2A4EF-A9B8-31E9-5DF0-601AD4A9DE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9D5D2-4A48-853F-A95B-ADF200EE6683}"/>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5" name="Footer Placeholder 4">
            <a:extLst>
              <a:ext uri="{FF2B5EF4-FFF2-40B4-BE49-F238E27FC236}">
                <a16:creationId xmlns:a16="http://schemas.microsoft.com/office/drawing/2014/main" id="{790200F0-48DB-B375-7D5C-D9672D1E9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345AD-1105-1F9A-A94F-61FAE4B13489}"/>
              </a:ext>
            </a:extLst>
          </p:cNvPr>
          <p:cNvSpPr>
            <a:spLocks noGrp="1"/>
          </p:cNvSpPr>
          <p:nvPr>
            <p:ph type="sldNum" sz="quarter" idx="12"/>
          </p:nvPr>
        </p:nvSpPr>
        <p:spPr/>
        <p:txBody>
          <a:bodyPr/>
          <a:lstStyle/>
          <a:p>
            <a:fld id="{5713460F-FABA-4EFE-8495-5D5CA08DD59E}" type="slidenum">
              <a:rPr lang="en-US" smtClean="0"/>
              <a:t>‹#›</a:t>
            </a:fld>
            <a:endParaRPr lang="en-US"/>
          </a:p>
        </p:txBody>
      </p:sp>
      <p:sp>
        <p:nvSpPr>
          <p:cNvPr id="7" name="Rectangle: Top Corners Rounded 6">
            <a:extLst>
              <a:ext uri="{FF2B5EF4-FFF2-40B4-BE49-F238E27FC236}">
                <a16:creationId xmlns:a16="http://schemas.microsoft.com/office/drawing/2014/main" id="{352A16EB-2CEE-38BF-6BD9-C22EDE5DED37}"/>
              </a:ext>
            </a:extLst>
          </p:cNvPr>
          <p:cNvSpPr/>
          <p:nvPr userDrawn="1"/>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26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0F62-BF65-5F27-B237-C1C287E39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1A65D-4F04-8D84-BECF-0CDA2BEFD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D605B-5216-D77E-54DE-6AE47C0AA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4DFEF4-4B4C-975D-0726-54B1C8229169}"/>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6" name="Footer Placeholder 5">
            <a:extLst>
              <a:ext uri="{FF2B5EF4-FFF2-40B4-BE49-F238E27FC236}">
                <a16:creationId xmlns:a16="http://schemas.microsoft.com/office/drawing/2014/main" id="{706C0234-9A13-ACE3-CEFF-A71668365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50CBF-1912-62A3-BBA9-AE07034B1E7C}"/>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34852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D768-3292-0B9C-265F-A7B2C59963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3ABD22-5EC2-5A8B-2789-B441D5ABD0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24E08B-A56E-0961-B541-CDA3F576DF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C3339-6238-89DE-7516-C865F9F20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CB331-F3A3-A444-B741-AC25005D3C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09C76A-9B67-2451-935D-96C3EB43ADA2}"/>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8" name="Footer Placeholder 7">
            <a:extLst>
              <a:ext uri="{FF2B5EF4-FFF2-40B4-BE49-F238E27FC236}">
                <a16:creationId xmlns:a16="http://schemas.microsoft.com/office/drawing/2014/main" id="{7CACB60D-6C38-8265-FCE0-244A26BA8E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CDFF90-1A0B-66F7-0EB0-8EA58B835727}"/>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92195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1805-4463-638B-D42B-76F1AF7C89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3A68C9-E96D-DD3D-F97F-AAE94C69D006}"/>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4" name="Footer Placeholder 3">
            <a:extLst>
              <a:ext uri="{FF2B5EF4-FFF2-40B4-BE49-F238E27FC236}">
                <a16:creationId xmlns:a16="http://schemas.microsoft.com/office/drawing/2014/main" id="{D0D7E647-9912-B992-8FDE-35293B76B8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73C0D-FAC9-4DF6-5BB3-182B11318F7E}"/>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85969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18061-877E-F613-CB45-6564E53265B4}"/>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3" name="Footer Placeholder 2">
            <a:extLst>
              <a:ext uri="{FF2B5EF4-FFF2-40B4-BE49-F238E27FC236}">
                <a16:creationId xmlns:a16="http://schemas.microsoft.com/office/drawing/2014/main" id="{FE8F163F-5D7C-F016-B371-2EE0C7B44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A9A2C-5952-B139-985F-A4160E30763B}"/>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73135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6458-FD33-378B-841B-2333862BC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008525-6F03-7B2D-8A8E-BCCE4AC5A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FC146B-C795-ED51-3535-6C042B8AF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8B0AF-B411-AE3F-724A-099DFB995C83}"/>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6" name="Footer Placeholder 5">
            <a:extLst>
              <a:ext uri="{FF2B5EF4-FFF2-40B4-BE49-F238E27FC236}">
                <a16:creationId xmlns:a16="http://schemas.microsoft.com/office/drawing/2014/main" id="{D0DDCFCB-5677-E9B5-29DF-384450F36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0EBD6-6F56-6CC9-1F55-63A5BCF9698C}"/>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406384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2E51-57F2-E963-28DE-AE66145DD2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9049A8-A892-DEE9-A83E-0CCA46A41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4C4364-7E65-CA37-BDFF-9BF216DFB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0E7D5-9AF4-DF48-87A7-0A9D2BC61559}"/>
              </a:ext>
            </a:extLst>
          </p:cNvPr>
          <p:cNvSpPr>
            <a:spLocks noGrp="1"/>
          </p:cNvSpPr>
          <p:nvPr>
            <p:ph type="dt" sz="half" idx="10"/>
          </p:nvPr>
        </p:nvSpPr>
        <p:spPr/>
        <p:txBody>
          <a:bodyPr/>
          <a:lstStyle/>
          <a:p>
            <a:fld id="{22065A83-94D1-4FD4-A258-ABA639729873}" type="datetimeFigureOut">
              <a:rPr lang="en-US" smtClean="0"/>
              <a:t>1/22/2025</a:t>
            </a:fld>
            <a:endParaRPr lang="en-US"/>
          </a:p>
        </p:txBody>
      </p:sp>
      <p:sp>
        <p:nvSpPr>
          <p:cNvPr id="6" name="Footer Placeholder 5">
            <a:extLst>
              <a:ext uri="{FF2B5EF4-FFF2-40B4-BE49-F238E27FC236}">
                <a16:creationId xmlns:a16="http://schemas.microsoft.com/office/drawing/2014/main" id="{343501D3-DA35-82CF-C019-82640FA52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B2AD5-BDF9-FFEC-92B4-FB78781FD9EB}"/>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70387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C3494-6503-7CCE-0D3C-857BB9DE7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0BB44-DB04-2865-1351-FD908C86A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4B015-F19C-9790-3479-9473BB118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065A83-94D1-4FD4-A258-ABA639729873}" type="datetimeFigureOut">
              <a:rPr lang="en-US" smtClean="0"/>
              <a:t>1/22/2025</a:t>
            </a:fld>
            <a:endParaRPr lang="en-US"/>
          </a:p>
        </p:txBody>
      </p:sp>
      <p:sp>
        <p:nvSpPr>
          <p:cNvPr id="5" name="Footer Placeholder 4">
            <a:extLst>
              <a:ext uri="{FF2B5EF4-FFF2-40B4-BE49-F238E27FC236}">
                <a16:creationId xmlns:a16="http://schemas.microsoft.com/office/drawing/2014/main" id="{515FC783-1CE0-23A2-810F-867FB2A2A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E8DC51-68DA-75E9-A2B9-D6EE0A757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13460F-FABA-4EFE-8495-5D5CA08DD59E}" type="slidenum">
              <a:rPr lang="en-US" smtClean="0"/>
              <a:t>‹#›</a:t>
            </a:fld>
            <a:endParaRPr lang="en-US"/>
          </a:p>
        </p:txBody>
      </p:sp>
    </p:spTree>
    <p:extLst>
      <p:ext uri="{BB962C8B-B14F-4D97-AF65-F5344CB8AC3E}">
        <p14:creationId xmlns:p14="http://schemas.microsoft.com/office/powerpoint/2010/main" val="139720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sv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5" Type="http://schemas.openxmlformats.org/officeDocument/2006/relationships/image" Target="../media/image1.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01ABD6F-B893-491C-A15D-BEAD444217AA}"/>
              </a:ext>
            </a:extLst>
          </p:cNvPr>
          <p:cNvGrpSpPr/>
          <p:nvPr/>
        </p:nvGrpSpPr>
        <p:grpSpPr>
          <a:xfrm>
            <a:off x="-10568" y="-1"/>
            <a:ext cx="12202569" cy="6858001"/>
            <a:chOff x="-10568" y="-1"/>
            <a:chExt cx="12202569" cy="6858001"/>
          </a:xfrm>
        </p:grpSpPr>
        <p:pic>
          <p:nvPicPr>
            <p:cNvPr id="47" name="Picture 46" descr="A building with palm trees and a palm tree&#10;&#10;Description automatically generated">
              <a:extLst>
                <a:ext uri="{FF2B5EF4-FFF2-40B4-BE49-F238E27FC236}">
                  <a16:creationId xmlns:a16="http://schemas.microsoft.com/office/drawing/2014/main" id="{EB31C7B5-7D08-4DE2-9744-D3A1DA06F3B6}"/>
                </a:ext>
              </a:extLst>
            </p:cNvPr>
            <p:cNvPicPr>
              <a:picLocks noChangeAspect="1"/>
            </p:cNvPicPr>
            <p:nvPr/>
          </p:nvPicPr>
          <p:blipFill rotWithShape="1">
            <a:blip r:embed="rId5"/>
            <a:srcRect t="6563" b="9062"/>
            <a:stretch/>
          </p:blipFill>
          <p:spPr>
            <a:xfrm>
              <a:off x="1" y="-1"/>
              <a:ext cx="12192000" cy="6858001"/>
            </a:xfrm>
            <a:prstGeom prst="rect">
              <a:avLst/>
            </a:prstGeom>
          </p:spPr>
        </p:pic>
        <p:sp>
          <p:nvSpPr>
            <p:cNvPr id="53" name="Rectangle 52">
              <a:extLst>
                <a:ext uri="{FF2B5EF4-FFF2-40B4-BE49-F238E27FC236}">
                  <a16:creationId xmlns:a16="http://schemas.microsoft.com/office/drawing/2014/main" id="{378F6664-6E8A-7067-74D2-BD9E5CAEDE12}"/>
                </a:ext>
              </a:extLst>
            </p:cNvPr>
            <p:cNvSpPr/>
            <p:nvPr/>
          </p:nvSpPr>
          <p:spPr>
            <a:xfrm>
              <a:off x="1" y="-1"/>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1739CD5E-2F99-4D4D-966B-6E3F1FFC7C96}"/>
                </a:ext>
              </a:extLst>
            </p:cNvPr>
            <p:cNvSpPr/>
            <p:nvPr/>
          </p:nvSpPr>
          <p:spPr>
            <a:xfrm>
              <a:off x="-10568" y="6606000"/>
              <a:ext cx="134691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r>
                <a:rPr lang="en-US" sz="1050" dirty="0" err="1">
                  <a:solidFill>
                    <a:srgbClr val="000000"/>
                  </a:solidFill>
                  <a:latin typeface="Atkinson Hyperlegible" pitchFamily="2" charset="0"/>
                </a:rPr>
                <a:t>Jin</a:t>
              </a:r>
              <a:r>
                <a:rPr lang="en-US" sz="1050" dirty="0">
                  <a:solidFill>
                    <a:srgbClr val="000000"/>
                  </a:solidFill>
                  <a:latin typeface="Atkinson Hyperlegible" pitchFamily="2" charset="0"/>
                </a:rPr>
                <a:t> Ni</a:t>
              </a:r>
            </a:p>
          </p:txBody>
        </p:sp>
      </p:grpSp>
      <p:sp>
        <p:nvSpPr>
          <p:cNvPr id="18" name="TextBox 17">
            <a:extLst>
              <a:ext uri="{FF2B5EF4-FFF2-40B4-BE49-F238E27FC236}">
                <a16:creationId xmlns:a16="http://schemas.microsoft.com/office/drawing/2014/main" id="{868C14E2-FBCB-FFA3-B5B5-44B131D2E87F}"/>
              </a:ext>
            </a:extLst>
          </p:cNvPr>
          <p:cNvSpPr txBox="1"/>
          <p:nvPr/>
        </p:nvSpPr>
        <p:spPr>
          <a:xfrm>
            <a:off x="350910" y="3320741"/>
            <a:ext cx="5954640" cy="1661993"/>
          </a:xfrm>
          <a:prstGeom prst="rect">
            <a:avLst/>
          </a:prstGeom>
          <a:noFill/>
        </p:spPr>
        <p:txBody>
          <a:bodyPr wrap="square">
            <a:spAutoFit/>
          </a:bodyPr>
          <a:lstStyle/>
          <a:p>
            <a:r>
              <a:rPr lang="en-US" sz="3000" dirty="0">
                <a:solidFill>
                  <a:schemeClr val="bg1"/>
                </a:solidFill>
                <a:latin typeface="Atkinson Hyperlegible" pitchFamily="2" charset="0"/>
              </a:rPr>
              <a:t>Conduct a risk assessment to </a:t>
            </a:r>
            <a:r>
              <a:rPr lang="en-US" sz="3600" b="1" dirty="0">
                <a:solidFill>
                  <a:schemeClr val="bg1"/>
                </a:solidFill>
                <a:latin typeface="Atkinson Hyperlegible" pitchFamily="2" charset="0"/>
              </a:rPr>
              <a:t>identify</a:t>
            </a:r>
            <a:r>
              <a:rPr lang="en-US" sz="3000" dirty="0">
                <a:solidFill>
                  <a:schemeClr val="bg1"/>
                </a:solidFill>
                <a:latin typeface="Atkinson Hyperlegible" pitchFamily="2" charset="0"/>
              </a:rPr>
              <a:t> and </a:t>
            </a:r>
            <a:r>
              <a:rPr lang="en-US" sz="3600" b="1" dirty="0">
                <a:solidFill>
                  <a:schemeClr val="bg1"/>
                </a:solidFill>
                <a:latin typeface="Atkinson Hyperlegible" pitchFamily="2" charset="0"/>
              </a:rPr>
              <a:t>prioritize areas </a:t>
            </a:r>
            <a:r>
              <a:rPr lang="en-US" sz="3000" dirty="0">
                <a:solidFill>
                  <a:schemeClr val="bg1"/>
                </a:solidFill>
                <a:latin typeface="Atkinson Hyperlegible" pitchFamily="2" charset="0"/>
              </a:rPr>
              <a:t>for improvement (Step 3)</a:t>
            </a:r>
            <a:endParaRPr lang="en-US" sz="3600" dirty="0">
              <a:solidFill>
                <a:schemeClr val="bg1"/>
              </a:solidFill>
              <a:latin typeface="Atkinson Hyperlegible" pitchFamily="2" charset="0"/>
            </a:endParaRPr>
          </a:p>
        </p:txBody>
      </p:sp>
      <p:sp>
        <p:nvSpPr>
          <p:cNvPr id="57" name="TextBox 56">
            <a:extLst>
              <a:ext uri="{FF2B5EF4-FFF2-40B4-BE49-F238E27FC236}">
                <a16:creationId xmlns:a16="http://schemas.microsoft.com/office/drawing/2014/main" id="{092FD6F2-D501-A917-9F06-6743EC7AC13F}"/>
              </a:ext>
            </a:extLst>
          </p:cNvPr>
          <p:cNvSpPr txBox="1"/>
          <p:nvPr/>
        </p:nvSpPr>
        <p:spPr>
          <a:xfrm>
            <a:off x="350910" y="2660607"/>
            <a:ext cx="2690191" cy="646331"/>
          </a:xfrm>
          <a:prstGeom prst="rect">
            <a:avLst/>
          </a:prstGeom>
          <a:noFill/>
        </p:spPr>
        <p:txBody>
          <a:bodyPr wrap="square">
            <a:spAutoFit/>
          </a:bodyPr>
          <a:lstStyle/>
          <a:p>
            <a:r>
              <a:rPr lang="en-GB" sz="3600" b="1" dirty="0">
                <a:solidFill>
                  <a:schemeClr val="bg1"/>
                </a:solidFill>
                <a:latin typeface="Atkinson Hyperlegible" pitchFamily="2" charset="0"/>
              </a:rPr>
              <a:t>Module 4 </a:t>
            </a:r>
            <a:endParaRPr lang="en-US" sz="3600" b="1" dirty="0">
              <a:solidFill>
                <a:schemeClr val="bg1"/>
              </a:solidFill>
              <a:latin typeface="Atkinson Hyperlegible" pitchFamily="2" charset="0"/>
            </a:endParaRPr>
          </a:p>
        </p:txBody>
      </p:sp>
      <p:sp>
        <p:nvSpPr>
          <p:cNvPr id="103" name="Freeform: Shape 102">
            <a:extLst>
              <a:ext uri="{FF2B5EF4-FFF2-40B4-BE49-F238E27FC236}">
                <a16:creationId xmlns:a16="http://schemas.microsoft.com/office/drawing/2014/main" id="{CEC38106-27E7-5327-F032-A64FC2E960FF}"/>
              </a:ext>
            </a:extLst>
          </p:cNvPr>
          <p:cNvSpPr/>
          <p:nvPr/>
        </p:nvSpPr>
        <p:spPr>
          <a:xfrm>
            <a:off x="3413957" y="4519612"/>
            <a:ext cx="8774996" cy="2338388"/>
          </a:xfrm>
          <a:custGeom>
            <a:avLst/>
            <a:gdLst>
              <a:gd name="connsiteX0" fmla="*/ 8774996 w 8774996"/>
              <a:gd name="connsiteY0" fmla="*/ 0 h 2338388"/>
              <a:gd name="connsiteX1" fmla="*/ 8774996 w 8774996"/>
              <a:gd name="connsiteY1" fmla="*/ 92414 h 2338388"/>
              <a:gd name="connsiteX2" fmla="*/ 8349153 w 8774996"/>
              <a:gd name="connsiteY2" fmla="*/ 105037 h 2338388"/>
              <a:gd name="connsiteX3" fmla="*/ 1629181 w 8774996"/>
              <a:gd name="connsiteY3" fmla="*/ 2219739 h 2338388"/>
              <a:gd name="connsiteX4" fmla="*/ 1478083 w 8774996"/>
              <a:gd name="connsiteY4" fmla="*/ 2338388 h 2338388"/>
              <a:gd name="connsiteX5" fmla="*/ 0 w 8774996"/>
              <a:gd name="connsiteY5" fmla="*/ 2338388 h 2338388"/>
              <a:gd name="connsiteX6" fmla="*/ 181629 w 8774996"/>
              <a:gd name="connsiteY6" fmla="*/ 2214862 h 2338388"/>
              <a:gd name="connsiteX7" fmla="*/ 8259445 w 8774996"/>
              <a:gd name="connsiteY7" fmla="*/ 13237 h 2338388"/>
              <a:gd name="connsiteX8" fmla="*/ 8774996 w 8774996"/>
              <a:gd name="connsiteY8"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996" h="2338388">
                <a:moveTo>
                  <a:pt x="8774996" y="0"/>
                </a:moveTo>
                <a:lnTo>
                  <a:pt x="8774996" y="92414"/>
                </a:lnTo>
                <a:lnTo>
                  <a:pt x="8349153" y="105037"/>
                </a:lnTo>
                <a:cubicBezTo>
                  <a:pt x="5649372" y="266034"/>
                  <a:pt x="3265847" y="1055216"/>
                  <a:pt x="1629181" y="2219739"/>
                </a:cubicBezTo>
                <a:lnTo>
                  <a:pt x="1478083" y="2338388"/>
                </a:lnTo>
                <a:lnTo>
                  <a:pt x="0" y="2338388"/>
                </a:lnTo>
                <a:lnTo>
                  <a:pt x="181629" y="2214862"/>
                </a:lnTo>
                <a:cubicBezTo>
                  <a:pt x="2149001" y="1002472"/>
                  <a:pt x="5014143" y="180851"/>
                  <a:pt x="8259445" y="13237"/>
                </a:cubicBezTo>
                <a:lnTo>
                  <a:pt x="8774996"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id="{14838BE3-3835-423E-A4DD-9E0D441A9832}"/>
              </a:ext>
            </a:extLst>
          </p:cNvPr>
          <p:cNvGrpSpPr/>
          <p:nvPr/>
        </p:nvGrpSpPr>
        <p:grpSpPr>
          <a:xfrm>
            <a:off x="7234929" y="408891"/>
            <a:ext cx="3748193" cy="3683881"/>
            <a:chOff x="7234929" y="408891"/>
            <a:chExt cx="3748193" cy="3683881"/>
          </a:xfrm>
        </p:grpSpPr>
        <p:grpSp>
          <p:nvGrpSpPr>
            <p:cNvPr id="61" name="Group 60">
              <a:extLst>
                <a:ext uri="{FF2B5EF4-FFF2-40B4-BE49-F238E27FC236}">
                  <a16:creationId xmlns:a16="http://schemas.microsoft.com/office/drawing/2014/main" id="{96B17A8C-C47D-4830-B0D6-B9845225A38B}"/>
                </a:ext>
              </a:extLst>
            </p:cNvPr>
            <p:cNvGrpSpPr/>
            <p:nvPr/>
          </p:nvGrpSpPr>
          <p:grpSpPr>
            <a:xfrm>
              <a:off x="7234929" y="408891"/>
              <a:ext cx="3748193" cy="3683881"/>
              <a:chOff x="7234929" y="408891"/>
              <a:chExt cx="3748193" cy="3683881"/>
            </a:xfrm>
          </p:grpSpPr>
          <p:grpSp>
            <p:nvGrpSpPr>
              <p:cNvPr id="66" name="Group 65">
                <a:extLst>
                  <a:ext uri="{FF2B5EF4-FFF2-40B4-BE49-F238E27FC236}">
                    <a16:creationId xmlns:a16="http://schemas.microsoft.com/office/drawing/2014/main" id="{BC520556-3DD1-48A1-A26D-7D05CC62C032}"/>
                  </a:ext>
                </a:extLst>
              </p:cNvPr>
              <p:cNvGrpSpPr/>
              <p:nvPr/>
            </p:nvGrpSpPr>
            <p:grpSpPr>
              <a:xfrm>
                <a:off x="7234929" y="408891"/>
                <a:ext cx="3659370" cy="3671626"/>
                <a:chOff x="3963213" y="758067"/>
                <a:chExt cx="4599975" cy="4615381"/>
              </a:xfrm>
            </p:grpSpPr>
            <p:sp>
              <p:nvSpPr>
                <p:cNvPr id="75" name="Block Arc 74">
                  <a:extLst>
                    <a:ext uri="{FF2B5EF4-FFF2-40B4-BE49-F238E27FC236}">
                      <a16:creationId xmlns:a16="http://schemas.microsoft.com/office/drawing/2014/main" id="{53EDC92C-B2BF-4142-8B6D-F0C2750B1C10}"/>
                    </a:ext>
                  </a:extLst>
                </p:cNvPr>
                <p:cNvSpPr/>
                <p:nvPr/>
              </p:nvSpPr>
              <p:spPr>
                <a:xfrm rot="16200000">
                  <a:off x="3963213" y="773473"/>
                  <a:ext cx="4599975" cy="4599975"/>
                </a:xfrm>
                <a:prstGeom prst="blockArc">
                  <a:avLst/>
                </a:prstGeom>
                <a:gradFill flip="none" rotWithShape="1">
                  <a:gsLst>
                    <a:gs pos="79000">
                      <a:srgbClr val="27AAE1">
                        <a:alpha val="0"/>
                      </a:srgbClr>
                    </a:gs>
                    <a:gs pos="0">
                      <a:srgbClr val="27AAE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Oval 105">
                  <a:extLst>
                    <a:ext uri="{FF2B5EF4-FFF2-40B4-BE49-F238E27FC236}">
                      <a16:creationId xmlns:a16="http://schemas.microsoft.com/office/drawing/2014/main" id="{CBE95F5C-F0FD-40A1-9AC8-F344A75242D5}"/>
                    </a:ext>
                  </a:extLst>
                </p:cNvPr>
                <p:cNvSpPr/>
                <p:nvPr/>
              </p:nvSpPr>
              <p:spPr>
                <a:xfrm>
                  <a:off x="5788078" y="758067"/>
                  <a:ext cx="1173554" cy="1173554"/>
                </a:xfrm>
                <a:prstGeom prst="ellipse">
                  <a:avLst/>
                </a:prstGeom>
                <a:solidFill>
                  <a:srgbClr val="1D86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86FD6EC3-7CF9-4A1E-979F-A1EC8A05436A}"/>
                  </a:ext>
                </a:extLst>
              </p:cNvPr>
              <p:cNvGrpSpPr/>
              <p:nvPr/>
            </p:nvGrpSpPr>
            <p:grpSpPr>
              <a:xfrm rot="10800000">
                <a:off x="7323752" y="421146"/>
                <a:ext cx="3659370" cy="3671626"/>
                <a:chOff x="3963213" y="758067"/>
                <a:chExt cx="4599975" cy="4615381"/>
              </a:xfrm>
            </p:grpSpPr>
            <p:sp>
              <p:nvSpPr>
                <p:cNvPr id="68" name="Block Arc 67">
                  <a:extLst>
                    <a:ext uri="{FF2B5EF4-FFF2-40B4-BE49-F238E27FC236}">
                      <a16:creationId xmlns:a16="http://schemas.microsoft.com/office/drawing/2014/main" id="{193B5470-E4F1-4250-846C-78E25DF8618C}"/>
                    </a:ext>
                  </a:extLst>
                </p:cNvPr>
                <p:cNvSpPr/>
                <p:nvPr/>
              </p:nvSpPr>
              <p:spPr>
                <a:xfrm rot="16200000">
                  <a:off x="3963213" y="773473"/>
                  <a:ext cx="4599975" cy="4599975"/>
                </a:xfrm>
                <a:prstGeom prst="blockArc">
                  <a:avLst/>
                </a:prstGeom>
                <a:gradFill flip="none" rotWithShape="1">
                  <a:gsLst>
                    <a:gs pos="79000">
                      <a:srgbClr val="67BC6B">
                        <a:alpha val="0"/>
                      </a:srgbClr>
                    </a:gs>
                    <a:gs pos="0">
                      <a:srgbClr val="67BC6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a:extLst>
                    <a:ext uri="{FF2B5EF4-FFF2-40B4-BE49-F238E27FC236}">
                      <a16:creationId xmlns:a16="http://schemas.microsoft.com/office/drawing/2014/main" id="{263D11D9-A44D-4A97-86E4-1746AEA3B2BB}"/>
                    </a:ext>
                  </a:extLst>
                </p:cNvPr>
                <p:cNvSpPr/>
                <p:nvPr/>
              </p:nvSpPr>
              <p:spPr>
                <a:xfrm>
                  <a:off x="5788078" y="758067"/>
                  <a:ext cx="1173554" cy="1173554"/>
                </a:xfrm>
                <a:prstGeom prst="ellipse">
                  <a:avLst/>
                </a:prstGeom>
                <a:solidFill>
                  <a:srgbClr val="4D9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 name="Oval 109">
              <a:extLst>
                <a:ext uri="{FF2B5EF4-FFF2-40B4-BE49-F238E27FC236}">
                  <a16:creationId xmlns:a16="http://schemas.microsoft.com/office/drawing/2014/main" id="{0E22A2B8-7FDC-410B-B115-71BE557A651B}"/>
                </a:ext>
              </a:extLst>
            </p:cNvPr>
            <p:cNvSpPr>
              <a:spLocks noChangeAspect="1"/>
            </p:cNvSpPr>
            <p:nvPr/>
          </p:nvSpPr>
          <p:spPr>
            <a:xfrm>
              <a:off x="8377505" y="1519311"/>
              <a:ext cx="1463040" cy="1463040"/>
            </a:xfrm>
            <a:prstGeom prst="ellipse">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7" name="Group 126">
              <a:extLst>
                <a:ext uri="{FF2B5EF4-FFF2-40B4-BE49-F238E27FC236}">
                  <a16:creationId xmlns:a16="http://schemas.microsoft.com/office/drawing/2014/main" id="{FC523A61-870E-4BA5-BD75-2C803C37C2F3}"/>
                </a:ext>
              </a:extLst>
            </p:cNvPr>
            <p:cNvGrpSpPr/>
            <p:nvPr/>
          </p:nvGrpSpPr>
          <p:grpSpPr>
            <a:xfrm>
              <a:off x="8683282" y="1825053"/>
              <a:ext cx="851486" cy="851556"/>
              <a:chOff x="6292247" y="4921858"/>
              <a:chExt cx="602596" cy="602644"/>
            </a:xfrm>
          </p:grpSpPr>
          <p:sp>
            <p:nvSpPr>
              <p:cNvPr id="128" name="Google Shape;8153;p65">
                <a:extLst>
                  <a:ext uri="{FF2B5EF4-FFF2-40B4-BE49-F238E27FC236}">
                    <a16:creationId xmlns:a16="http://schemas.microsoft.com/office/drawing/2014/main" id="{266D3824-CBAC-4E07-8807-59CC43A9B3EA}"/>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Shape 566">
                <a:extLst>
                  <a:ext uri="{FF2B5EF4-FFF2-40B4-BE49-F238E27FC236}">
                    <a16:creationId xmlns:a16="http://schemas.microsoft.com/office/drawing/2014/main" id="{B7F89AED-1093-484A-A17B-729C08EE33E5}"/>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2" name="Group 1">
            <a:extLst>
              <a:ext uri="{FF2B5EF4-FFF2-40B4-BE49-F238E27FC236}">
                <a16:creationId xmlns:a16="http://schemas.microsoft.com/office/drawing/2014/main" id="{3715A3D7-C5BC-9E9B-502F-78FC4E8FCFF6}"/>
              </a:ext>
            </a:extLst>
          </p:cNvPr>
          <p:cNvGrpSpPr/>
          <p:nvPr/>
        </p:nvGrpSpPr>
        <p:grpSpPr>
          <a:xfrm>
            <a:off x="0" y="0"/>
            <a:ext cx="4483596" cy="1876962"/>
            <a:chOff x="0" y="0"/>
            <a:chExt cx="4483596" cy="1876962"/>
          </a:xfrm>
        </p:grpSpPr>
        <p:sp>
          <p:nvSpPr>
            <p:cNvPr id="7" name="Freeform: Shape 6">
              <a:extLst>
                <a:ext uri="{FF2B5EF4-FFF2-40B4-BE49-F238E27FC236}">
                  <a16:creationId xmlns:a16="http://schemas.microsoft.com/office/drawing/2014/main" id="{F556C5B3-9809-D196-5502-9B634B449F05}"/>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logo for a health care facility&#10;&#10;Description automatically generated">
              <a:extLst>
                <a:ext uri="{FF2B5EF4-FFF2-40B4-BE49-F238E27FC236}">
                  <a16:creationId xmlns:a16="http://schemas.microsoft.com/office/drawing/2014/main" id="{42A8C169-3D76-4C95-1929-CBDC34A96A32}"/>
                </a:ext>
              </a:extLst>
            </p:cNvPr>
            <p:cNvPicPr>
              <a:picLocks noChangeAspect="1"/>
            </p:cNvPicPr>
            <p:nvPr/>
          </p:nvPicPr>
          <p:blipFill rotWithShape="1">
            <a:blip r:embed="rId6">
              <a:extLst>
                <a:ext uri="{28A0092B-C50C-407E-A947-70E740481C1C}">
                  <a14:useLocalDpi xmlns:a14="http://schemas.microsoft.com/office/drawing/2010/main" val="0"/>
                </a:ext>
              </a:extLst>
            </a:blip>
            <a:srcRect l="14336" t="23742" r="12757" b="25261"/>
            <a:stretch/>
          </p:blipFill>
          <p:spPr>
            <a:xfrm>
              <a:off x="262899" y="933754"/>
              <a:ext cx="1387348" cy="571503"/>
            </a:xfrm>
            <a:prstGeom prst="rect">
              <a:avLst/>
            </a:prstGeom>
          </p:spPr>
        </p:pic>
        <p:pic>
          <p:nvPicPr>
            <p:cNvPr id="9" name="Picture 8">
              <a:extLst>
                <a:ext uri="{FF2B5EF4-FFF2-40B4-BE49-F238E27FC236}">
                  <a16:creationId xmlns:a16="http://schemas.microsoft.com/office/drawing/2014/main" id="{C7150CA6-7653-BF5E-DA10-A049BAADCDA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32528" y="134107"/>
              <a:ext cx="1097280" cy="675132"/>
            </a:xfrm>
            <a:prstGeom prst="rect">
              <a:avLst/>
            </a:prstGeom>
          </p:spPr>
        </p:pic>
        <p:grpSp>
          <p:nvGrpSpPr>
            <p:cNvPr id="10" name="Group 9">
              <a:extLst>
                <a:ext uri="{FF2B5EF4-FFF2-40B4-BE49-F238E27FC236}">
                  <a16:creationId xmlns:a16="http://schemas.microsoft.com/office/drawing/2014/main" id="{8DF367AC-496A-9366-CF2F-95C52D122645}"/>
                </a:ext>
              </a:extLst>
            </p:cNvPr>
            <p:cNvGrpSpPr>
              <a:grpSpLocks noChangeAspect="1"/>
            </p:cNvGrpSpPr>
            <p:nvPr/>
          </p:nvGrpSpPr>
          <p:grpSpPr>
            <a:xfrm>
              <a:off x="252273" y="239078"/>
              <a:ext cx="1653166" cy="502920"/>
              <a:chOff x="8675516" y="-1747131"/>
              <a:chExt cx="1964441" cy="597615"/>
            </a:xfrm>
            <a:solidFill>
              <a:srgbClr val="00AEEF"/>
            </a:solidFill>
          </p:grpSpPr>
          <p:sp>
            <p:nvSpPr>
              <p:cNvPr id="11" name="Freeform 5">
                <a:extLst>
                  <a:ext uri="{FF2B5EF4-FFF2-40B4-BE49-F238E27FC236}">
                    <a16:creationId xmlns:a16="http://schemas.microsoft.com/office/drawing/2014/main" id="{68E6203C-039C-FBA8-DD58-8DBEB8D2945B}"/>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id="{21884F46-A9CF-DB03-A088-001EBF61DFE3}"/>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3" name="Freeform 7">
                <a:extLst>
                  <a:ext uri="{FF2B5EF4-FFF2-40B4-BE49-F238E27FC236}">
                    <a16:creationId xmlns:a16="http://schemas.microsoft.com/office/drawing/2014/main" id="{4A719505-647A-6061-717A-239320228D20}"/>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4" name="Freeform 8">
                <a:extLst>
                  <a:ext uri="{FF2B5EF4-FFF2-40B4-BE49-F238E27FC236}">
                    <a16:creationId xmlns:a16="http://schemas.microsoft.com/office/drawing/2014/main" id="{5E1C09DC-51FC-CA70-C526-CC526A02992D}"/>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5" name="Freeform 9">
                <a:extLst>
                  <a:ext uri="{FF2B5EF4-FFF2-40B4-BE49-F238E27FC236}">
                    <a16:creationId xmlns:a16="http://schemas.microsoft.com/office/drawing/2014/main" id="{55E0484C-ED85-3B9C-2EC1-ECC3D582827F}"/>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10">
                <a:extLst>
                  <a:ext uri="{FF2B5EF4-FFF2-40B4-BE49-F238E27FC236}">
                    <a16:creationId xmlns:a16="http://schemas.microsoft.com/office/drawing/2014/main" id="{5B8CB683-0616-19A9-05B8-54CAA8689A5D}"/>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11">
                <a:extLst>
                  <a:ext uri="{FF2B5EF4-FFF2-40B4-BE49-F238E27FC236}">
                    <a16:creationId xmlns:a16="http://schemas.microsoft.com/office/drawing/2014/main" id="{82F3B53A-0D1C-0800-C718-BC873CEB99B5}"/>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2">
                <a:extLst>
                  <a:ext uri="{FF2B5EF4-FFF2-40B4-BE49-F238E27FC236}">
                    <a16:creationId xmlns:a16="http://schemas.microsoft.com/office/drawing/2014/main" id="{7FD25670-9DCB-1336-9FDF-B49A0157E1A5}"/>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13">
                <a:extLst>
                  <a:ext uri="{FF2B5EF4-FFF2-40B4-BE49-F238E27FC236}">
                    <a16:creationId xmlns:a16="http://schemas.microsoft.com/office/drawing/2014/main" id="{40566D1C-4164-941F-2F5A-B6EA49242242}"/>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14">
                <a:extLst>
                  <a:ext uri="{FF2B5EF4-FFF2-40B4-BE49-F238E27FC236}">
                    <a16:creationId xmlns:a16="http://schemas.microsoft.com/office/drawing/2014/main" id="{13AC0A48-ECB2-8542-34FB-04B37740D74C}"/>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2" name="Freeform 15">
                <a:extLst>
                  <a:ext uri="{FF2B5EF4-FFF2-40B4-BE49-F238E27FC236}">
                    <a16:creationId xmlns:a16="http://schemas.microsoft.com/office/drawing/2014/main" id="{5E3AC9BD-41E6-2E6F-5B45-ED968C2F6017}"/>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3" name="Rectangle 16">
                <a:extLst>
                  <a:ext uri="{FF2B5EF4-FFF2-40B4-BE49-F238E27FC236}">
                    <a16:creationId xmlns:a16="http://schemas.microsoft.com/office/drawing/2014/main" id="{F695A4CD-6633-A97A-FC66-4A07F23EFAA8}"/>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17">
                <a:extLst>
                  <a:ext uri="{FF2B5EF4-FFF2-40B4-BE49-F238E27FC236}">
                    <a16:creationId xmlns:a16="http://schemas.microsoft.com/office/drawing/2014/main" id="{F50D5B77-FD52-2450-65BA-33794F0BA38A}"/>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18">
                <a:extLst>
                  <a:ext uri="{FF2B5EF4-FFF2-40B4-BE49-F238E27FC236}">
                    <a16:creationId xmlns:a16="http://schemas.microsoft.com/office/drawing/2014/main" id="{99187364-6D8C-7DA5-04D2-7594929BF7C6}"/>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19">
                <a:extLst>
                  <a:ext uri="{FF2B5EF4-FFF2-40B4-BE49-F238E27FC236}">
                    <a16:creationId xmlns:a16="http://schemas.microsoft.com/office/drawing/2014/main" id="{3C58650F-223B-217C-D4F0-AA34E2B401C9}"/>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20">
                <a:extLst>
                  <a:ext uri="{FF2B5EF4-FFF2-40B4-BE49-F238E27FC236}">
                    <a16:creationId xmlns:a16="http://schemas.microsoft.com/office/drawing/2014/main" id="{F4AC82FA-CE75-4E11-C63A-89AFCC538E67}"/>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8" name="Rectangle 21">
                <a:extLst>
                  <a:ext uri="{FF2B5EF4-FFF2-40B4-BE49-F238E27FC236}">
                    <a16:creationId xmlns:a16="http://schemas.microsoft.com/office/drawing/2014/main" id="{64DF2CF6-1FEC-BB2E-1D41-EEAF5A182D5F}"/>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22">
                <a:extLst>
                  <a:ext uri="{FF2B5EF4-FFF2-40B4-BE49-F238E27FC236}">
                    <a16:creationId xmlns:a16="http://schemas.microsoft.com/office/drawing/2014/main" id="{9E557F27-B1F0-DF6B-F404-33E8F9AC55DA}"/>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23">
                <a:extLst>
                  <a:ext uri="{FF2B5EF4-FFF2-40B4-BE49-F238E27FC236}">
                    <a16:creationId xmlns:a16="http://schemas.microsoft.com/office/drawing/2014/main" id="{D302693E-9EA2-7939-D701-D41274CB75EE}"/>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24">
                <a:extLst>
                  <a:ext uri="{FF2B5EF4-FFF2-40B4-BE49-F238E27FC236}">
                    <a16:creationId xmlns:a16="http://schemas.microsoft.com/office/drawing/2014/main" id="{2CCD5701-CBC0-9BCB-CA03-79E64D044FAA}"/>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25">
                <a:extLst>
                  <a:ext uri="{FF2B5EF4-FFF2-40B4-BE49-F238E27FC236}">
                    <a16:creationId xmlns:a16="http://schemas.microsoft.com/office/drawing/2014/main" id="{88A2D7DB-89F9-FB07-F02E-017BA3F64133}"/>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26">
                <a:extLst>
                  <a:ext uri="{FF2B5EF4-FFF2-40B4-BE49-F238E27FC236}">
                    <a16:creationId xmlns:a16="http://schemas.microsoft.com/office/drawing/2014/main" id="{306F4724-F26B-9360-D142-C91776FF4198}"/>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27">
                <a:extLst>
                  <a:ext uri="{FF2B5EF4-FFF2-40B4-BE49-F238E27FC236}">
                    <a16:creationId xmlns:a16="http://schemas.microsoft.com/office/drawing/2014/main" id="{F6CD3523-2A40-2336-A98D-CE9574048C18}"/>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28">
                <a:extLst>
                  <a:ext uri="{FF2B5EF4-FFF2-40B4-BE49-F238E27FC236}">
                    <a16:creationId xmlns:a16="http://schemas.microsoft.com/office/drawing/2014/main" id="{1DF082ED-D8B2-500C-C9D8-13895D7E3ACC}"/>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29">
                <a:extLst>
                  <a:ext uri="{FF2B5EF4-FFF2-40B4-BE49-F238E27FC236}">
                    <a16:creationId xmlns:a16="http://schemas.microsoft.com/office/drawing/2014/main" id="{D6CFBB3F-C591-1955-01E9-57E1F4B4E273}"/>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30">
                <a:extLst>
                  <a:ext uri="{FF2B5EF4-FFF2-40B4-BE49-F238E27FC236}">
                    <a16:creationId xmlns:a16="http://schemas.microsoft.com/office/drawing/2014/main" id="{35F347BD-51E0-BFE6-696F-70FDD2D5DC14}"/>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31">
                <a:extLst>
                  <a:ext uri="{FF2B5EF4-FFF2-40B4-BE49-F238E27FC236}">
                    <a16:creationId xmlns:a16="http://schemas.microsoft.com/office/drawing/2014/main" id="{926C0B18-4701-C53F-B6DC-2D4E8D8A660E}"/>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32">
                <a:extLst>
                  <a:ext uri="{FF2B5EF4-FFF2-40B4-BE49-F238E27FC236}">
                    <a16:creationId xmlns:a16="http://schemas.microsoft.com/office/drawing/2014/main" id="{52B43E9F-4E02-5FA9-3A41-8AC63EB84C7C}"/>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33">
                <a:extLst>
                  <a:ext uri="{FF2B5EF4-FFF2-40B4-BE49-F238E27FC236}">
                    <a16:creationId xmlns:a16="http://schemas.microsoft.com/office/drawing/2014/main" id="{3190ECB1-DCE3-4507-8523-95876326B76B}"/>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34">
                <a:extLst>
                  <a:ext uri="{FF2B5EF4-FFF2-40B4-BE49-F238E27FC236}">
                    <a16:creationId xmlns:a16="http://schemas.microsoft.com/office/drawing/2014/main" id="{AC142C41-16FC-5511-DD35-36E4DB7CB106}"/>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35">
                <a:extLst>
                  <a:ext uri="{FF2B5EF4-FFF2-40B4-BE49-F238E27FC236}">
                    <a16:creationId xmlns:a16="http://schemas.microsoft.com/office/drawing/2014/main" id="{614F307C-9784-06FE-76D0-7DAD8FAFE607}"/>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grpSp>
      <p:pic>
        <p:nvPicPr>
          <p:cNvPr id="6" name="1">
            <a:hlinkClick r:id="" action="ppaction://media"/>
            <a:extLst>
              <a:ext uri="{FF2B5EF4-FFF2-40B4-BE49-F238E27FC236}">
                <a16:creationId xmlns:a16="http://schemas.microsoft.com/office/drawing/2014/main" id="{3BC924DC-B375-61F6-394C-40789A92E4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4160" y="6941818"/>
            <a:ext cx="609600" cy="609600"/>
          </a:xfrm>
          <a:prstGeom prst="rect">
            <a:avLst/>
          </a:prstGeom>
        </p:spPr>
      </p:pic>
    </p:spTree>
    <p:extLst>
      <p:ext uri="{BB962C8B-B14F-4D97-AF65-F5344CB8AC3E}">
        <p14:creationId xmlns:p14="http://schemas.microsoft.com/office/powerpoint/2010/main" val="2540488991"/>
      </p:ext>
    </p:extLst>
  </p:cSld>
  <p:clrMapOvr>
    <a:masterClrMapping/>
  </p:clrMapOvr>
  <mc:AlternateContent xmlns:mc="http://schemas.openxmlformats.org/markup-compatibility/2006">
    <mc:Choice xmlns:p14="http://schemas.microsoft.com/office/powerpoint/2010/main" Requires="p14">
      <p:transition spd="slow" p14:dur="2000" advClick="0" advTm="24980"/>
    </mc:Choice>
    <mc:Fallback>
      <p:transition spd="slow" advClick="0" advTm="2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984"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2" presetClass="entr" presetSubtype="9" fill="hold" nodeType="with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par>
                                <p:cTn id="14" presetID="22" presetClass="entr" presetSubtype="8" fill="hold" grpId="0" nodeType="withEffect">
                                  <p:stCondLst>
                                    <p:cond delay="1000"/>
                                  </p:stCondLst>
                                  <p:childTnLst>
                                    <p:set>
                                      <p:cBhvr>
                                        <p:cTn id="15" dur="1" fill="hold">
                                          <p:stCondLst>
                                            <p:cond delay="0"/>
                                          </p:stCondLst>
                                        </p:cTn>
                                        <p:tgtEl>
                                          <p:spTgt spid="103"/>
                                        </p:tgtEl>
                                        <p:attrNameLst>
                                          <p:attrName>style.visibility</p:attrName>
                                        </p:attrNameLst>
                                      </p:cBhvr>
                                      <p:to>
                                        <p:strVal val="visible"/>
                                      </p:to>
                                    </p:set>
                                    <p:animEffect transition="in" filter="wipe(left)">
                                      <p:cBhvr>
                                        <p:cTn id="16" dur="500"/>
                                        <p:tgtEl>
                                          <p:spTgt spid="103"/>
                                        </p:tgtEl>
                                      </p:cBhvr>
                                    </p:animEffect>
                                  </p:childTnLst>
                                </p:cTn>
                              </p:par>
                              <p:par>
                                <p:cTn id="17" presetID="31" presetClass="entr" presetSubtype="0" fill="hold" nodeType="withEffect">
                                  <p:stCondLst>
                                    <p:cond delay="1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par>
                                <p:cTn id="23" presetID="22" presetClass="entr" presetSubtype="8" fill="hold" grpId="0" nodeType="withEffect">
                                  <p:stCondLst>
                                    <p:cond delay="200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500"/>
                                        <p:tgtEl>
                                          <p:spTgt spid="57"/>
                                        </p:tgtEl>
                                      </p:cBhvr>
                                    </p:animEffect>
                                  </p:childTnLst>
                                </p:cTn>
                              </p:par>
                              <p:par>
                                <p:cTn id="26" presetID="22" presetClass="entr" presetSubtype="8" fill="hold" grpId="0" nodeType="withEffect">
                                  <p:stCondLst>
                                    <p:cond delay="225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 presetClass="exit" presetSubtype="8" fill="hold" grpId="1" nodeType="withEffect">
                                  <p:stCondLst>
                                    <p:cond delay="24980"/>
                                  </p:stCondLst>
                                  <p:childTnLst>
                                    <p:anim calcmode="lin" valueType="num">
                                      <p:cBhvr additive="base">
                                        <p:cTn id="30" dur="500"/>
                                        <p:tgtEl>
                                          <p:spTgt spid="57"/>
                                        </p:tgtEl>
                                        <p:attrNameLst>
                                          <p:attrName>ppt_x</p:attrName>
                                        </p:attrNameLst>
                                      </p:cBhvr>
                                      <p:tavLst>
                                        <p:tav tm="0">
                                          <p:val>
                                            <p:strVal val="ppt_x"/>
                                          </p:val>
                                        </p:tav>
                                        <p:tav tm="100000">
                                          <p:val>
                                            <p:strVal val="0-ppt_w/2"/>
                                          </p:val>
                                        </p:tav>
                                      </p:tavLst>
                                    </p:anim>
                                    <p:anim calcmode="lin" valueType="num">
                                      <p:cBhvr additive="base">
                                        <p:cTn id="31" dur="500"/>
                                        <p:tgtEl>
                                          <p:spTgt spid="57"/>
                                        </p:tgtEl>
                                        <p:attrNameLst>
                                          <p:attrName>ppt_y</p:attrName>
                                        </p:attrNameLst>
                                      </p:cBhvr>
                                      <p:tavLst>
                                        <p:tav tm="0">
                                          <p:val>
                                            <p:strVal val="ppt_y"/>
                                          </p:val>
                                        </p:tav>
                                        <p:tav tm="100000">
                                          <p:val>
                                            <p:strVal val="ppt_y"/>
                                          </p:val>
                                        </p:tav>
                                      </p:tavLst>
                                    </p:anim>
                                    <p:set>
                                      <p:cBhvr>
                                        <p:cTn id="32" dur="1" fill="hold">
                                          <p:stCondLst>
                                            <p:cond delay="499"/>
                                          </p:stCondLst>
                                        </p:cTn>
                                        <p:tgtEl>
                                          <p:spTgt spid="57"/>
                                        </p:tgtEl>
                                        <p:attrNameLst>
                                          <p:attrName>style.visibility</p:attrName>
                                        </p:attrNameLst>
                                      </p:cBhvr>
                                      <p:to>
                                        <p:strVal val="hidden"/>
                                      </p:to>
                                    </p:set>
                                  </p:childTnLst>
                                </p:cTn>
                              </p:par>
                              <p:par>
                                <p:cTn id="33" presetID="2" presetClass="exit" presetSubtype="2" fill="hold" nodeType="withEffect">
                                  <p:stCondLst>
                                    <p:cond delay="24980"/>
                                  </p:stCondLst>
                                  <p:childTnLst>
                                    <p:anim calcmode="lin" valueType="num">
                                      <p:cBhvr additive="base">
                                        <p:cTn id="34" dur="500"/>
                                        <p:tgtEl>
                                          <p:spTgt spid="4"/>
                                        </p:tgtEl>
                                        <p:attrNameLst>
                                          <p:attrName>ppt_x</p:attrName>
                                        </p:attrNameLst>
                                      </p:cBhvr>
                                      <p:tavLst>
                                        <p:tav tm="0">
                                          <p:val>
                                            <p:strVal val="ppt_x"/>
                                          </p:val>
                                        </p:tav>
                                        <p:tav tm="100000">
                                          <p:val>
                                            <p:strVal val="1+ppt_w/2"/>
                                          </p:val>
                                        </p:tav>
                                      </p:tavLst>
                                    </p:anim>
                                    <p:anim calcmode="lin" valueType="num">
                                      <p:cBhvr additive="base">
                                        <p:cTn id="35" dur="500"/>
                                        <p:tgtEl>
                                          <p:spTgt spid="4"/>
                                        </p:tgtEl>
                                        <p:attrNameLst>
                                          <p:attrName>ppt_y</p:attrName>
                                        </p:attrNameLst>
                                      </p:cBhvr>
                                      <p:tavLst>
                                        <p:tav tm="0">
                                          <p:val>
                                            <p:strVal val="ppt_y"/>
                                          </p:val>
                                        </p:tav>
                                        <p:tav tm="100000">
                                          <p:val>
                                            <p:strVal val="ppt_y"/>
                                          </p:val>
                                        </p:tav>
                                      </p:tavLst>
                                    </p:anim>
                                    <p:set>
                                      <p:cBhvr>
                                        <p:cTn id="36" dur="1" fill="hold">
                                          <p:stCondLst>
                                            <p:cond delay="499"/>
                                          </p:stCondLst>
                                        </p:cTn>
                                        <p:tgtEl>
                                          <p:spTgt spid="4"/>
                                        </p:tgtEl>
                                        <p:attrNameLst>
                                          <p:attrName>style.visibility</p:attrName>
                                        </p:attrNameLst>
                                      </p:cBhvr>
                                      <p:to>
                                        <p:strVal val="hidden"/>
                                      </p:to>
                                    </p:set>
                                  </p:childTnLst>
                                </p:cTn>
                              </p:par>
                              <p:par>
                                <p:cTn id="37" presetID="2" presetClass="exit" presetSubtype="2" fill="hold" grpId="1" nodeType="withEffect">
                                  <p:stCondLst>
                                    <p:cond delay="24980"/>
                                  </p:stCondLst>
                                  <p:childTnLst>
                                    <p:anim calcmode="lin" valueType="num">
                                      <p:cBhvr additive="base">
                                        <p:cTn id="38" dur="500"/>
                                        <p:tgtEl>
                                          <p:spTgt spid="103"/>
                                        </p:tgtEl>
                                        <p:attrNameLst>
                                          <p:attrName>ppt_x</p:attrName>
                                        </p:attrNameLst>
                                      </p:cBhvr>
                                      <p:tavLst>
                                        <p:tav tm="0">
                                          <p:val>
                                            <p:strVal val="ppt_x"/>
                                          </p:val>
                                        </p:tav>
                                        <p:tav tm="100000">
                                          <p:val>
                                            <p:strVal val="1+ppt_w/2"/>
                                          </p:val>
                                        </p:tav>
                                      </p:tavLst>
                                    </p:anim>
                                    <p:anim calcmode="lin" valueType="num">
                                      <p:cBhvr additive="base">
                                        <p:cTn id="39" dur="500"/>
                                        <p:tgtEl>
                                          <p:spTgt spid="103"/>
                                        </p:tgtEl>
                                        <p:attrNameLst>
                                          <p:attrName>ppt_y</p:attrName>
                                        </p:attrNameLst>
                                      </p:cBhvr>
                                      <p:tavLst>
                                        <p:tav tm="0">
                                          <p:val>
                                            <p:strVal val="ppt_y"/>
                                          </p:val>
                                        </p:tav>
                                        <p:tav tm="100000">
                                          <p:val>
                                            <p:strVal val="ppt_y"/>
                                          </p:val>
                                        </p:tav>
                                      </p:tavLst>
                                    </p:anim>
                                    <p:set>
                                      <p:cBhvr>
                                        <p:cTn id="40" dur="1" fill="hold">
                                          <p:stCondLst>
                                            <p:cond delay="499"/>
                                          </p:stCondLst>
                                        </p:cTn>
                                        <p:tgtEl>
                                          <p:spTgt spid="103"/>
                                        </p:tgtEl>
                                        <p:attrNameLst>
                                          <p:attrName>style.visibility</p:attrName>
                                        </p:attrNameLst>
                                      </p:cBhvr>
                                      <p:to>
                                        <p:strVal val="hidden"/>
                                      </p:to>
                                    </p:set>
                                  </p:childTnLst>
                                </p:cTn>
                              </p:par>
                              <p:par>
                                <p:cTn id="41" presetID="10" presetClass="exit" presetSubtype="0" fill="hold" nodeType="withEffect">
                                  <p:stCondLst>
                                    <p:cond delay="2498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2" presetClass="exit" presetSubtype="8" fill="hold" grpId="1" nodeType="withEffect">
                                  <p:stCondLst>
                                    <p:cond delay="24980"/>
                                  </p:stCondLst>
                                  <p:childTnLst>
                                    <p:anim calcmode="lin" valueType="num">
                                      <p:cBhvr additive="base">
                                        <p:cTn id="45" dur="500"/>
                                        <p:tgtEl>
                                          <p:spTgt spid="18"/>
                                        </p:tgtEl>
                                        <p:attrNameLst>
                                          <p:attrName>ppt_x</p:attrName>
                                        </p:attrNameLst>
                                      </p:cBhvr>
                                      <p:tavLst>
                                        <p:tav tm="0">
                                          <p:val>
                                            <p:strVal val="ppt_x"/>
                                          </p:val>
                                        </p:tav>
                                        <p:tav tm="100000">
                                          <p:val>
                                            <p:strVal val="0-ppt_w/2"/>
                                          </p:val>
                                        </p:tav>
                                      </p:tavLst>
                                    </p:anim>
                                    <p:anim calcmode="lin" valueType="num">
                                      <p:cBhvr additive="base">
                                        <p:cTn id="46" dur="500"/>
                                        <p:tgtEl>
                                          <p:spTgt spid="18"/>
                                        </p:tgtEl>
                                        <p:attrNameLst>
                                          <p:attrName>ppt_y</p:attrName>
                                        </p:attrNameLst>
                                      </p:cBhvr>
                                      <p:tavLst>
                                        <p:tav tm="0">
                                          <p:val>
                                            <p:strVal val="ppt_y"/>
                                          </p:val>
                                        </p:tav>
                                        <p:tav tm="100000">
                                          <p:val>
                                            <p:strVal val="ppt_y"/>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8" fill="hold" nodeType="withEffect">
                                  <p:stCondLst>
                                    <p:cond delay="24980"/>
                                  </p:stCondLst>
                                  <p:childTnLst>
                                    <p:anim calcmode="lin" valueType="num">
                                      <p:cBhvr additive="base">
                                        <p:cTn id="49" dur="500"/>
                                        <p:tgtEl>
                                          <p:spTgt spid="2"/>
                                        </p:tgtEl>
                                        <p:attrNameLst>
                                          <p:attrName>ppt_x</p:attrName>
                                        </p:attrNameLst>
                                      </p:cBhvr>
                                      <p:tavLst>
                                        <p:tav tm="0">
                                          <p:val>
                                            <p:strVal val="ppt_x"/>
                                          </p:val>
                                        </p:tav>
                                        <p:tav tm="100000">
                                          <p:val>
                                            <p:strVal val="0-ppt_w/2"/>
                                          </p:val>
                                        </p:tav>
                                      </p:tavLst>
                                    </p:anim>
                                    <p:anim calcmode="lin" valueType="num">
                                      <p:cBhvr additive="base">
                                        <p:cTn id="50" dur="500"/>
                                        <p:tgtEl>
                                          <p:spTgt spid="2"/>
                                        </p:tgtEl>
                                        <p:attrNameLst>
                                          <p:attrName>ppt_y</p:attrName>
                                        </p:attrNameLst>
                                      </p:cBhvr>
                                      <p:tavLst>
                                        <p:tav tm="0">
                                          <p:val>
                                            <p:strVal val="ppt_y"/>
                                          </p:val>
                                        </p:tav>
                                        <p:tav tm="100000">
                                          <p:val>
                                            <p:strVal val="ppt_y"/>
                                          </p:val>
                                        </p:tav>
                                      </p:tavLst>
                                    </p:anim>
                                    <p:set>
                                      <p:cBhvr>
                                        <p:cTn id="5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6"/>
                </p:tgtEl>
              </p:cMediaNode>
            </p:audio>
          </p:childTnLst>
        </p:cTn>
      </p:par>
    </p:tnLst>
    <p:bldLst>
      <p:bldP spid="18" grpId="0"/>
      <p:bldP spid="18" grpId="1"/>
      <p:bldP spid="57" grpId="0"/>
      <p:bldP spid="57" grpId="1"/>
      <p:bldP spid="103" grpId="0" animBg="1"/>
      <p:bldP spid="10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683F0C5-EBD1-5B7B-A0FE-00BDDDB52B13}"/>
              </a:ext>
            </a:extLst>
          </p:cNvPr>
          <p:cNvGrpSpPr/>
          <p:nvPr/>
        </p:nvGrpSpPr>
        <p:grpSpPr>
          <a:xfrm>
            <a:off x="233462" y="2175679"/>
            <a:ext cx="6112910" cy="1371600"/>
            <a:chOff x="233462" y="2175679"/>
            <a:chExt cx="6112910" cy="1371600"/>
          </a:xfrm>
        </p:grpSpPr>
        <p:sp>
          <p:nvSpPr>
            <p:cNvPr id="27" name="Rectangle: Rounded Corners 26">
              <a:extLst>
                <a:ext uri="{FF2B5EF4-FFF2-40B4-BE49-F238E27FC236}">
                  <a16:creationId xmlns:a16="http://schemas.microsoft.com/office/drawing/2014/main" id="{6A5503FB-940F-4ED5-84D2-384526EAE4B4}"/>
                </a:ext>
              </a:extLst>
            </p:cNvPr>
            <p:cNvSpPr/>
            <p:nvPr/>
          </p:nvSpPr>
          <p:spPr>
            <a:xfrm>
              <a:off x="233462" y="2175679"/>
              <a:ext cx="6112910" cy="1371600"/>
            </a:xfrm>
            <a:prstGeom prst="roundRect">
              <a:avLst>
                <a:gd name="adj" fmla="val 6090"/>
              </a:avLst>
            </a:prstGeom>
            <a:solidFill>
              <a:srgbClr val="F2D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8F33246F-F427-4ADC-8022-0E4841E86BA4}"/>
                </a:ext>
              </a:extLst>
            </p:cNvPr>
            <p:cNvSpPr txBox="1"/>
            <p:nvPr/>
          </p:nvSpPr>
          <p:spPr>
            <a:xfrm>
              <a:off x="277005" y="2445981"/>
              <a:ext cx="5340816" cy="830997"/>
            </a:xfrm>
            <a:prstGeom prst="rect">
              <a:avLst/>
            </a:prstGeom>
            <a:noFill/>
          </p:spPr>
          <p:txBody>
            <a:bodyPr wrap="square" rtlCol="0">
              <a:spAutoFit/>
            </a:bodyPr>
            <a:lstStyle/>
            <a:p>
              <a:pPr>
                <a:spcAft>
                  <a:spcPts val="1000"/>
                </a:spcAft>
              </a:pPr>
              <a:r>
                <a:rPr lang="en-US" sz="2400" dirty="0">
                  <a:solidFill>
                    <a:srgbClr val="000000"/>
                  </a:solidFill>
                  <a:latin typeface="Atkinson Hyperlegible" pitchFamily="2" charset="0"/>
                </a:rPr>
                <a:t>Resources are always finite and must be prioritized.</a:t>
              </a:r>
            </a:p>
          </p:txBody>
        </p:sp>
      </p:grpSp>
      <p:grpSp>
        <p:nvGrpSpPr>
          <p:cNvPr id="13" name="Group 12">
            <a:extLst>
              <a:ext uri="{FF2B5EF4-FFF2-40B4-BE49-F238E27FC236}">
                <a16:creationId xmlns:a16="http://schemas.microsoft.com/office/drawing/2014/main" id="{84DDE8F6-6F3D-2F36-1F22-76A95550CAFF}"/>
              </a:ext>
            </a:extLst>
          </p:cNvPr>
          <p:cNvGrpSpPr/>
          <p:nvPr/>
        </p:nvGrpSpPr>
        <p:grpSpPr>
          <a:xfrm>
            <a:off x="233462" y="3806281"/>
            <a:ext cx="6112910" cy="1371600"/>
            <a:chOff x="233462" y="3806281"/>
            <a:chExt cx="6112910" cy="1371600"/>
          </a:xfrm>
        </p:grpSpPr>
        <p:sp>
          <p:nvSpPr>
            <p:cNvPr id="8" name="Rectangle: Rounded Corners 7">
              <a:extLst>
                <a:ext uri="{FF2B5EF4-FFF2-40B4-BE49-F238E27FC236}">
                  <a16:creationId xmlns:a16="http://schemas.microsoft.com/office/drawing/2014/main" id="{A29B1699-EE7D-A38D-46EC-B92D39F23EFF}"/>
                </a:ext>
              </a:extLst>
            </p:cNvPr>
            <p:cNvSpPr/>
            <p:nvPr/>
          </p:nvSpPr>
          <p:spPr>
            <a:xfrm>
              <a:off x="233462" y="3806281"/>
              <a:ext cx="6112910" cy="1371600"/>
            </a:xfrm>
            <a:prstGeom prst="roundRect">
              <a:avLst>
                <a:gd name="adj" fmla="val 6090"/>
              </a:avLst>
            </a:prstGeom>
            <a:solidFill>
              <a:srgbClr val="F2D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0EFD97B-542C-AC10-6C33-0AED97C3C57C}"/>
                </a:ext>
              </a:extLst>
            </p:cNvPr>
            <p:cNvSpPr txBox="1"/>
            <p:nvPr/>
          </p:nvSpPr>
          <p:spPr>
            <a:xfrm>
              <a:off x="277005" y="4076583"/>
              <a:ext cx="5862539" cy="830997"/>
            </a:xfrm>
            <a:prstGeom prst="rect">
              <a:avLst/>
            </a:prstGeom>
            <a:noFill/>
          </p:spPr>
          <p:txBody>
            <a:bodyPr wrap="square" rtlCol="0">
              <a:spAutoFit/>
            </a:bodyPr>
            <a:lstStyle/>
            <a:p>
              <a:pPr>
                <a:spcAft>
                  <a:spcPts val="1000"/>
                </a:spcAft>
              </a:pPr>
              <a:r>
                <a:rPr lang="en-US" sz="2400" dirty="0">
                  <a:solidFill>
                    <a:srgbClr val="000000"/>
                  </a:solidFill>
                  <a:latin typeface="Atkinson Hyperlegible" pitchFamily="2" charset="0"/>
                </a:rPr>
                <a:t>Using risk scores to develop improvement plans helps decision making.</a:t>
              </a:r>
            </a:p>
          </p:txBody>
        </p:sp>
      </p:grpSp>
      <p:sp>
        <p:nvSpPr>
          <p:cNvPr id="4" name="TextBox 3">
            <a:extLst>
              <a:ext uri="{FF2B5EF4-FFF2-40B4-BE49-F238E27FC236}">
                <a16:creationId xmlns:a16="http://schemas.microsoft.com/office/drawing/2014/main" id="{751D7E2D-16CE-EEF0-FEA7-5DA1135AC2D9}"/>
              </a:ext>
            </a:extLst>
          </p:cNvPr>
          <p:cNvSpPr txBox="1"/>
          <p:nvPr/>
        </p:nvSpPr>
        <p:spPr>
          <a:xfrm>
            <a:off x="126119" y="101421"/>
            <a:ext cx="11713455" cy="584775"/>
          </a:xfrm>
          <a:prstGeom prst="rect">
            <a:avLst/>
          </a:prstGeom>
          <a:noFill/>
        </p:spPr>
        <p:txBody>
          <a:bodyPr wrap="square" rtlCol="0">
            <a:spAutoFit/>
          </a:bodyPr>
          <a:lstStyle/>
          <a:p>
            <a:r>
              <a:rPr lang="en-US" sz="3200" b="1" dirty="0">
                <a:solidFill>
                  <a:srgbClr val="A6228C"/>
                </a:solidFill>
                <a:latin typeface="Atkinson Hyperlegible" pitchFamily="2" charset="0"/>
              </a:rPr>
              <a:t>How do I use the risk results to prioritize items for action? </a:t>
            </a:r>
          </a:p>
        </p:txBody>
      </p:sp>
      <p:grpSp>
        <p:nvGrpSpPr>
          <p:cNvPr id="3" name="Group 2">
            <a:extLst>
              <a:ext uri="{FF2B5EF4-FFF2-40B4-BE49-F238E27FC236}">
                <a16:creationId xmlns:a16="http://schemas.microsoft.com/office/drawing/2014/main" id="{14E59E14-CD12-417B-B8FD-AD7580246416}"/>
              </a:ext>
            </a:extLst>
          </p:cNvPr>
          <p:cNvGrpSpPr/>
          <p:nvPr/>
        </p:nvGrpSpPr>
        <p:grpSpPr>
          <a:xfrm>
            <a:off x="6377580" y="833651"/>
            <a:ext cx="5846958" cy="5876894"/>
            <a:chOff x="6172200" y="706244"/>
            <a:chExt cx="5846958" cy="5876894"/>
          </a:xfrm>
        </p:grpSpPr>
        <p:sp>
          <p:nvSpPr>
            <p:cNvPr id="22" name="Rectangle 21">
              <a:extLst>
                <a:ext uri="{FF2B5EF4-FFF2-40B4-BE49-F238E27FC236}">
                  <a16:creationId xmlns:a16="http://schemas.microsoft.com/office/drawing/2014/main" id="{62EFD5E6-E16B-49A2-BFC7-F51727F12BE5}"/>
                </a:ext>
              </a:extLst>
            </p:cNvPr>
            <p:cNvSpPr/>
            <p:nvPr/>
          </p:nvSpPr>
          <p:spPr>
            <a:xfrm flipH="1" flipV="1">
              <a:off x="11104758" y="706244"/>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1360842-50F3-421F-A9D5-FEBA48098DB7}"/>
                </a:ext>
              </a:extLst>
            </p:cNvPr>
            <p:cNvSpPr/>
            <p:nvPr/>
          </p:nvSpPr>
          <p:spPr>
            <a:xfrm flipH="1" flipV="1">
              <a:off x="11104758" y="5668738"/>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close-up of a doctor washing hands&#10;&#10;Description automatically generated">
              <a:extLst>
                <a:ext uri="{FF2B5EF4-FFF2-40B4-BE49-F238E27FC236}">
                  <a16:creationId xmlns:a16="http://schemas.microsoft.com/office/drawing/2014/main" id="{71CD9BAA-EA6D-42D2-9243-B2D1FC078286}"/>
                </a:ext>
              </a:extLst>
            </p:cNvPr>
            <p:cNvPicPr>
              <a:picLocks noChangeAspect="1"/>
            </p:cNvPicPr>
            <p:nvPr/>
          </p:nvPicPr>
          <p:blipFill>
            <a:blip r:embed="rId5"/>
            <a:srcRect l="17256" t="179" r="15458"/>
            <a:stretch>
              <a:fillRect/>
            </a:stretch>
          </p:blipFill>
          <p:spPr>
            <a:xfrm>
              <a:off x="6172200" y="800099"/>
              <a:ext cx="5740400" cy="5677402"/>
            </a:xfrm>
            <a:custGeom>
              <a:avLst/>
              <a:gdLst>
                <a:gd name="connsiteX0" fmla="*/ 0 w 5740400"/>
                <a:gd name="connsiteY0" fmla="*/ 0 h 5677402"/>
                <a:gd name="connsiteX1" fmla="*/ 5740400 w 5740400"/>
                <a:gd name="connsiteY1" fmla="*/ 0 h 5677402"/>
                <a:gd name="connsiteX2" fmla="*/ 5740400 w 5740400"/>
                <a:gd name="connsiteY2" fmla="*/ 5677402 h 5677402"/>
                <a:gd name="connsiteX3" fmla="*/ 0 w 5740400"/>
                <a:gd name="connsiteY3" fmla="*/ 5677402 h 5677402"/>
              </a:gdLst>
              <a:ahLst/>
              <a:cxnLst>
                <a:cxn ang="0">
                  <a:pos x="connsiteX0" y="connsiteY0"/>
                </a:cxn>
                <a:cxn ang="0">
                  <a:pos x="connsiteX1" y="connsiteY1"/>
                </a:cxn>
                <a:cxn ang="0">
                  <a:pos x="connsiteX2" y="connsiteY2"/>
                </a:cxn>
                <a:cxn ang="0">
                  <a:pos x="connsiteX3" y="connsiteY3"/>
                </a:cxn>
              </a:cxnLst>
              <a:rect l="l" t="t" r="r" b="b"/>
              <a:pathLst>
                <a:path w="5740400" h="5677402">
                  <a:moveTo>
                    <a:pt x="0" y="0"/>
                  </a:moveTo>
                  <a:lnTo>
                    <a:pt x="5740400" y="0"/>
                  </a:lnTo>
                  <a:lnTo>
                    <a:pt x="5740400" y="5677402"/>
                  </a:lnTo>
                  <a:lnTo>
                    <a:pt x="0" y="5677402"/>
                  </a:lnTo>
                  <a:close/>
                </a:path>
              </a:pathLst>
            </a:custGeom>
          </p:spPr>
        </p:pic>
        <p:sp>
          <p:nvSpPr>
            <p:cNvPr id="88" name="TextBox 5">
              <a:extLst>
                <a:ext uri="{FF2B5EF4-FFF2-40B4-BE49-F238E27FC236}">
                  <a16:creationId xmlns:a16="http://schemas.microsoft.com/office/drawing/2014/main" id="{867DF1F4-CB3C-49B4-9550-6C59D78391EA}"/>
                </a:ext>
              </a:extLst>
            </p:cNvPr>
            <p:cNvSpPr txBox="1"/>
            <p:nvPr/>
          </p:nvSpPr>
          <p:spPr>
            <a:xfrm>
              <a:off x="10102850" y="6246670"/>
              <a:ext cx="1809750"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WHO/</a:t>
              </a:r>
              <a:r>
                <a:rPr lang="en-US" sz="900" dirty="0" err="1">
                  <a:latin typeface="+mj-lt"/>
                </a:rPr>
                <a:t>Nazik</a:t>
              </a:r>
              <a:r>
                <a:rPr lang="en-US" sz="900" dirty="0">
                  <a:latin typeface="+mj-lt"/>
                </a:rPr>
                <a:t> </a:t>
              </a:r>
              <a:r>
                <a:rPr lang="en-US" sz="900" dirty="0" err="1">
                  <a:latin typeface="+mj-lt"/>
                </a:rPr>
                <a:t>Armenakyan</a:t>
              </a:r>
              <a:endParaRPr lang="en-US" sz="900" dirty="0">
                <a:latin typeface="+mj-lt"/>
              </a:endParaRPr>
            </a:p>
          </p:txBody>
        </p:sp>
      </p:grpSp>
      <p:pic>
        <p:nvPicPr>
          <p:cNvPr id="2" name="11">
            <a:hlinkClick r:id="" action="ppaction://media"/>
            <a:extLst>
              <a:ext uri="{FF2B5EF4-FFF2-40B4-BE49-F238E27FC236}">
                <a16:creationId xmlns:a16="http://schemas.microsoft.com/office/drawing/2014/main" id="{ACD4C2AE-1FE2-9CF4-CC45-FAF9EE6CFA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
        <p:nvSpPr>
          <p:cNvPr id="36" name="Rectangle 35">
            <a:extLst>
              <a:ext uri="{FF2B5EF4-FFF2-40B4-BE49-F238E27FC236}">
                <a16:creationId xmlns:a16="http://schemas.microsoft.com/office/drawing/2014/main" id="{A08B25BC-FF64-448E-9095-ABCB0277AEEB}"/>
              </a:ext>
            </a:extLst>
          </p:cNvPr>
          <p:cNvSpPr/>
          <p:nvPr/>
        </p:nvSpPr>
        <p:spPr>
          <a:xfrm flipH="1" flipV="1">
            <a:off x="6235702" y="2404279"/>
            <a:ext cx="4572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9FC4CE2-EA2D-FB65-C448-FC4E10ADA0AE}"/>
              </a:ext>
            </a:extLst>
          </p:cNvPr>
          <p:cNvSpPr/>
          <p:nvPr/>
        </p:nvSpPr>
        <p:spPr>
          <a:xfrm flipH="1" flipV="1">
            <a:off x="6235702" y="4034881"/>
            <a:ext cx="4572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428935"/>
      </p:ext>
    </p:extLst>
  </p:cSld>
  <p:clrMapOvr>
    <a:masterClrMapping/>
  </p:clrMapOvr>
  <mc:AlternateContent xmlns:mc="http://schemas.openxmlformats.org/markup-compatibility/2006">
    <mc:Choice xmlns:p14="http://schemas.microsoft.com/office/powerpoint/2010/main" Requires="p14">
      <p:transition spd="slow" p14:dur="2000" advClick="0" advTm="30120"/>
    </mc:Choice>
    <mc:Fallback>
      <p:transition spd="slow" advClick="0" advTm="3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120"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63" presetClass="path" presetSubtype="0" accel="50000" decel="50000" fill="hold" nodeType="withEffect">
                                  <p:stCondLst>
                                    <p:cond delay="3000"/>
                                  </p:stCondLst>
                                  <p:childTnLst>
                                    <p:animMotion origin="layout" path="M 0 -1.11111E-6 L 0.25417 -1.11111E-6 " pathEditMode="relative" rAng="0" ptsTypes="AA">
                                      <p:cBhvr>
                                        <p:cTn id="16" dur="750" fill="hold"/>
                                        <p:tgtEl>
                                          <p:spTgt spid="3"/>
                                        </p:tgtEl>
                                        <p:attrNameLst>
                                          <p:attrName>ppt_x</p:attrName>
                                          <p:attrName>ppt_y</p:attrName>
                                        </p:attrNameLst>
                                      </p:cBhvr>
                                      <p:rCtr x="12708" y="0"/>
                                    </p:animMotion>
                                  </p:childTnLst>
                                </p:cTn>
                              </p:par>
                              <p:par>
                                <p:cTn id="17" presetID="16" presetClass="entr" presetSubtype="42" fill="hold" grpId="0" nodeType="withEffect">
                                  <p:stCondLst>
                                    <p:cond delay="3500"/>
                                  </p:stCondLst>
                                  <p:childTnLst>
                                    <p:set>
                                      <p:cBhvr>
                                        <p:cTn id="18" dur="1" fill="hold">
                                          <p:stCondLst>
                                            <p:cond delay="0"/>
                                          </p:stCondLst>
                                        </p:cTn>
                                        <p:tgtEl>
                                          <p:spTgt spid="36"/>
                                        </p:tgtEl>
                                        <p:attrNameLst>
                                          <p:attrName>style.visibility</p:attrName>
                                        </p:attrNameLst>
                                      </p:cBhvr>
                                      <p:to>
                                        <p:strVal val="visible"/>
                                      </p:to>
                                    </p:set>
                                    <p:animEffect transition="in" filter="barn(outHorizontal)">
                                      <p:cBhvr>
                                        <p:cTn id="19" dur="500"/>
                                        <p:tgtEl>
                                          <p:spTgt spid="36"/>
                                        </p:tgtEl>
                                      </p:cBhvr>
                                    </p:animEffect>
                                  </p:childTnLst>
                                </p:cTn>
                              </p:par>
                              <p:par>
                                <p:cTn id="20" presetID="22" presetClass="entr" presetSubtype="2" fill="hold" nodeType="withEffect">
                                  <p:stCondLst>
                                    <p:cond delay="375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par>
                                <p:cTn id="23" presetID="16" presetClass="entr" presetSubtype="42" fill="hold" grpId="0" nodeType="withEffect">
                                  <p:stCondLst>
                                    <p:cond delay="12000"/>
                                  </p:stCondLst>
                                  <p:childTnLst>
                                    <p:set>
                                      <p:cBhvr>
                                        <p:cTn id="24" dur="1" fill="hold">
                                          <p:stCondLst>
                                            <p:cond delay="0"/>
                                          </p:stCondLst>
                                        </p:cTn>
                                        <p:tgtEl>
                                          <p:spTgt spid="10"/>
                                        </p:tgtEl>
                                        <p:attrNameLst>
                                          <p:attrName>style.visibility</p:attrName>
                                        </p:attrNameLst>
                                      </p:cBhvr>
                                      <p:to>
                                        <p:strVal val="visible"/>
                                      </p:to>
                                    </p:set>
                                    <p:animEffect transition="in" filter="barn(outHorizontal)">
                                      <p:cBhvr>
                                        <p:cTn id="25" dur="500"/>
                                        <p:tgtEl>
                                          <p:spTgt spid="10"/>
                                        </p:tgtEl>
                                      </p:cBhvr>
                                    </p:animEffect>
                                  </p:childTnLst>
                                </p:cTn>
                              </p:par>
                              <p:par>
                                <p:cTn id="26" presetID="22" presetClass="entr" presetSubtype="2" fill="hold" nodeType="withEffect">
                                  <p:stCondLst>
                                    <p:cond delay="1225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par>
                                <p:cTn id="29" presetID="22" presetClass="exit" presetSubtype="8" fill="hold" grpId="1" nodeType="withEffect">
                                  <p:stCondLst>
                                    <p:cond delay="30120"/>
                                  </p:stCondLst>
                                  <p:childTnLst>
                                    <p:animEffect transition="out" filter="wipe(left)">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par>
                                <p:cTn id="32" presetID="22" presetClass="exit" presetSubtype="8" fill="hold" nodeType="withEffect">
                                  <p:stCondLst>
                                    <p:cond delay="30120"/>
                                  </p:stCondLst>
                                  <p:childTnLst>
                                    <p:animEffect transition="out" filter="wipe(left)">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22" presetClass="exit" presetSubtype="8" fill="hold" grpId="1" nodeType="withEffect">
                                  <p:stCondLst>
                                    <p:cond delay="30120"/>
                                  </p:stCondLst>
                                  <p:childTnLst>
                                    <p:animEffect transition="out" filter="wipe(left)">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22" presetClass="exit" presetSubtype="8" fill="hold" nodeType="withEffect">
                                  <p:stCondLst>
                                    <p:cond delay="30120"/>
                                  </p:stCondLst>
                                  <p:childTnLst>
                                    <p:animEffect transition="out" filter="wipe(left)">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4" grpId="0"/>
      <p:bldP spid="36" grpId="0" animBg="1"/>
      <p:bldP spid="36"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47038-680B-093B-68E4-578C265E586D}"/>
              </a:ext>
            </a:extLst>
          </p:cNvPr>
          <p:cNvGrpSpPr/>
          <p:nvPr/>
        </p:nvGrpSpPr>
        <p:grpSpPr>
          <a:xfrm>
            <a:off x="233462" y="1115978"/>
            <a:ext cx="6112910" cy="1463040"/>
            <a:chOff x="233462" y="2175679"/>
            <a:chExt cx="6112910" cy="1463040"/>
          </a:xfrm>
        </p:grpSpPr>
        <p:sp>
          <p:nvSpPr>
            <p:cNvPr id="8" name="Rectangle: Rounded Corners 7">
              <a:extLst>
                <a:ext uri="{FF2B5EF4-FFF2-40B4-BE49-F238E27FC236}">
                  <a16:creationId xmlns:a16="http://schemas.microsoft.com/office/drawing/2014/main" id="{93A46691-3DD5-BF41-806D-A741FC538CB3}"/>
                </a:ext>
              </a:extLst>
            </p:cNvPr>
            <p:cNvSpPr/>
            <p:nvPr/>
          </p:nvSpPr>
          <p:spPr>
            <a:xfrm>
              <a:off x="233462" y="2175679"/>
              <a:ext cx="6112910" cy="1463040"/>
            </a:xfrm>
            <a:prstGeom prst="roundRect">
              <a:avLst>
                <a:gd name="adj" fmla="val 6090"/>
              </a:avLst>
            </a:prstGeom>
            <a:solidFill>
              <a:srgbClr val="F2D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50214FB-AEE6-D720-1D64-12002B74CA70}"/>
                </a:ext>
              </a:extLst>
            </p:cNvPr>
            <p:cNvSpPr txBox="1"/>
            <p:nvPr/>
          </p:nvSpPr>
          <p:spPr>
            <a:xfrm>
              <a:off x="277004" y="2307035"/>
              <a:ext cx="5740399" cy="1200329"/>
            </a:xfrm>
            <a:prstGeom prst="rect">
              <a:avLst/>
            </a:prstGeom>
            <a:noFill/>
          </p:spPr>
          <p:txBody>
            <a:bodyPr wrap="square" rtlCol="0">
              <a:spAutoFit/>
            </a:bodyPr>
            <a:lstStyle/>
            <a:p>
              <a:pPr>
                <a:spcAft>
                  <a:spcPts val="1000"/>
                </a:spcAft>
              </a:pPr>
              <a:r>
                <a:rPr lang="en-US" sz="2400" dirty="0">
                  <a:solidFill>
                    <a:srgbClr val="000000"/>
                  </a:solidFill>
                  <a:latin typeface="Atkinson Hyperlegible" pitchFamily="2" charset="0"/>
                </a:rPr>
                <a:t>Low-risk problems may require simple solutions and offer quick-win opportunities.</a:t>
              </a:r>
            </a:p>
          </p:txBody>
        </p:sp>
      </p:grpSp>
      <p:grpSp>
        <p:nvGrpSpPr>
          <p:cNvPr id="41" name="Group 40">
            <a:extLst>
              <a:ext uri="{FF2B5EF4-FFF2-40B4-BE49-F238E27FC236}">
                <a16:creationId xmlns:a16="http://schemas.microsoft.com/office/drawing/2014/main" id="{1E87FE89-958F-851C-B613-2EE4D8D0271F}"/>
              </a:ext>
            </a:extLst>
          </p:cNvPr>
          <p:cNvGrpSpPr/>
          <p:nvPr/>
        </p:nvGrpSpPr>
        <p:grpSpPr>
          <a:xfrm>
            <a:off x="233462" y="2699219"/>
            <a:ext cx="6112910" cy="1097280"/>
            <a:chOff x="233462" y="2699219"/>
            <a:chExt cx="6112910" cy="1097280"/>
          </a:xfrm>
        </p:grpSpPr>
        <p:sp>
          <p:nvSpPr>
            <p:cNvPr id="12" name="Rectangle: Rounded Corners 11">
              <a:extLst>
                <a:ext uri="{FF2B5EF4-FFF2-40B4-BE49-F238E27FC236}">
                  <a16:creationId xmlns:a16="http://schemas.microsoft.com/office/drawing/2014/main" id="{3293F97C-9640-FC7B-D40E-7987B4DA835F}"/>
                </a:ext>
              </a:extLst>
            </p:cNvPr>
            <p:cNvSpPr/>
            <p:nvPr/>
          </p:nvSpPr>
          <p:spPr>
            <a:xfrm>
              <a:off x="233462" y="2699219"/>
              <a:ext cx="6112910" cy="1097280"/>
            </a:xfrm>
            <a:prstGeom prst="roundRect">
              <a:avLst>
                <a:gd name="adj" fmla="val 6090"/>
              </a:avLst>
            </a:prstGeom>
            <a:solidFill>
              <a:srgbClr val="F2D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58E4642-844F-D866-A71F-D41E05F2FAB5}"/>
                </a:ext>
              </a:extLst>
            </p:cNvPr>
            <p:cNvSpPr txBox="1"/>
            <p:nvPr/>
          </p:nvSpPr>
          <p:spPr>
            <a:xfrm>
              <a:off x="277005" y="2832361"/>
              <a:ext cx="5862539" cy="830997"/>
            </a:xfrm>
            <a:prstGeom prst="rect">
              <a:avLst/>
            </a:prstGeom>
            <a:noFill/>
          </p:spPr>
          <p:txBody>
            <a:bodyPr wrap="square" rtlCol="0">
              <a:spAutoFit/>
            </a:bodyPr>
            <a:lstStyle/>
            <a:p>
              <a:pPr>
                <a:spcAft>
                  <a:spcPts val="1000"/>
                </a:spcAft>
              </a:pPr>
              <a:r>
                <a:rPr lang="en-US" sz="2400" dirty="0">
                  <a:solidFill>
                    <a:srgbClr val="000000"/>
                  </a:solidFill>
                  <a:latin typeface="Atkinson Hyperlegible" pitchFamily="2" charset="0"/>
                </a:rPr>
                <a:t>When resources are not available for severe problems, start with quick-wins.</a:t>
              </a:r>
            </a:p>
          </p:txBody>
        </p:sp>
      </p:grpSp>
      <p:grpSp>
        <p:nvGrpSpPr>
          <p:cNvPr id="42" name="Group 41">
            <a:extLst>
              <a:ext uri="{FF2B5EF4-FFF2-40B4-BE49-F238E27FC236}">
                <a16:creationId xmlns:a16="http://schemas.microsoft.com/office/drawing/2014/main" id="{6DF115D6-6A1C-FC19-E859-72CAD3885DC9}"/>
              </a:ext>
            </a:extLst>
          </p:cNvPr>
          <p:cNvGrpSpPr/>
          <p:nvPr/>
        </p:nvGrpSpPr>
        <p:grpSpPr>
          <a:xfrm>
            <a:off x="233462" y="3916700"/>
            <a:ext cx="6112910" cy="1097280"/>
            <a:chOff x="233462" y="3916700"/>
            <a:chExt cx="6112910" cy="1097280"/>
          </a:xfrm>
        </p:grpSpPr>
        <p:sp>
          <p:nvSpPr>
            <p:cNvPr id="20" name="Rectangle: Rounded Corners 19">
              <a:extLst>
                <a:ext uri="{FF2B5EF4-FFF2-40B4-BE49-F238E27FC236}">
                  <a16:creationId xmlns:a16="http://schemas.microsoft.com/office/drawing/2014/main" id="{5D4CC9CB-2D35-9EFD-3BD1-DC62E4155547}"/>
                </a:ext>
              </a:extLst>
            </p:cNvPr>
            <p:cNvSpPr/>
            <p:nvPr/>
          </p:nvSpPr>
          <p:spPr>
            <a:xfrm>
              <a:off x="233462" y="3916700"/>
              <a:ext cx="6112910" cy="1097280"/>
            </a:xfrm>
            <a:prstGeom prst="roundRect">
              <a:avLst>
                <a:gd name="adj" fmla="val 6090"/>
              </a:avLst>
            </a:prstGeom>
            <a:solidFill>
              <a:srgbClr val="F2D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E493B0D-5FF1-F609-8259-CD3C365FF42D}"/>
                </a:ext>
              </a:extLst>
            </p:cNvPr>
            <p:cNvSpPr txBox="1"/>
            <p:nvPr/>
          </p:nvSpPr>
          <p:spPr>
            <a:xfrm>
              <a:off x="277005" y="4049842"/>
              <a:ext cx="5862539" cy="830997"/>
            </a:xfrm>
            <a:prstGeom prst="rect">
              <a:avLst/>
            </a:prstGeom>
            <a:noFill/>
          </p:spPr>
          <p:txBody>
            <a:bodyPr wrap="square" rtlCol="0">
              <a:spAutoFit/>
            </a:bodyPr>
            <a:lstStyle/>
            <a:p>
              <a:pPr>
                <a:spcAft>
                  <a:spcPts val="1000"/>
                </a:spcAft>
              </a:pPr>
              <a:r>
                <a:rPr lang="en-US" sz="2400" dirty="0">
                  <a:solidFill>
                    <a:srgbClr val="000000"/>
                  </a:solidFill>
                  <a:latin typeface="Atkinson Hyperlegible" pitchFamily="2" charset="0"/>
                </a:rPr>
                <a:t>Move on to more severe problems when resources are available.</a:t>
              </a:r>
            </a:p>
          </p:txBody>
        </p:sp>
      </p:grpSp>
      <p:grpSp>
        <p:nvGrpSpPr>
          <p:cNvPr id="43" name="Group 42">
            <a:extLst>
              <a:ext uri="{FF2B5EF4-FFF2-40B4-BE49-F238E27FC236}">
                <a16:creationId xmlns:a16="http://schemas.microsoft.com/office/drawing/2014/main" id="{F799FD5D-7D61-3FFE-3B2D-3B598108B0BE}"/>
              </a:ext>
            </a:extLst>
          </p:cNvPr>
          <p:cNvGrpSpPr/>
          <p:nvPr/>
        </p:nvGrpSpPr>
        <p:grpSpPr>
          <a:xfrm>
            <a:off x="233462" y="5134180"/>
            <a:ext cx="6112910" cy="1097280"/>
            <a:chOff x="233462" y="5134180"/>
            <a:chExt cx="6112910" cy="1097280"/>
          </a:xfrm>
        </p:grpSpPr>
        <p:sp>
          <p:nvSpPr>
            <p:cNvPr id="27" name="Rectangle: Rounded Corners 26">
              <a:extLst>
                <a:ext uri="{FF2B5EF4-FFF2-40B4-BE49-F238E27FC236}">
                  <a16:creationId xmlns:a16="http://schemas.microsoft.com/office/drawing/2014/main" id="{78260FA0-648F-EA96-2C86-89940ECDE621}"/>
                </a:ext>
              </a:extLst>
            </p:cNvPr>
            <p:cNvSpPr/>
            <p:nvPr/>
          </p:nvSpPr>
          <p:spPr>
            <a:xfrm>
              <a:off x="233462" y="5134180"/>
              <a:ext cx="6112910" cy="1097280"/>
            </a:xfrm>
            <a:prstGeom prst="roundRect">
              <a:avLst>
                <a:gd name="adj" fmla="val 6090"/>
              </a:avLst>
            </a:prstGeom>
            <a:solidFill>
              <a:srgbClr val="F2D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541C932B-C3AB-82DE-282F-38B167AA0879}"/>
                </a:ext>
              </a:extLst>
            </p:cNvPr>
            <p:cNvSpPr txBox="1"/>
            <p:nvPr/>
          </p:nvSpPr>
          <p:spPr>
            <a:xfrm>
              <a:off x="277005" y="5451988"/>
              <a:ext cx="5862539" cy="461665"/>
            </a:xfrm>
            <a:prstGeom prst="rect">
              <a:avLst/>
            </a:prstGeom>
            <a:noFill/>
          </p:spPr>
          <p:txBody>
            <a:bodyPr wrap="square" rtlCol="0">
              <a:spAutoFit/>
            </a:bodyPr>
            <a:lstStyle/>
            <a:p>
              <a:pPr>
                <a:spcAft>
                  <a:spcPts val="1000"/>
                </a:spcAft>
              </a:pPr>
              <a:r>
                <a:rPr lang="en-US" sz="2400" dirty="0">
                  <a:solidFill>
                    <a:srgbClr val="000000"/>
                  </a:solidFill>
                  <a:latin typeface="Atkinson Hyperlegible" pitchFamily="2" charset="0"/>
                </a:rPr>
                <a:t>Ensures better allocation of resources.</a:t>
              </a:r>
            </a:p>
          </p:txBody>
        </p:sp>
      </p:grpSp>
      <p:sp>
        <p:nvSpPr>
          <p:cNvPr id="4" name="TextBox 3">
            <a:extLst>
              <a:ext uri="{FF2B5EF4-FFF2-40B4-BE49-F238E27FC236}">
                <a16:creationId xmlns:a16="http://schemas.microsoft.com/office/drawing/2014/main" id="{751D7E2D-16CE-EEF0-FEA7-5DA1135AC2D9}"/>
              </a:ext>
            </a:extLst>
          </p:cNvPr>
          <p:cNvSpPr txBox="1"/>
          <p:nvPr/>
        </p:nvSpPr>
        <p:spPr>
          <a:xfrm>
            <a:off x="126119" y="101421"/>
            <a:ext cx="11713455" cy="584775"/>
          </a:xfrm>
          <a:prstGeom prst="rect">
            <a:avLst/>
          </a:prstGeom>
          <a:noFill/>
        </p:spPr>
        <p:txBody>
          <a:bodyPr wrap="square" rtlCol="0">
            <a:spAutoFit/>
          </a:bodyPr>
          <a:lstStyle/>
          <a:p>
            <a:r>
              <a:rPr lang="en-US" sz="3200" b="1" dirty="0">
                <a:solidFill>
                  <a:srgbClr val="A6228C"/>
                </a:solidFill>
                <a:latin typeface="Atkinson Hyperlegible" pitchFamily="2" charset="0"/>
              </a:rPr>
              <a:t>How do I use the risk results to prioritize items for action? </a:t>
            </a:r>
          </a:p>
        </p:txBody>
      </p:sp>
      <p:grpSp>
        <p:nvGrpSpPr>
          <p:cNvPr id="2" name="Group 1">
            <a:extLst>
              <a:ext uri="{FF2B5EF4-FFF2-40B4-BE49-F238E27FC236}">
                <a16:creationId xmlns:a16="http://schemas.microsoft.com/office/drawing/2014/main" id="{CF3A84FF-21CA-4102-87D5-1EE5A35B2ADE}"/>
              </a:ext>
            </a:extLst>
          </p:cNvPr>
          <p:cNvGrpSpPr/>
          <p:nvPr/>
        </p:nvGrpSpPr>
        <p:grpSpPr>
          <a:xfrm>
            <a:off x="6275616" y="735272"/>
            <a:ext cx="5846958" cy="5876894"/>
            <a:chOff x="6172200" y="706244"/>
            <a:chExt cx="5846958" cy="5876894"/>
          </a:xfrm>
        </p:grpSpPr>
        <p:sp>
          <p:nvSpPr>
            <p:cNvPr id="22" name="Rectangle 21">
              <a:extLst>
                <a:ext uri="{FF2B5EF4-FFF2-40B4-BE49-F238E27FC236}">
                  <a16:creationId xmlns:a16="http://schemas.microsoft.com/office/drawing/2014/main" id="{62EFD5E6-E16B-49A2-BFC7-F51727F12BE5}"/>
                </a:ext>
              </a:extLst>
            </p:cNvPr>
            <p:cNvSpPr/>
            <p:nvPr/>
          </p:nvSpPr>
          <p:spPr>
            <a:xfrm flipH="1" flipV="1">
              <a:off x="11104758" y="706244"/>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1360842-50F3-421F-A9D5-FEBA48098DB7}"/>
                </a:ext>
              </a:extLst>
            </p:cNvPr>
            <p:cNvSpPr/>
            <p:nvPr/>
          </p:nvSpPr>
          <p:spPr>
            <a:xfrm flipH="1" flipV="1">
              <a:off x="11104758" y="5668738"/>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close-up of a doctor washing hands&#10;&#10;Description automatically generated">
              <a:extLst>
                <a:ext uri="{FF2B5EF4-FFF2-40B4-BE49-F238E27FC236}">
                  <a16:creationId xmlns:a16="http://schemas.microsoft.com/office/drawing/2014/main" id="{71CD9BAA-EA6D-42D2-9243-B2D1FC078286}"/>
                </a:ext>
              </a:extLst>
            </p:cNvPr>
            <p:cNvPicPr>
              <a:picLocks noChangeAspect="1"/>
            </p:cNvPicPr>
            <p:nvPr/>
          </p:nvPicPr>
          <p:blipFill>
            <a:blip r:embed="rId5"/>
            <a:srcRect l="17256" t="179" r="15458"/>
            <a:stretch>
              <a:fillRect/>
            </a:stretch>
          </p:blipFill>
          <p:spPr>
            <a:xfrm>
              <a:off x="6172200" y="800100"/>
              <a:ext cx="5740400" cy="5677402"/>
            </a:xfrm>
            <a:custGeom>
              <a:avLst/>
              <a:gdLst>
                <a:gd name="connsiteX0" fmla="*/ 0 w 5740400"/>
                <a:gd name="connsiteY0" fmla="*/ 0 h 5677402"/>
                <a:gd name="connsiteX1" fmla="*/ 5740400 w 5740400"/>
                <a:gd name="connsiteY1" fmla="*/ 0 h 5677402"/>
                <a:gd name="connsiteX2" fmla="*/ 5740400 w 5740400"/>
                <a:gd name="connsiteY2" fmla="*/ 5677402 h 5677402"/>
                <a:gd name="connsiteX3" fmla="*/ 0 w 5740400"/>
                <a:gd name="connsiteY3" fmla="*/ 5677402 h 5677402"/>
              </a:gdLst>
              <a:ahLst/>
              <a:cxnLst>
                <a:cxn ang="0">
                  <a:pos x="connsiteX0" y="connsiteY0"/>
                </a:cxn>
                <a:cxn ang="0">
                  <a:pos x="connsiteX1" y="connsiteY1"/>
                </a:cxn>
                <a:cxn ang="0">
                  <a:pos x="connsiteX2" y="connsiteY2"/>
                </a:cxn>
                <a:cxn ang="0">
                  <a:pos x="connsiteX3" y="connsiteY3"/>
                </a:cxn>
              </a:cxnLst>
              <a:rect l="l" t="t" r="r" b="b"/>
              <a:pathLst>
                <a:path w="5740400" h="5677402">
                  <a:moveTo>
                    <a:pt x="0" y="0"/>
                  </a:moveTo>
                  <a:lnTo>
                    <a:pt x="5740400" y="0"/>
                  </a:lnTo>
                  <a:lnTo>
                    <a:pt x="5740400" y="5677402"/>
                  </a:lnTo>
                  <a:lnTo>
                    <a:pt x="0" y="5677402"/>
                  </a:lnTo>
                  <a:close/>
                </a:path>
              </a:pathLst>
            </a:custGeom>
          </p:spPr>
        </p:pic>
        <p:sp>
          <p:nvSpPr>
            <p:cNvPr id="88" name="TextBox 5">
              <a:extLst>
                <a:ext uri="{FF2B5EF4-FFF2-40B4-BE49-F238E27FC236}">
                  <a16:creationId xmlns:a16="http://schemas.microsoft.com/office/drawing/2014/main" id="{867DF1F4-CB3C-49B4-9550-6C59D78391EA}"/>
                </a:ext>
              </a:extLst>
            </p:cNvPr>
            <p:cNvSpPr txBox="1"/>
            <p:nvPr/>
          </p:nvSpPr>
          <p:spPr>
            <a:xfrm>
              <a:off x="10102850" y="6246670"/>
              <a:ext cx="1809750"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WHO/</a:t>
              </a:r>
              <a:r>
                <a:rPr lang="en-US" sz="900" dirty="0" err="1">
                  <a:latin typeface="+mj-lt"/>
                </a:rPr>
                <a:t>Nazik</a:t>
              </a:r>
              <a:r>
                <a:rPr lang="en-US" sz="900" dirty="0">
                  <a:latin typeface="+mj-lt"/>
                </a:rPr>
                <a:t> </a:t>
              </a:r>
              <a:r>
                <a:rPr lang="en-US" sz="900" dirty="0" err="1">
                  <a:latin typeface="+mj-lt"/>
                </a:rPr>
                <a:t>Armenakyan</a:t>
              </a:r>
              <a:endParaRPr lang="en-US" sz="900" dirty="0">
                <a:latin typeface="+mj-lt"/>
              </a:endParaRPr>
            </a:p>
          </p:txBody>
        </p:sp>
      </p:grpSp>
      <p:pic>
        <p:nvPicPr>
          <p:cNvPr id="7" name="12">
            <a:hlinkClick r:id="" action="ppaction://media"/>
            <a:extLst>
              <a:ext uri="{FF2B5EF4-FFF2-40B4-BE49-F238E27FC236}">
                <a16:creationId xmlns:a16="http://schemas.microsoft.com/office/drawing/2014/main" id="{7A5E910C-23F8-F753-17E3-5470E64BE1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
        <p:nvSpPr>
          <p:cNvPr id="10" name="Rectangle 9">
            <a:extLst>
              <a:ext uri="{FF2B5EF4-FFF2-40B4-BE49-F238E27FC236}">
                <a16:creationId xmlns:a16="http://schemas.microsoft.com/office/drawing/2014/main" id="{57AB030A-189C-04F9-0477-CF57FE3B8B58}"/>
              </a:ext>
            </a:extLst>
          </p:cNvPr>
          <p:cNvSpPr/>
          <p:nvPr/>
        </p:nvSpPr>
        <p:spPr>
          <a:xfrm flipH="1" flipV="1">
            <a:off x="6235702" y="1298858"/>
            <a:ext cx="45720" cy="109728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3F4EE54-52E6-CB97-981C-D630E16D6B10}"/>
              </a:ext>
            </a:extLst>
          </p:cNvPr>
          <p:cNvSpPr/>
          <p:nvPr/>
        </p:nvSpPr>
        <p:spPr>
          <a:xfrm flipH="1" flipV="1">
            <a:off x="6235702" y="2882099"/>
            <a:ext cx="45720" cy="73152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EA2E259-1817-4DF0-20B4-A0240614AFB5}"/>
              </a:ext>
            </a:extLst>
          </p:cNvPr>
          <p:cNvSpPr/>
          <p:nvPr/>
        </p:nvSpPr>
        <p:spPr>
          <a:xfrm flipH="1" flipV="1">
            <a:off x="6235702" y="4099580"/>
            <a:ext cx="45720" cy="73152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F227820-0B86-FC24-9220-38F6D4D06644}"/>
              </a:ext>
            </a:extLst>
          </p:cNvPr>
          <p:cNvSpPr/>
          <p:nvPr/>
        </p:nvSpPr>
        <p:spPr>
          <a:xfrm flipH="1" flipV="1">
            <a:off x="6235702" y="5317060"/>
            <a:ext cx="45720" cy="73152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8670417"/>
      </p:ext>
    </p:extLst>
  </p:cSld>
  <p:clrMapOvr>
    <a:masterClrMapping/>
  </p:clrMapOvr>
  <mc:AlternateContent xmlns:mc="http://schemas.openxmlformats.org/markup-compatibility/2006">
    <mc:Choice xmlns:p14="http://schemas.microsoft.com/office/powerpoint/2010/main" Requires="p14">
      <p:transition spd="slow" p14:dur="2000" advClick="0" advTm="37750"/>
    </mc:Choice>
    <mc:Fallback>
      <p:transition spd="slow" advClick="0" advTm="3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752" fill="hold"/>
                                        <p:tgtEl>
                                          <p:spTgt spid="7"/>
                                        </p:tgtEl>
                                      </p:cBhvr>
                                    </p:cmd>
                                  </p:childTnLst>
                                </p:cTn>
                              </p:par>
                              <p:par>
                                <p:cTn id="7" presetID="16" presetClass="entr" presetSubtype="42"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barn(outHorizontal)">
                                      <p:cBhvr>
                                        <p:cTn id="9" dur="500"/>
                                        <p:tgtEl>
                                          <p:spTgt spid="10"/>
                                        </p:tgtEl>
                                      </p:cBhvr>
                                    </p:animEffect>
                                  </p:childTnLst>
                                </p:cTn>
                              </p:par>
                              <p:par>
                                <p:cTn id="10" presetID="22" presetClass="entr" presetSubtype="2" fill="hold"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16" presetClass="entr" presetSubtype="42" fill="hold" grpId="0" nodeType="withEffect">
                                  <p:stCondLst>
                                    <p:cond delay="7000"/>
                                  </p:stCondLst>
                                  <p:childTnLst>
                                    <p:set>
                                      <p:cBhvr>
                                        <p:cTn id="14" dur="1" fill="hold">
                                          <p:stCondLst>
                                            <p:cond delay="0"/>
                                          </p:stCondLst>
                                        </p:cTn>
                                        <p:tgtEl>
                                          <p:spTgt spid="14"/>
                                        </p:tgtEl>
                                        <p:attrNameLst>
                                          <p:attrName>style.visibility</p:attrName>
                                        </p:attrNameLst>
                                      </p:cBhvr>
                                      <p:to>
                                        <p:strVal val="visible"/>
                                      </p:to>
                                    </p:set>
                                    <p:animEffect transition="in" filter="barn(outHorizontal)">
                                      <p:cBhvr>
                                        <p:cTn id="15" dur="500"/>
                                        <p:tgtEl>
                                          <p:spTgt spid="14"/>
                                        </p:tgtEl>
                                      </p:cBhvr>
                                    </p:animEffect>
                                  </p:childTnLst>
                                </p:cTn>
                              </p:par>
                              <p:par>
                                <p:cTn id="16" presetID="22" presetClass="entr" presetSubtype="2" fill="hold" nodeType="withEffect">
                                  <p:stCondLst>
                                    <p:cond delay="7250"/>
                                  </p:stCondLst>
                                  <p:childTnLst>
                                    <p:set>
                                      <p:cBhvr>
                                        <p:cTn id="17" dur="1" fill="hold">
                                          <p:stCondLst>
                                            <p:cond delay="0"/>
                                          </p:stCondLst>
                                        </p:cTn>
                                        <p:tgtEl>
                                          <p:spTgt spid="41"/>
                                        </p:tgtEl>
                                        <p:attrNameLst>
                                          <p:attrName>style.visibility</p:attrName>
                                        </p:attrNameLst>
                                      </p:cBhvr>
                                      <p:to>
                                        <p:strVal val="visible"/>
                                      </p:to>
                                    </p:set>
                                    <p:animEffect transition="in" filter="wipe(right)">
                                      <p:cBhvr>
                                        <p:cTn id="18" dur="500"/>
                                        <p:tgtEl>
                                          <p:spTgt spid="41"/>
                                        </p:tgtEl>
                                      </p:cBhvr>
                                    </p:animEffect>
                                  </p:childTnLst>
                                </p:cTn>
                              </p:par>
                              <p:par>
                                <p:cTn id="19" presetID="16" presetClass="entr" presetSubtype="42" fill="hold" grpId="0" nodeType="withEffect">
                                  <p:stCondLst>
                                    <p:cond delay="13000"/>
                                  </p:stCondLst>
                                  <p:childTnLst>
                                    <p:set>
                                      <p:cBhvr>
                                        <p:cTn id="20" dur="1" fill="hold">
                                          <p:stCondLst>
                                            <p:cond delay="0"/>
                                          </p:stCondLst>
                                        </p:cTn>
                                        <p:tgtEl>
                                          <p:spTgt spid="24"/>
                                        </p:tgtEl>
                                        <p:attrNameLst>
                                          <p:attrName>style.visibility</p:attrName>
                                        </p:attrNameLst>
                                      </p:cBhvr>
                                      <p:to>
                                        <p:strVal val="visible"/>
                                      </p:to>
                                    </p:set>
                                    <p:animEffect transition="in" filter="barn(outHorizontal)">
                                      <p:cBhvr>
                                        <p:cTn id="21" dur="500"/>
                                        <p:tgtEl>
                                          <p:spTgt spid="24"/>
                                        </p:tgtEl>
                                      </p:cBhvr>
                                    </p:animEffect>
                                  </p:childTnLst>
                                </p:cTn>
                              </p:par>
                              <p:par>
                                <p:cTn id="22" presetID="22" presetClass="entr" presetSubtype="2" fill="hold" nodeType="withEffect">
                                  <p:stCondLst>
                                    <p:cond delay="13250"/>
                                  </p:stCondLst>
                                  <p:childTnLst>
                                    <p:set>
                                      <p:cBhvr>
                                        <p:cTn id="23" dur="1" fill="hold">
                                          <p:stCondLst>
                                            <p:cond delay="0"/>
                                          </p:stCondLst>
                                        </p:cTn>
                                        <p:tgtEl>
                                          <p:spTgt spid="42"/>
                                        </p:tgtEl>
                                        <p:attrNameLst>
                                          <p:attrName>style.visibility</p:attrName>
                                        </p:attrNameLst>
                                      </p:cBhvr>
                                      <p:to>
                                        <p:strVal val="visible"/>
                                      </p:to>
                                    </p:set>
                                    <p:animEffect transition="in" filter="wipe(right)">
                                      <p:cBhvr>
                                        <p:cTn id="24" dur="500"/>
                                        <p:tgtEl>
                                          <p:spTgt spid="42"/>
                                        </p:tgtEl>
                                      </p:cBhvr>
                                    </p:animEffect>
                                  </p:childTnLst>
                                </p:cTn>
                              </p:par>
                              <p:par>
                                <p:cTn id="25" presetID="16" presetClass="entr" presetSubtype="42" fill="hold" grpId="0" nodeType="withEffect">
                                  <p:stCondLst>
                                    <p:cond delay="29500"/>
                                  </p:stCondLst>
                                  <p:childTnLst>
                                    <p:set>
                                      <p:cBhvr>
                                        <p:cTn id="26" dur="1" fill="hold">
                                          <p:stCondLst>
                                            <p:cond delay="0"/>
                                          </p:stCondLst>
                                        </p:cTn>
                                        <p:tgtEl>
                                          <p:spTgt spid="33"/>
                                        </p:tgtEl>
                                        <p:attrNameLst>
                                          <p:attrName>style.visibility</p:attrName>
                                        </p:attrNameLst>
                                      </p:cBhvr>
                                      <p:to>
                                        <p:strVal val="visible"/>
                                      </p:to>
                                    </p:set>
                                    <p:animEffect transition="in" filter="barn(outHorizontal)">
                                      <p:cBhvr>
                                        <p:cTn id="27" dur="500"/>
                                        <p:tgtEl>
                                          <p:spTgt spid="33"/>
                                        </p:tgtEl>
                                      </p:cBhvr>
                                    </p:animEffect>
                                  </p:childTnLst>
                                </p:cTn>
                              </p:par>
                              <p:par>
                                <p:cTn id="28" presetID="22" presetClass="entr" presetSubtype="2" fill="hold" nodeType="withEffect">
                                  <p:stCondLst>
                                    <p:cond delay="29750"/>
                                  </p:stCondLst>
                                  <p:childTnLst>
                                    <p:set>
                                      <p:cBhvr>
                                        <p:cTn id="29" dur="1" fill="hold">
                                          <p:stCondLst>
                                            <p:cond delay="0"/>
                                          </p:stCondLst>
                                        </p:cTn>
                                        <p:tgtEl>
                                          <p:spTgt spid="43"/>
                                        </p:tgtEl>
                                        <p:attrNameLst>
                                          <p:attrName>style.visibility</p:attrName>
                                        </p:attrNameLst>
                                      </p:cBhvr>
                                      <p:to>
                                        <p:strVal val="visible"/>
                                      </p:to>
                                    </p:set>
                                    <p:animEffect transition="in" filter="wipe(right)">
                                      <p:cBhvr>
                                        <p:cTn id="30" dur="500"/>
                                        <p:tgtEl>
                                          <p:spTgt spid="43"/>
                                        </p:tgtEl>
                                      </p:cBhvr>
                                    </p:animEffect>
                                  </p:childTnLst>
                                </p:cTn>
                              </p:par>
                              <p:par>
                                <p:cTn id="31" presetID="22" presetClass="exit" presetSubtype="8" fill="hold" grpId="1" nodeType="withEffect">
                                  <p:stCondLst>
                                    <p:cond delay="37750"/>
                                  </p:stCondLst>
                                  <p:childTnLst>
                                    <p:animEffect transition="out" filter="wipe(left)">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22" presetClass="exit" presetSubtype="8" fill="hold" nodeType="withEffect">
                                  <p:stCondLst>
                                    <p:cond delay="37750"/>
                                  </p:stCondLst>
                                  <p:childTnLst>
                                    <p:animEffect transition="out" filter="wipe(left)">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22" presetClass="exit" presetSubtype="8" fill="hold" grpId="1" nodeType="withEffect">
                                  <p:stCondLst>
                                    <p:cond delay="37750"/>
                                  </p:stCondLst>
                                  <p:childTnLst>
                                    <p:animEffect transition="out" filter="wipe(left)">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22" presetClass="exit" presetSubtype="8" fill="hold" nodeType="withEffect">
                                  <p:stCondLst>
                                    <p:cond delay="37750"/>
                                  </p:stCondLst>
                                  <p:childTnLst>
                                    <p:animEffect transition="out" filter="wipe(left)">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par>
                                <p:cTn id="43" presetID="22" presetClass="exit" presetSubtype="8" fill="hold" grpId="1" nodeType="withEffect">
                                  <p:stCondLst>
                                    <p:cond delay="37750"/>
                                  </p:stCondLst>
                                  <p:childTnLst>
                                    <p:animEffect transition="out" filter="wipe(left)">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22" presetClass="exit" presetSubtype="8" fill="hold" nodeType="withEffect">
                                  <p:stCondLst>
                                    <p:cond delay="37750"/>
                                  </p:stCondLst>
                                  <p:childTnLst>
                                    <p:animEffect transition="out" filter="wipe(left)">
                                      <p:cBhvr>
                                        <p:cTn id="47" dur="500"/>
                                        <p:tgtEl>
                                          <p:spTgt spid="42"/>
                                        </p:tgtEl>
                                      </p:cBhvr>
                                    </p:animEffect>
                                    <p:set>
                                      <p:cBhvr>
                                        <p:cTn id="48" dur="1" fill="hold">
                                          <p:stCondLst>
                                            <p:cond delay="499"/>
                                          </p:stCondLst>
                                        </p:cTn>
                                        <p:tgtEl>
                                          <p:spTgt spid="42"/>
                                        </p:tgtEl>
                                        <p:attrNameLst>
                                          <p:attrName>style.visibility</p:attrName>
                                        </p:attrNameLst>
                                      </p:cBhvr>
                                      <p:to>
                                        <p:strVal val="hidden"/>
                                      </p:to>
                                    </p:set>
                                  </p:childTnLst>
                                </p:cTn>
                              </p:par>
                              <p:par>
                                <p:cTn id="49" presetID="22" presetClass="exit" presetSubtype="8" fill="hold" grpId="1" nodeType="withEffect">
                                  <p:stCondLst>
                                    <p:cond delay="37750"/>
                                  </p:stCondLst>
                                  <p:childTnLst>
                                    <p:animEffect transition="out" filter="wipe(left)">
                                      <p:cBhvr>
                                        <p:cTn id="50" dur="500"/>
                                        <p:tgtEl>
                                          <p:spTgt spid="33"/>
                                        </p:tgtEl>
                                      </p:cBhvr>
                                    </p:animEffect>
                                    <p:set>
                                      <p:cBhvr>
                                        <p:cTn id="51" dur="1" fill="hold">
                                          <p:stCondLst>
                                            <p:cond delay="499"/>
                                          </p:stCondLst>
                                        </p:cTn>
                                        <p:tgtEl>
                                          <p:spTgt spid="33"/>
                                        </p:tgtEl>
                                        <p:attrNameLst>
                                          <p:attrName>style.visibility</p:attrName>
                                        </p:attrNameLst>
                                      </p:cBhvr>
                                      <p:to>
                                        <p:strVal val="hidden"/>
                                      </p:to>
                                    </p:set>
                                  </p:childTnLst>
                                </p:cTn>
                              </p:par>
                              <p:par>
                                <p:cTn id="52" presetID="22" presetClass="exit" presetSubtype="8" fill="hold" nodeType="withEffect">
                                  <p:stCondLst>
                                    <p:cond delay="37750"/>
                                  </p:stCondLst>
                                  <p:childTnLst>
                                    <p:animEffect transition="out" filter="wipe(left)">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22" presetClass="exit" presetSubtype="8" fill="hold" grpId="0" nodeType="withEffect">
                                  <p:stCondLst>
                                    <p:cond delay="37750"/>
                                  </p:stCondLst>
                                  <p:childTnLst>
                                    <p:animEffect transition="out" filter="wipe(left)">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2" presetClass="exit" presetSubtype="2" fill="hold" nodeType="withEffect">
                                  <p:stCondLst>
                                    <p:cond delay="37750"/>
                                  </p:stCondLst>
                                  <p:childTnLst>
                                    <p:anim calcmode="lin" valueType="num">
                                      <p:cBhvr additive="base">
                                        <p:cTn id="59" dur="500"/>
                                        <p:tgtEl>
                                          <p:spTgt spid="2"/>
                                        </p:tgtEl>
                                        <p:attrNameLst>
                                          <p:attrName>ppt_x</p:attrName>
                                        </p:attrNameLst>
                                      </p:cBhvr>
                                      <p:tavLst>
                                        <p:tav tm="0">
                                          <p:val>
                                            <p:strVal val="ppt_x"/>
                                          </p:val>
                                        </p:tav>
                                        <p:tav tm="100000">
                                          <p:val>
                                            <p:strVal val="1+ppt_w/2"/>
                                          </p:val>
                                        </p:tav>
                                      </p:tavLst>
                                    </p:anim>
                                    <p:anim calcmode="lin" valueType="num">
                                      <p:cBhvr additive="base">
                                        <p:cTn id="60" dur="500"/>
                                        <p:tgtEl>
                                          <p:spTgt spid="2"/>
                                        </p:tgtEl>
                                        <p:attrNameLst>
                                          <p:attrName>ppt_y</p:attrName>
                                        </p:attrNameLst>
                                      </p:cBhvr>
                                      <p:tavLst>
                                        <p:tav tm="0">
                                          <p:val>
                                            <p:strVal val="ppt_y"/>
                                          </p:val>
                                        </p:tav>
                                        <p:tav tm="100000">
                                          <p:val>
                                            <p:strVal val="ppt_y"/>
                                          </p:val>
                                        </p:tav>
                                      </p:tavLst>
                                    </p:anim>
                                    <p:set>
                                      <p:cBhvr>
                                        <p:cTn id="6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7"/>
                </p:tgtEl>
              </p:cMediaNode>
            </p:audio>
          </p:childTnLst>
        </p:cTn>
      </p:par>
    </p:tnLst>
    <p:bldLst>
      <p:bldP spid="4" grpId="0"/>
      <p:bldP spid="10" grpId="0" animBg="1"/>
      <p:bldP spid="10" grpId="1" animBg="1"/>
      <p:bldP spid="14" grpId="0" animBg="1"/>
      <p:bldP spid="14" grpId="1" animBg="1"/>
      <p:bldP spid="24" grpId="0" animBg="1"/>
      <p:bldP spid="24" grpId="1" animBg="1"/>
      <p:bldP spid="33" grpId="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19" y="101421"/>
            <a:ext cx="11713455" cy="584775"/>
          </a:xfrm>
          <a:prstGeom prst="rect">
            <a:avLst/>
          </a:prstGeom>
          <a:noFill/>
        </p:spPr>
        <p:txBody>
          <a:bodyPr wrap="square" rtlCol="0">
            <a:spAutoFit/>
          </a:bodyPr>
          <a:lstStyle/>
          <a:p>
            <a:r>
              <a:rPr lang="en-US" sz="3200" b="1" dirty="0">
                <a:solidFill>
                  <a:srgbClr val="A6228C"/>
                </a:solidFill>
                <a:latin typeface="Atkinson Hyperlegible" pitchFamily="2" charset="0"/>
              </a:rPr>
              <a:t>Examples of risk prioritization</a:t>
            </a:r>
          </a:p>
        </p:txBody>
      </p:sp>
      <p:graphicFrame>
        <p:nvGraphicFramePr>
          <p:cNvPr id="2" name="Table 2">
            <a:extLst>
              <a:ext uri="{FF2B5EF4-FFF2-40B4-BE49-F238E27FC236}">
                <a16:creationId xmlns:a16="http://schemas.microsoft.com/office/drawing/2014/main" id="{6F28565F-8392-4357-A18B-51FE54DE556D}"/>
              </a:ext>
            </a:extLst>
          </p:cNvPr>
          <p:cNvGraphicFramePr>
            <a:graphicFrameLocks noGrp="1"/>
          </p:cNvGraphicFramePr>
          <p:nvPr>
            <p:extLst>
              <p:ext uri="{D42A27DB-BD31-4B8C-83A1-F6EECF244321}">
                <p14:modId xmlns:p14="http://schemas.microsoft.com/office/powerpoint/2010/main" val="3786486999"/>
              </p:ext>
            </p:extLst>
          </p:nvPr>
        </p:nvGraphicFramePr>
        <p:xfrm>
          <a:off x="198120" y="830772"/>
          <a:ext cx="11714480" cy="3209670"/>
        </p:xfrm>
        <a:graphic>
          <a:graphicData uri="http://schemas.openxmlformats.org/drawingml/2006/table">
            <a:tbl>
              <a:tblPr firstRow="1" bandRow="1">
                <a:tableStyleId>{93296810-A885-4BE3-A3E7-6D5BEEA58F35}</a:tableStyleId>
              </a:tblPr>
              <a:tblGrid>
                <a:gridCol w="4430227">
                  <a:extLst>
                    <a:ext uri="{9D8B030D-6E8A-4147-A177-3AD203B41FA5}">
                      <a16:colId xmlns:a16="http://schemas.microsoft.com/office/drawing/2014/main" val="1600831570"/>
                    </a:ext>
                  </a:extLst>
                </a:gridCol>
                <a:gridCol w="1502688">
                  <a:extLst>
                    <a:ext uri="{9D8B030D-6E8A-4147-A177-3AD203B41FA5}">
                      <a16:colId xmlns:a16="http://schemas.microsoft.com/office/drawing/2014/main" val="1688693539"/>
                    </a:ext>
                  </a:extLst>
                </a:gridCol>
                <a:gridCol w="5781565">
                  <a:extLst>
                    <a:ext uri="{9D8B030D-6E8A-4147-A177-3AD203B41FA5}">
                      <a16:colId xmlns:a16="http://schemas.microsoft.com/office/drawing/2014/main" val="877986810"/>
                    </a:ext>
                  </a:extLst>
                </a:gridCol>
              </a:tblGrid>
              <a:tr h="584371">
                <a:tc>
                  <a:txBody>
                    <a:bodyPr/>
                    <a:lstStyle/>
                    <a:p>
                      <a:pPr marL="0" marR="0" algn="ctr" defTabSz="914400" rtl="0" eaLnBrk="1" latinLnBrk="0" hangingPunct="1">
                        <a:lnSpc>
                          <a:spcPct val="115000"/>
                        </a:lnSpc>
                        <a:spcBef>
                          <a:spcPts val="0"/>
                        </a:spcBef>
                        <a:spcAft>
                          <a:spcPts val="0"/>
                        </a:spcAft>
                      </a:pPr>
                      <a:r>
                        <a:rPr lang="en-US" sz="2400" b="1" kern="1200" dirty="0">
                          <a:solidFill>
                            <a:schemeClr val="bg1"/>
                          </a:solidFill>
                          <a:effectLst/>
                          <a:latin typeface="Atkinson Hyperlegible" pitchFamily="2" charset="0"/>
                          <a:ea typeface="+mn-ea"/>
                          <a:cs typeface="+mn-cs"/>
                        </a:rPr>
                        <a:t>Category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p>
                      <a:pPr marL="0" marR="0" algn="ctr" defTabSz="914400" rtl="0" eaLnBrk="1" latinLnBrk="0" hangingPunct="1">
                        <a:lnSpc>
                          <a:spcPct val="115000"/>
                        </a:lnSpc>
                        <a:spcBef>
                          <a:spcPts val="0"/>
                        </a:spcBef>
                        <a:spcAft>
                          <a:spcPts val="0"/>
                        </a:spcAft>
                      </a:pPr>
                      <a:r>
                        <a:rPr lang="en-US" sz="2400" b="1" kern="1200" dirty="0">
                          <a:solidFill>
                            <a:schemeClr val="bg1"/>
                          </a:solidFill>
                          <a:effectLst/>
                          <a:latin typeface="Atkinson Hyperlegible" pitchFamily="2" charset="0"/>
                          <a:ea typeface="+mn-ea"/>
                          <a:cs typeface="+mn-cs"/>
                        </a:rPr>
                        <a:t>Score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p>
                      <a:pPr marL="0" marR="0" algn="ctr" defTabSz="914400" rtl="0" eaLnBrk="1" latinLnBrk="0" hangingPunct="1">
                        <a:lnSpc>
                          <a:spcPct val="115000"/>
                        </a:lnSpc>
                        <a:spcBef>
                          <a:spcPts val="0"/>
                        </a:spcBef>
                        <a:spcAft>
                          <a:spcPts val="0"/>
                        </a:spcAft>
                      </a:pPr>
                      <a:r>
                        <a:rPr lang="en-US" sz="2400" b="1" kern="1200" dirty="0">
                          <a:solidFill>
                            <a:schemeClr val="bg1"/>
                          </a:solidFill>
                          <a:effectLst/>
                          <a:latin typeface="Atkinson Hyperlegible" pitchFamily="2" charset="0"/>
                          <a:ea typeface="+mn-ea"/>
                          <a:cs typeface="+mn-cs"/>
                        </a:rPr>
                        <a:t>Notes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extLst>
                  <a:ext uri="{0D108BD9-81ED-4DB2-BD59-A6C34878D82A}">
                    <a16:rowId xmlns:a16="http://schemas.microsoft.com/office/drawing/2014/main" val="2097714513"/>
                  </a:ext>
                </a:extLst>
              </a:tr>
              <a:tr h="1089932">
                <a:tc>
                  <a:txBody>
                    <a:bodyPr/>
                    <a:lstStyle/>
                    <a:p>
                      <a:pPr marL="91440" marR="0" algn="l" defTabSz="914400" rtl="0" eaLnBrk="1" latinLnBrk="0" hangingPunct="1">
                        <a:lnSpc>
                          <a:spcPct val="115000"/>
                        </a:lnSpc>
                        <a:spcBef>
                          <a:spcPts val="0"/>
                        </a:spcBef>
                        <a:spcAft>
                          <a:spcPts val="0"/>
                        </a:spcAft>
                      </a:pPr>
                      <a:r>
                        <a:rPr lang="en-US" sz="2200" b="0" kern="1200" dirty="0">
                          <a:solidFill>
                            <a:schemeClr val="tx1"/>
                          </a:solidFill>
                          <a:effectLst/>
                          <a:latin typeface="Atkinson Hyperlegible" pitchFamily="2" charset="0"/>
                          <a:ea typeface="+mn-ea"/>
                          <a:cs typeface="+mn-cs"/>
                        </a:rPr>
                        <a:t>Severity of risk to facility users and environment/climate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0" marR="0" algn="ctr" defTabSz="914400" rtl="0" eaLnBrk="1" latinLnBrk="0" hangingPunct="1">
                        <a:lnSpc>
                          <a:spcPct val="115000"/>
                        </a:lnSpc>
                        <a:spcBef>
                          <a:spcPts val="0"/>
                        </a:spcBef>
                        <a:spcAft>
                          <a:spcPts val="0"/>
                        </a:spcAft>
                      </a:pPr>
                      <a:r>
                        <a:rPr lang="en-US" sz="2200" b="1" kern="1200" dirty="0">
                          <a:solidFill>
                            <a:schemeClr val="tx1"/>
                          </a:solidFill>
                          <a:effectLst/>
                          <a:latin typeface="Atkinson Hyperlegible" pitchFamily="2" charset="0"/>
                          <a:ea typeface="+mn-ea"/>
                          <a:cs typeface="+mn-cs"/>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91440" marR="0" algn="l" defTabSz="914400" rtl="0" eaLnBrk="1" latinLnBrk="0" hangingPunct="1">
                        <a:lnSpc>
                          <a:spcPct val="115000"/>
                        </a:lnSpc>
                        <a:spcBef>
                          <a:spcPts val="0"/>
                        </a:spcBef>
                        <a:spcAft>
                          <a:spcPts val="0"/>
                        </a:spcAft>
                      </a:pPr>
                      <a:r>
                        <a:rPr lang="en-US" sz="2200" b="0" i="0" u="none" strike="noStrike" kern="1200" dirty="0">
                          <a:solidFill>
                            <a:schemeClr val="dk1"/>
                          </a:solidFill>
                          <a:effectLst/>
                          <a:latin typeface="Atkinson Hyperlegible" pitchFamily="2" charset="0"/>
                          <a:ea typeface="+mn-ea"/>
                          <a:cs typeface="+mn-cs"/>
                        </a:rPr>
                        <a:t>Septic tank overflow contaminates river.</a:t>
                      </a:r>
                      <a:endParaRPr lang="en-US" sz="2200" b="0" kern="1200" dirty="0">
                        <a:solidFill>
                          <a:schemeClr val="tx1"/>
                        </a:solidFill>
                        <a:effectLst/>
                        <a:latin typeface="Atkinson Hyperlegible"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extLst>
                  <a:ext uri="{0D108BD9-81ED-4DB2-BD59-A6C34878D82A}">
                    <a16:rowId xmlns:a16="http://schemas.microsoft.com/office/drawing/2014/main" val="243035016"/>
                  </a:ext>
                </a:extLst>
              </a:tr>
              <a:tr h="1076325">
                <a:tc>
                  <a:txBody>
                    <a:bodyPr/>
                    <a:lstStyle/>
                    <a:p>
                      <a:pPr marL="91440" marR="0" algn="l" defTabSz="914400" rtl="0" eaLnBrk="1" latinLnBrk="0" hangingPunct="1">
                        <a:lnSpc>
                          <a:spcPct val="115000"/>
                        </a:lnSpc>
                        <a:spcBef>
                          <a:spcPts val="0"/>
                        </a:spcBef>
                        <a:spcAft>
                          <a:spcPts val="0"/>
                        </a:spcAft>
                      </a:pPr>
                      <a:r>
                        <a:rPr lang="en-US" sz="2200" b="0" kern="1200" dirty="0">
                          <a:solidFill>
                            <a:schemeClr val="tx1"/>
                          </a:solidFill>
                          <a:effectLst/>
                          <a:latin typeface="Atkinson Hyperlegible" pitchFamily="2" charset="0"/>
                          <a:ea typeface="+mn-ea"/>
                          <a:cs typeface="+mn-cs"/>
                        </a:rPr>
                        <a:t>Likelihood of Occurrence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tc>
                  <a:txBody>
                    <a:bodyPr/>
                    <a:lstStyle/>
                    <a:p>
                      <a:pPr marL="0" marR="0" algn="ctr" defTabSz="914400" rtl="0" eaLnBrk="1" latinLnBrk="0" hangingPunct="1">
                        <a:lnSpc>
                          <a:spcPct val="115000"/>
                        </a:lnSpc>
                        <a:spcBef>
                          <a:spcPts val="0"/>
                        </a:spcBef>
                        <a:spcAft>
                          <a:spcPts val="0"/>
                        </a:spcAft>
                      </a:pPr>
                      <a:r>
                        <a:rPr lang="en-US" sz="2200" b="1" kern="1200" dirty="0">
                          <a:solidFill>
                            <a:schemeClr val="tx1"/>
                          </a:solidFill>
                          <a:effectLst/>
                          <a:latin typeface="Atkinson Hyperlegible" pitchFamily="2" charset="0"/>
                          <a:ea typeface="+mn-ea"/>
                          <a:cs typeface="+mn-cs"/>
                        </a:rPr>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tc>
                  <a:txBody>
                    <a:bodyPr/>
                    <a:lstStyle/>
                    <a:p>
                      <a:pPr marL="91440" marR="0" algn="l" defTabSz="914400" rtl="0" eaLnBrk="1" latinLnBrk="0" hangingPunct="1">
                        <a:lnSpc>
                          <a:spcPct val="115000"/>
                        </a:lnSpc>
                        <a:spcBef>
                          <a:spcPts val="0"/>
                        </a:spcBef>
                        <a:spcAft>
                          <a:spcPts val="0"/>
                        </a:spcAft>
                      </a:pPr>
                      <a:r>
                        <a:rPr lang="en-US" sz="2200" b="0" i="0" u="none" strike="noStrike" kern="1200" dirty="0">
                          <a:solidFill>
                            <a:schemeClr val="dk1"/>
                          </a:solidFill>
                          <a:effectLst/>
                          <a:latin typeface="Atkinson Hyperlegible" pitchFamily="2" charset="0"/>
                          <a:ea typeface="+mn-ea"/>
                          <a:cs typeface="+mn-cs"/>
                        </a:rPr>
                        <a:t>Septic tank emptying sporadic, budget dependent.</a:t>
                      </a:r>
                      <a:endParaRPr lang="en-US" sz="2200" b="0" kern="1200" dirty="0">
                        <a:solidFill>
                          <a:schemeClr val="tx1"/>
                        </a:solidFill>
                        <a:effectLst/>
                        <a:latin typeface="Atkinson Hyperlegible"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extLst>
                  <a:ext uri="{0D108BD9-81ED-4DB2-BD59-A6C34878D82A}">
                    <a16:rowId xmlns:a16="http://schemas.microsoft.com/office/drawing/2014/main" val="1053090601"/>
                  </a:ext>
                </a:extLst>
              </a:tr>
              <a:tr h="403641">
                <a:tc>
                  <a:txBody>
                    <a:bodyPr/>
                    <a:lstStyle/>
                    <a:p>
                      <a:pPr marL="91440" marR="0" algn="l" defTabSz="914400" rtl="0" eaLnBrk="1" latinLnBrk="0" hangingPunct="1">
                        <a:lnSpc>
                          <a:spcPct val="115000"/>
                        </a:lnSpc>
                        <a:spcBef>
                          <a:spcPts val="0"/>
                        </a:spcBef>
                        <a:spcAft>
                          <a:spcPts val="0"/>
                        </a:spcAft>
                      </a:pPr>
                      <a:r>
                        <a:rPr lang="en-US" sz="2200" b="1" kern="1200" dirty="0">
                          <a:solidFill>
                            <a:schemeClr val="tx1"/>
                          </a:solidFill>
                          <a:effectLst/>
                          <a:latin typeface="Atkinson Hyperlegible" pitchFamily="2" charset="0"/>
                          <a:ea typeface="+mn-ea"/>
                          <a:cs typeface="+mn-cs"/>
                        </a:rPr>
                        <a:t>Total score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0" marR="0" algn="ctr" defTabSz="914400" rtl="0" eaLnBrk="1" latinLnBrk="0" hangingPunct="1">
                        <a:lnSpc>
                          <a:spcPct val="115000"/>
                        </a:lnSpc>
                        <a:spcBef>
                          <a:spcPts val="0"/>
                        </a:spcBef>
                        <a:spcAft>
                          <a:spcPts val="0"/>
                        </a:spcAft>
                      </a:pPr>
                      <a:r>
                        <a:rPr lang="en-US" sz="2200" b="1" kern="1200" dirty="0">
                          <a:solidFill>
                            <a:schemeClr val="tx1"/>
                          </a:solidFill>
                          <a:effectLst/>
                          <a:latin typeface="Atkinson Hyperlegible" pitchFamily="2" charset="0"/>
                          <a:ea typeface="+mn-ea"/>
                          <a:cs typeface="+mn-cs"/>
                        </a:rPr>
                        <a:t>14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91440" marR="0" algn="l" defTabSz="914400" rtl="0" eaLnBrk="1" latinLnBrk="0" hangingPunct="1">
                        <a:lnSpc>
                          <a:spcPct val="115000"/>
                        </a:lnSpc>
                        <a:spcBef>
                          <a:spcPts val="0"/>
                        </a:spcBef>
                        <a:spcAft>
                          <a:spcPts val="0"/>
                        </a:spcAft>
                      </a:pPr>
                      <a:r>
                        <a:rPr lang="en-US" sz="2200" b="1" kern="1200" dirty="0">
                          <a:solidFill>
                            <a:schemeClr val="tx1"/>
                          </a:solidFill>
                          <a:effectLst/>
                          <a:latin typeface="Atkinson Hyperlegible" pitchFamily="2" charset="0"/>
                          <a:ea typeface="+mn-ea"/>
                          <a:cs typeface="+mn-cs"/>
                        </a:rPr>
                        <a:t>Medium risk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extLst>
                  <a:ext uri="{0D108BD9-81ED-4DB2-BD59-A6C34878D82A}">
                    <a16:rowId xmlns:a16="http://schemas.microsoft.com/office/drawing/2014/main" val="344863670"/>
                  </a:ext>
                </a:extLst>
              </a:tr>
            </a:tbl>
          </a:graphicData>
        </a:graphic>
      </p:graphicFrame>
      <p:grpSp>
        <p:nvGrpSpPr>
          <p:cNvPr id="3" name="Group 2">
            <a:extLst>
              <a:ext uri="{FF2B5EF4-FFF2-40B4-BE49-F238E27FC236}">
                <a16:creationId xmlns:a16="http://schemas.microsoft.com/office/drawing/2014/main" id="{C77FE9A3-946B-473B-AD45-16E3BCA7C129}"/>
              </a:ext>
            </a:extLst>
          </p:cNvPr>
          <p:cNvGrpSpPr/>
          <p:nvPr/>
        </p:nvGrpSpPr>
        <p:grpSpPr>
          <a:xfrm>
            <a:off x="1643063" y="4523565"/>
            <a:ext cx="8905874" cy="1725930"/>
            <a:chOff x="1643063" y="4874895"/>
            <a:chExt cx="8905874" cy="1725930"/>
          </a:xfrm>
        </p:grpSpPr>
        <p:sp>
          <p:nvSpPr>
            <p:cNvPr id="29" name="Parallelogram 28">
              <a:extLst>
                <a:ext uri="{FF2B5EF4-FFF2-40B4-BE49-F238E27FC236}">
                  <a16:creationId xmlns:a16="http://schemas.microsoft.com/office/drawing/2014/main" id="{7A090043-E0E7-469D-B1B9-DEF9D217BC9F}"/>
                </a:ext>
              </a:extLst>
            </p:cNvPr>
            <p:cNvSpPr/>
            <p:nvPr/>
          </p:nvSpPr>
          <p:spPr>
            <a:xfrm>
              <a:off x="4352924" y="5234940"/>
              <a:ext cx="6196013" cy="1005840"/>
            </a:xfrm>
            <a:prstGeom prst="parallelogram">
              <a:avLst>
                <a:gd name="adj" fmla="val 45525"/>
              </a:avLst>
            </a:prstGeom>
            <a:solidFill>
              <a:srgbClr val="F2D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0C571719-CF3A-446F-83F5-7002E1CE9080}"/>
                </a:ext>
              </a:extLst>
            </p:cNvPr>
            <p:cNvSpPr/>
            <p:nvPr/>
          </p:nvSpPr>
          <p:spPr>
            <a:xfrm>
              <a:off x="1643063" y="4874895"/>
              <a:ext cx="1609725" cy="1725930"/>
            </a:xfrm>
            <a:prstGeom prst="parallelogram">
              <a:avLst>
                <a:gd name="adj" fmla="val 26775"/>
              </a:avLst>
            </a:prstGeom>
            <a:solidFill>
              <a:srgbClr val="A6228C"/>
            </a:solidFill>
            <a:ln>
              <a:solidFill>
                <a:srgbClr val="A62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How Does a Septic Tank Work?">
              <a:extLst>
                <a:ext uri="{FF2B5EF4-FFF2-40B4-BE49-F238E27FC236}">
                  <a16:creationId xmlns:a16="http://schemas.microsoft.com/office/drawing/2014/main" id="{79C0CFBE-638D-47DF-9B5D-A66D37340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064" b="3529"/>
            <a:stretch>
              <a:fillRect/>
            </a:stretch>
          </p:blipFill>
          <p:spPr bwMode="auto">
            <a:xfrm>
              <a:off x="1757363" y="4960620"/>
              <a:ext cx="3133724" cy="1554480"/>
            </a:xfrm>
            <a:custGeom>
              <a:avLst/>
              <a:gdLst>
                <a:gd name="connsiteX0" fmla="*/ 388620 w 3133724"/>
                <a:gd name="connsiteY0" fmla="*/ 0 h 1554480"/>
                <a:gd name="connsiteX1" fmla="*/ 3133724 w 3133724"/>
                <a:gd name="connsiteY1" fmla="*/ 0 h 1554480"/>
                <a:gd name="connsiteX2" fmla="*/ 3133724 w 3133724"/>
                <a:gd name="connsiteY2" fmla="*/ 4 h 1554480"/>
                <a:gd name="connsiteX3" fmla="*/ 2745105 w 3133724"/>
                <a:gd name="connsiteY3" fmla="*/ 1554480 h 1554480"/>
                <a:gd name="connsiteX4" fmla="*/ 0 w 3133724"/>
                <a:gd name="connsiteY4" fmla="*/ 1554480 h 155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24" h="1554480">
                  <a:moveTo>
                    <a:pt x="388620" y="0"/>
                  </a:moveTo>
                  <a:lnTo>
                    <a:pt x="3133724" y="0"/>
                  </a:lnTo>
                  <a:lnTo>
                    <a:pt x="3133724" y="4"/>
                  </a:lnTo>
                  <a:lnTo>
                    <a:pt x="2745105" y="1554480"/>
                  </a:lnTo>
                  <a:lnTo>
                    <a:pt x="0" y="1554480"/>
                  </a:lnTo>
                  <a:close/>
                </a:path>
              </a:pathLst>
            </a:custGeom>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8F33246F-F427-4ADC-8022-0E4841E86BA4}"/>
                </a:ext>
              </a:extLst>
            </p:cNvPr>
            <p:cNvSpPr txBox="1"/>
            <p:nvPr/>
          </p:nvSpPr>
          <p:spPr>
            <a:xfrm>
              <a:off x="4986339" y="5322362"/>
              <a:ext cx="5295900" cy="830997"/>
            </a:xfrm>
            <a:prstGeom prst="rect">
              <a:avLst/>
            </a:prstGeom>
            <a:noFill/>
          </p:spPr>
          <p:txBody>
            <a:bodyPr wrap="square" rtlCol="0">
              <a:spAutoFit/>
            </a:bodyPr>
            <a:lstStyle/>
            <a:p>
              <a:r>
                <a:rPr lang="en-US" sz="2400" b="1" dirty="0">
                  <a:solidFill>
                    <a:srgbClr val="000000"/>
                  </a:solidFill>
                  <a:latin typeface="Atkinson Hyperlegible" pitchFamily="2" charset="0"/>
                </a:rPr>
                <a:t>Problem to address: Inadequate management of </a:t>
              </a:r>
              <a:r>
                <a:rPr lang="en-US" sz="2400" b="1" dirty="0" err="1">
                  <a:solidFill>
                    <a:srgbClr val="000000"/>
                  </a:solidFill>
                  <a:latin typeface="Atkinson Hyperlegible" pitchFamily="2" charset="0"/>
                </a:rPr>
                <a:t>faecal</a:t>
              </a:r>
              <a:r>
                <a:rPr lang="en-US" sz="2400" b="1" dirty="0">
                  <a:solidFill>
                    <a:srgbClr val="000000"/>
                  </a:solidFill>
                  <a:latin typeface="Atkinson Hyperlegible" pitchFamily="2" charset="0"/>
                </a:rPr>
                <a:t> waste</a:t>
              </a:r>
              <a:endParaRPr lang="en-GB" sz="2400" b="1" dirty="0">
                <a:solidFill>
                  <a:srgbClr val="000000"/>
                </a:solidFill>
                <a:latin typeface="Atkinson Hyperlegible" pitchFamily="2" charset="0"/>
              </a:endParaRPr>
            </a:p>
          </p:txBody>
        </p:sp>
        <p:sp>
          <p:nvSpPr>
            <p:cNvPr id="31" name="TextBox 5">
              <a:extLst>
                <a:ext uri="{FF2B5EF4-FFF2-40B4-BE49-F238E27FC236}">
                  <a16:creationId xmlns:a16="http://schemas.microsoft.com/office/drawing/2014/main" id="{4577503E-1555-4AAD-AB34-3F31E1E58E73}"/>
                </a:ext>
              </a:extLst>
            </p:cNvPr>
            <p:cNvSpPr txBox="1"/>
            <p:nvPr/>
          </p:nvSpPr>
          <p:spPr>
            <a:xfrm>
              <a:off x="1757362" y="6281302"/>
              <a:ext cx="2595563" cy="230832"/>
            </a:xfrm>
            <a:custGeom>
              <a:avLst/>
              <a:gdLst>
                <a:gd name="connsiteX0" fmla="*/ 0 w 2595563"/>
                <a:gd name="connsiteY0" fmla="*/ 0 h 230832"/>
                <a:gd name="connsiteX1" fmla="*/ 2595563 w 2595563"/>
                <a:gd name="connsiteY1" fmla="*/ 0 h 230832"/>
                <a:gd name="connsiteX2" fmla="*/ 2595563 w 2595563"/>
                <a:gd name="connsiteY2" fmla="*/ 230832 h 230832"/>
                <a:gd name="connsiteX3" fmla="*/ 0 w 2595563"/>
                <a:gd name="connsiteY3" fmla="*/ 230832 h 230832"/>
                <a:gd name="connsiteX4" fmla="*/ 0 w 2595563"/>
                <a:gd name="connsiteY4" fmla="*/ 0 h 230832"/>
                <a:gd name="connsiteX0" fmla="*/ 63500 w 2595563"/>
                <a:gd name="connsiteY0" fmla="*/ 0 h 230832"/>
                <a:gd name="connsiteX1" fmla="*/ 2595563 w 2595563"/>
                <a:gd name="connsiteY1" fmla="*/ 0 h 230832"/>
                <a:gd name="connsiteX2" fmla="*/ 2595563 w 2595563"/>
                <a:gd name="connsiteY2" fmla="*/ 230832 h 230832"/>
                <a:gd name="connsiteX3" fmla="*/ 0 w 2595563"/>
                <a:gd name="connsiteY3" fmla="*/ 230832 h 230832"/>
                <a:gd name="connsiteX4" fmla="*/ 63500 w 2595563"/>
                <a:gd name="connsiteY4" fmla="*/ 0 h 230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563" h="230832">
                  <a:moveTo>
                    <a:pt x="63500" y="0"/>
                  </a:moveTo>
                  <a:lnTo>
                    <a:pt x="2595563" y="0"/>
                  </a:lnTo>
                  <a:lnTo>
                    <a:pt x="2595563" y="230832"/>
                  </a:lnTo>
                  <a:lnTo>
                    <a:pt x="0" y="230832"/>
                  </a:lnTo>
                  <a:lnTo>
                    <a:pt x="63500" y="0"/>
                  </a:lnTo>
                  <a:close/>
                </a:path>
              </a:pathLst>
            </a:cu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a:t>
              </a:r>
              <a:r>
                <a:rPr lang="en-US" sz="900" dirty="0" err="1">
                  <a:latin typeface="+mj-lt"/>
                </a:rPr>
                <a:t>Alamy</a:t>
              </a:r>
              <a:r>
                <a:rPr lang="en-US" sz="900" dirty="0">
                  <a:latin typeface="+mj-lt"/>
                </a:rPr>
                <a:t> Stock Photo/Natalia </a:t>
              </a:r>
              <a:r>
                <a:rPr lang="en-US" sz="900" dirty="0" err="1">
                  <a:latin typeface="+mj-lt"/>
                </a:rPr>
                <a:t>Kokhanova</a:t>
              </a:r>
              <a:endParaRPr lang="en-US" sz="900" dirty="0">
                <a:latin typeface="+mj-lt"/>
              </a:endParaRPr>
            </a:p>
          </p:txBody>
        </p:sp>
      </p:grpSp>
      <p:pic>
        <p:nvPicPr>
          <p:cNvPr id="6" name="13">
            <a:hlinkClick r:id="" action="ppaction://media"/>
            <a:extLst>
              <a:ext uri="{FF2B5EF4-FFF2-40B4-BE49-F238E27FC236}">
                <a16:creationId xmlns:a16="http://schemas.microsoft.com/office/drawing/2014/main" id="{C30D06F2-3D46-A688-EBCC-D0773BEF26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1268180095"/>
      </p:ext>
    </p:extLst>
  </p:cSld>
  <p:clrMapOvr>
    <a:masterClrMapping/>
  </p:clrMapOvr>
  <mc:AlternateContent xmlns:mc="http://schemas.openxmlformats.org/markup-compatibility/2006">
    <mc:Choice xmlns:p14="http://schemas.microsoft.com/office/powerpoint/2010/main" Requires="p14">
      <p:transition spd="slow" p14:dur="2000" advClick="0" advTm="26000"/>
    </mc:Choice>
    <mc:Fallback>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040" fill="hold"/>
                                        <p:tgtEl>
                                          <p:spTgt spid="6"/>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2" presetClass="entr" presetSubtype="1"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 presetClass="entr" presetSubtype="8" fill="hold" nodeType="withEffect">
                                  <p:stCondLst>
                                    <p:cond delay="85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xit" presetSubtype="8" fill="hold" grpId="1" nodeType="withEffect">
                                  <p:stCondLst>
                                    <p:cond delay="26000"/>
                                  </p:stCondLst>
                                  <p:childTnLst>
                                    <p:anim calcmode="lin" valueType="num">
                                      <p:cBhvr additive="base">
                                        <p:cTn id="19" dur="500"/>
                                        <p:tgtEl>
                                          <p:spTgt spid="4"/>
                                        </p:tgtEl>
                                        <p:attrNameLst>
                                          <p:attrName>ppt_x</p:attrName>
                                        </p:attrNameLst>
                                      </p:cBhvr>
                                      <p:tavLst>
                                        <p:tav tm="0">
                                          <p:val>
                                            <p:strVal val="ppt_x"/>
                                          </p:val>
                                        </p:tav>
                                        <p:tav tm="100000">
                                          <p:val>
                                            <p:strVal val="0-ppt_w/2"/>
                                          </p:val>
                                        </p:tav>
                                      </p:tavLst>
                                    </p:anim>
                                    <p:anim calcmode="lin" valueType="num">
                                      <p:cBhvr additive="base">
                                        <p:cTn id="20" dur="500"/>
                                        <p:tgtEl>
                                          <p:spTgt spid="4"/>
                                        </p:tgtEl>
                                        <p:attrNameLst>
                                          <p:attrName>ppt_y</p:attrName>
                                        </p:attrNameLst>
                                      </p:cBhvr>
                                      <p:tavLst>
                                        <p:tav tm="0">
                                          <p:val>
                                            <p:strVal val="ppt_y"/>
                                          </p:val>
                                        </p:tav>
                                        <p:tav tm="100000">
                                          <p:val>
                                            <p:strVal val="ppt_y"/>
                                          </p:val>
                                        </p:tav>
                                      </p:tavLst>
                                    </p:anim>
                                    <p:set>
                                      <p:cBhvr>
                                        <p:cTn id="21" dur="1" fill="hold">
                                          <p:stCondLst>
                                            <p:cond delay="499"/>
                                          </p:stCondLst>
                                        </p:cTn>
                                        <p:tgtEl>
                                          <p:spTgt spid="4"/>
                                        </p:tgtEl>
                                        <p:attrNameLst>
                                          <p:attrName>style.visibility</p:attrName>
                                        </p:attrNameLst>
                                      </p:cBhvr>
                                      <p:to>
                                        <p:strVal val="hidden"/>
                                      </p:to>
                                    </p:set>
                                  </p:childTnLst>
                                </p:cTn>
                              </p:par>
                              <p:par>
                                <p:cTn id="22" presetID="2" presetClass="exit" presetSubtype="8" fill="hold" nodeType="withEffect">
                                  <p:stCondLst>
                                    <p:cond delay="26000"/>
                                  </p:stCondLst>
                                  <p:childTnLst>
                                    <p:anim calcmode="lin" valueType="num">
                                      <p:cBhvr additive="base">
                                        <p:cTn id="23" dur="500"/>
                                        <p:tgtEl>
                                          <p:spTgt spid="3"/>
                                        </p:tgtEl>
                                        <p:attrNameLst>
                                          <p:attrName>ppt_x</p:attrName>
                                        </p:attrNameLst>
                                      </p:cBhvr>
                                      <p:tavLst>
                                        <p:tav tm="0">
                                          <p:val>
                                            <p:strVal val="ppt_x"/>
                                          </p:val>
                                        </p:tav>
                                        <p:tav tm="100000">
                                          <p:val>
                                            <p:strVal val="0-ppt_w/2"/>
                                          </p:val>
                                        </p:tav>
                                      </p:tavLst>
                                    </p:anim>
                                    <p:anim calcmode="lin" valueType="num">
                                      <p:cBhvr additive="base">
                                        <p:cTn id="24" dur="500"/>
                                        <p:tgtEl>
                                          <p:spTgt spid="3"/>
                                        </p:tgtEl>
                                        <p:attrNameLst>
                                          <p:attrName>ppt_y</p:attrName>
                                        </p:attrNameLst>
                                      </p:cBhvr>
                                      <p:tavLst>
                                        <p:tav tm="0">
                                          <p:val>
                                            <p:strVal val="ppt_y"/>
                                          </p:val>
                                        </p:tav>
                                        <p:tav tm="100000">
                                          <p:val>
                                            <p:strVal val="ppt_y"/>
                                          </p:val>
                                        </p:tav>
                                      </p:tavLst>
                                    </p:anim>
                                    <p:set>
                                      <p:cBhvr>
                                        <p:cTn id="25" dur="1" fill="hold">
                                          <p:stCondLst>
                                            <p:cond delay="499"/>
                                          </p:stCondLst>
                                        </p:cTn>
                                        <p:tgtEl>
                                          <p:spTgt spid="3"/>
                                        </p:tgtEl>
                                        <p:attrNameLst>
                                          <p:attrName>style.visibility</p:attrName>
                                        </p:attrNameLst>
                                      </p:cBhvr>
                                      <p:to>
                                        <p:strVal val="hidden"/>
                                      </p:to>
                                    </p:set>
                                  </p:childTnLst>
                                </p:cTn>
                              </p:par>
                              <p:par>
                                <p:cTn id="26" presetID="2" presetClass="exit" presetSubtype="2" fill="hold" nodeType="withEffect">
                                  <p:stCondLst>
                                    <p:cond delay="26000"/>
                                  </p:stCondLst>
                                  <p:childTnLst>
                                    <p:anim calcmode="lin" valueType="num">
                                      <p:cBhvr additive="base">
                                        <p:cTn id="27" dur="500"/>
                                        <p:tgtEl>
                                          <p:spTgt spid="2"/>
                                        </p:tgtEl>
                                        <p:attrNameLst>
                                          <p:attrName>ppt_x</p:attrName>
                                        </p:attrNameLst>
                                      </p:cBhvr>
                                      <p:tavLst>
                                        <p:tav tm="0">
                                          <p:val>
                                            <p:strVal val="ppt_x"/>
                                          </p:val>
                                        </p:tav>
                                        <p:tav tm="100000">
                                          <p:val>
                                            <p:strVal val="1+ppt_w/2"/>
                                          </p:val>
                                        </p:tav>
                                      </p:tavLst>
                                    </p:anim>
                                    <p:anim calcmode="lin" valueType="num">
                                      <p:cBhvr additive="base">
                                        <p:cTn id="28" dur="500"/>
                                        <p:tgtEl>
                                          <p:spTgt spid="2"/>
                                        </p:tgtEl>
                                        <p:attrNameLst>
                                          <p:attrName>ppt_y</p:attrName>
                                        </p:attrNameLst>
                                      </p:cBhvr>
                                      <p:tavLst>
                                        <p:tav tm="0">
                                          <p:val>
                                            <p:strVal val="ppt_y"/>
                                          </p:val>
                                        </p:tav>
                                        <p:tav tm="100000">
                                          <p:val>
                                            <p:strVal val="ppt_y"/>
                                          </p:val>
                                        </p:tav>
                                      </p:tavLst>
                                    </p:anim>
                                    <p:set>
                                      <p:cBhvr>
                                        <p:cTn id="2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19" y="101421"/>
            <a:ext cx="11713455" cy="584775"/>
          </a:xfrm>
          <a:prstGeom prst="rect">
            <a:avLst/>
          </a:prstGeom>
          <a:noFill/>
        </p:spPr>
        <p:txBody>
          <a:bodyPr wrap="square" rtlCol="0">
            <a:spAutoFit/>
          </a:bodyPr>
          <a:lstStyle/>
          <a:p>
            <a:r>
              <a:rPr lang="en-US" sz="3200" b="1" dirty="0">
                <a:solidFill>
                  <a:srgbClr val="A6228C"/>
                </a:solidFill>
                <a:latin typeface="Atkinson Hyperlegible" pitchFamily="2" charset="0"/>
              </a:rPr>
              <a:t>Examples of risk prioritization</a:t>
            </a:r>
          </a:p>
        </p:txBody>
      </p:sp>
      <p:graphicFrame>
        <p:nvGraphicFramePr>
          <p:cNvPr id="2" name="Table 2">
            <a:extLst>
              <a:ext uri="{FF2B5EF4-FFF2-40B4-BE49-F238E27FC236}">
                <a16:creationId xmlns:a16="http://schemas.microsoft.com/office/drawing/2014/main" id="{6F28565F-8392-4357-A18B-51FE54DE556D}"/>
              </a:ext>
            </a:extLst>
          </p:cNvPr>
          <p:cNvGraphicFramePr>
            <a:graphicFrameLocks noGrp="1"/>
          </p:cNvGraphicFramePr>
          <p:nvPr>
            <p:extLst>
              <p:ext uri="{D42A27DB-BD31-4B8C-83A1-F6EECF244321}">
                <p14:modId xmlns:p14="http://schemas.microsoft.com/office/powerpoint/2010/main" val="2673810584"/>
              </p:ext>
            </p:extLst>
          </p:nvPr>
        </p:nvGraphicFramePr>
        <p:xfrm>
          <a:off x="198120" y="830773"/>
          <a:ext cx="11713455" cy="2973930"/>
        </p:xfrm>
        <a:graphic>
          <a:graphicData uri="http://schemas.openxmlformats.org/drawingml/2006/table">
            <a:tbl>
              <a:tblPr firstRow="1" bandRow="1">
                <a:tableStyleId>{93296810-A885-4BE3-A3E7-6D5BEEA58F35}</a:tableStyleId>
              </a:tblPr>
              <a:tblGrid>
                <a:gridCol w="4419030">
                  <a:extLst>
                    <a:ext uri="{9D8B030D-6E8A-4147-A177-3AD203B41FA5}">
                      <a16:colId xmlns:a16="http://schemas.microsoft.com/office/drawing/2014/main" val="1600831570"/>
                    </a:ext>
                  </a:extLst>
                </a:gridCol>
                <a:gridCol w="1524176">
                  <a:extLst>
                    <a:ext uri="{9D8B030D-6E8A-4147-A177-3AD203B41FA5}">
                      <a16:colId xmlns:a16="http://schemas.microsoft.com/office/drawing/2014/main" val="1688693539"/>
                    </a:ext>
                  </a:extLst>
                </a:gridCol>
                <a:gridCol w="5770249">
                  <a:extLst>
                    <a:ext uri="{9D8B030D-6E8A-4147-A177-3AD203B41FA5}">
                      <a16:colId xmlns:a16="http://schemas.microsoft.com/office/drawing/2014/main" val="877986810"/>
                    </a:ext>
                  </a:extLst>
                </a:gridCol>
              </a:tblGrid>
              <a:tr h="595256">
                <a:tc>
                  <a:txBody>
                    <a:bodyPr/>
                    <a:lstStyle/>
                    <a:p>
                      <a:pPr marL="0" marR="0" algn="ctr" defTabSz="914400" rtl="0" eaLnBrk="1" latinLnBrk="0" hangingPunct="1">
                        <a:lnSpc>
                          <a:spcPct val="115000"/>
                        </a:lnSpc>
                        <a:spcBef>
                          <a:spcPts val="0"/>
                        </a:spcBef>
                        <a:spcAft>
                          <a:spcPts val="0"/>
                        </a:spcAft>
                      </a:pPr>
                      <a:r>
                        <a:rPr lang="en-US" sz="2400" b="1" kern="1200" dirty="0">
                          <a:solidFill>
                            <a:schemeClr val="bg1"/>
                          </a:solidFill>
                          <a:effectLst/>
                          <a:latin typeface="Atkinson Hyperlegible" pitchFamily="2" charset="0"/>
                          <a:ea typeface="+mn-ea"/>
                          <a:cs typeface="+mn-cs"/>
                        </a:rPr>
                        <a:t>Category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p>
                      <a:pPr marL="0" marR="0" algn="ctr" defTabSz="914400" rtl="0" eaLnBrk="1" latinLnBrk="0" hangingPunct="1">
                        <a:lnSpc>
                          <a:spcPct val="115000"/>
                        </a:lnSpc>
                        <a:spcBef>
                          <a:spcPts val="0"/>
                        </a:spcBef>
                        <a:spcAft>
                          <a:spcPts val="0"/>
                        </a:spcAft>
                      </a:pPr>
                      <a:r>
                        <a:rPr lang="en-US" sz="2400" b="1" kern="1200" dirty="0">
                          <a:solidFill>
                            <a:schemeClr val="bg1"/>
                          </a:solidFill>
                          <a:effectLst/>
                          <a:latin typeface="Atkinson Hyperlegible" pitchFamily="2" charset="0"/>
                          <a:ea typeface="+mn-ea"/>
                          <a:cs typeface="+mn-cs"/>
                        </a:rPr>
                        <a:t>Score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p>
                      <a:pPr marL="0" marR="0" algn="ctr" defTabSz="914400" rtl="0" eaLnBrk="1" latinLnBrk="0" hangingPunct="1">
                        <a:lnSpc>
                          <a:spcPct val="115000"/>
                        </a:lnSpc>
                        <a:spcBef>
                          <a:spcPts val="0"/>
                        </a:spcBef>
                        <a:spcAft>
                          <a:spcPts val="0"/>
                        </a:spcAft>
                      </a:pPr>
                      <a:r>
                        <a:rPr lang="en-US" sz="2400" b="1" kern="1200" dirty="0">
                          <a:solidFill>
                            <a:schemeClr val="bg1"/>
                          </a:solidFill>
                          <a:effectLst/>
                          <a:latin typeface="Atkinson Hyperlegible" pitchFamily="2" charset="0"/>
                          <a:ea typeface="+mn-ea"/>
                          <a:cs typeface="+mn-cs"/>
                        </a:rPr>
                        <a:t>Notes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extLst>
                  <a:ext uri="{0D108BD9-81ED-4DB2-BD59-A6C34878D82A}">
                    <a16:rowId xmlns:a16="http://schemas.microsoft.com/office/drawing/2014/main" val="2097714513"/>
                  </a:ext>
                </a:extLst>
              </a:tr>
              <a:tr h="1194789">
                <a:tc>
                  <a:txBody>
                    <a:bodyPr/>
                    <a:lstStyle/>
                    <a:p>
                      <a:pPr marL="91440" marR="0" algn="l" defTabSz="914400" rtl="0" eaLnBrk="1" latinLnBrk="0" hangingPunct="1">
                        <a:lnSpc>
                          <a:spcPct val="115000"/>
                        </a:lnSpc>
                        <a:spcBef>
                          <a:spcPts val="0"/>
                        </a:spcBef>
                        <a:spcAft>
                          <a:spcPts val="0"/>
                        </a:spcAft>
                      </a:pPr>
                      <a:r>
                        <a:rPr lang="en-US" sz="2200" b="0" kern="1200" dirty="0">
                          <a:solidFill>
                            <a:schemeClr val="tx1"/>
                          </a:solidFill>
                          <a:effectLst/>
                          <a:latin typeface="Atkinson Hyperlegible" pitchFamily="2" charset="0"/>
                          <a:ea typeface="+mn-ea"/>
                          <a:cs typeface="+mn-cs"/>
                        </a:rPr>
                        <a:t>Severity of risk to facility users and environment/climate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0" marR="0" algn="ctr" defTabSz="914400" rtl="0" eaLnBrk="1" latinLnBrk="0" hangingPunct="1">
                        <a:lnSpc>
                          <a:spcPct val="115000"/>
                        </a:lnSpc>
                        <a:spcBef>
                          <a:spcPts val="0"/>
                        </a:spcBef>
                        <a:spcAft>
                          <a:spcPts val="0"/>
                        </a:spcAft>
                      </a:pPr>
                      <a:r>
                        <a:rPr lang="en-US" sz="2200" b="0" kern="1200" dirty="0">
                          <a:solidFill>
                            <a:schemeClr val="tx1"/>
                          </a:solidFill>
                          <a:effectLst/>
                          <a:latin typeface="Atkinson Hyperlegible" pitchFamily="2" charset="0"/>
                          <a:ea typeface="+mn-ea"/>
                          <a:cs typeface="+mn-cs"/>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91440" marR="0" algn="l" defTabSz="914400" rtl="0" eaLnBrk="1" latinLnBrk="0" hangingPunct="1">
                        <a:lnSpc>
                          <a:spcPct val="115000"/>
                        </a:lnSpc>
                        <a:spcBef>
                          <a:spcPts val="0"/>
                        </a:spcBef>
                        <a:spcAft>
                          <a:spcPts val="0"/>
                        </a:spcAft>
                      </a:pPr>
                      <a:r>
                        <a:rPr lang="en-US" sz="2200" b="0" kern="1200" dirty="0">
                          <a:solidFill>
                            <a:schemeClr val="tx1"/>
                          </a:solidFill>
                          <a:effectLst/>
                          <a:latin typeface="Atkinson Hyperlegible" pitchFamily="2" charset="0"/>
                          <a:ea typeface="+mn-ea"/>
                          <a:cs typeface="+mn-cs"/>
                        </a:rPr>
                        <a:t>Insufficient lighting poses safety risk.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extLst>
                  <a:ext uri="{0D108BD9-81ED-4DB2-BD59-A6C34878D82A}">
                    <a16:rowId xmlns:a16="http://schemas.microsoft.com/office/drawing/2014/main" val="243035016"/>
                  </a:ext>
                </a:extLst>
              </a:tr>
              <a:tr h="695884">
                <a:tc>
                  <a:txBody>
                    <a:bodyPr/>
                    <a:lstStyle/>
                    <a:p>
                      <a:pPr marL="91440" marR="0" algn="l" defTabSz="914400" rtl="0" eaLnBrk="1" latinLnBrk="0" hangingPunct="1">
                        <a:lnSpc>
                          <a:spcPct val="115000"/>
                        </a:lnSpc>
                        <a:spcBef>
                          <a:spcPts val="0"/>
                        </a:spcBef>
                        <a:spcAft>
                          <a:spcPts val="0"/>
                        </a:spcAft>
                      </a:pPr>
                      <a:r>
                        <a:rPr lang="en-US" sz="2200" b="0" kern="1200" dirty="0">
                          <a:solidFill>
                            <a:schemeClr val="tx1"/>
                          </a:solidFill>
                          <a:effectLst/>
                          <a:latin typeface="Atkinson Hyperlegible" pitchFamily="2" charset="0"/>
                          <a:ea typeface="+mn-ea"/>
                          <a:cs typeface="+mn-cs"/>
                        </a:rPr>
                        <a:t>Likelihood of Occurrence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tc>
                  <a:txBody>
                    <a:bodyPr/>
                    <a:lstStyle/>
                    <a:p>
                      <a:pPr marL="0" marR="0" algn="ctr" defTabSz="914400" rtl="0" eaLnBrk="1" latinLnBrk="0" hangingPunct="1">
                        <a:lnSpc>
                          <a:spcPct val="115000"/>
                        </a:lnSpc>
                        <a:spcBef>
                          <a:spcPts val="0"/>
                        </a:spcBef>
                        <a:spcAft>
                          <a:spcPts val="0"/>
                        </a:spcAft>
                      </a:pPr>
                      <a:r>
                        <a:rPr lang="en-US" sz="2200" b="0" kern="1200" dirty="0">
                          <a:solidFill>
                            <a:schemeClr val="tx1"/>
                          </a:solidFill>
                          <a:effectLst/>
                          <a:latin typeface="Atkinson Hyperlegible" pitchFamily="2" charset="0"/>
                          <a:ea typeface="+mn-ea"/>
                          <a:cs typeface="+mn-cs"/>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tc>
                  <a:txBody>
                    <a:bodyPr/>
                    <a:lstStyle/>
                    <a:p>
                      <a:pPr marL="91440" marR="0" algn="l" defTabSz="914400" rtl="0" eaLnBrk="1" latinLnBrk="0" hangingPunct="1">
                        <a:lnSpc>
                          <a:spcPct val="115000"/>
                        </a:lnSpc>
                        <a:spcBef>
                          <a:spcPts val="0"/>
                        </a:spcBef>
                        <a:spcAft>
                          <a:spcPts val="0"/>
                        </a:spcAft>
                      </a:pPr>
                      <a:r>
                        <a:rPr lang="en-US" sz="2200" b="0" i="0" u="none" strike="noStrike" kern="1200" dirty="0">
                          <a:solidFill>
                            <a:schemeClr val="dk1"/>
                          </a:solidFill>
                          <a:effectLst/>
                          <a:latin typeface="Atkinson Hyperlegible" pitchFamily="2" charset="0"/>
                          <a:ea typeface="+mn-ea"/>
                          <a:cs typeface="+mn-cs"/>
                        </a:rPr>
                        <a:t>Nighttime risks relevant during facility use.</a:t>
                      </a:r>
                      <a:endParaRPr lang="en-US" sz="2200" b="0" kern="1200" dirty="0">
                        <a:solidFill>
                          <a:schemeClr val="tx1"/>
                        </a:solidFill>
                        <a:effectLst/>
                        <a:latin typeface="Atkinson Hyperlegible" pitchFamily="2"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extLst>
                  <a:ext uri="{0D108BD9-81ED-4DB2-BD59-A6C34878D82A}">
                    <a16:rowId xmlns:a16="http://schemas.microsoft.com/office/drawing/2014/main" val="1053090601"/>
                  </a:ext>
                </a:extLst>
              </a:tr>
              <a:tr h="488001">
                <a:tc>
                  <a:txBody>
                    <a:bodyPr/>
                    <a:lstStyle/>
                    <a:p>
                      <a:pPr marL="91440" marR="0" algn="l" defTabSz="914400" rtl="0" eaLnBrk="1" latinLnBrk="0" hangingPunct="1">
                        <a:lnSpc>
                          <a:spcPct val="115000"/>
                        </a:lnSpc>
                        <a:spcBef>
                          <a:spcPts val="0"/>
                        </a:spcBef>
                        <a:spcAft>
                          <a:spcPts val="0"/>
                        </a:spcAft>
                      </a:pPr>
                      <a:r>
                        <a:rPr lang="en-US" sz="2200" b="1" kern="1200" dirty="0">
                          <a:solidFill>
                            <a:schemeClr val="tx1"/>
                          </a:solidFill>
                          <a:effectLst/>
                          <a:latin typeface="Atkinson Hyperlegible" pitchFamily="2" charset="0"/>
                          <a:ea typeface="+mn-ea"/>
                          <a:cs typeface="+mn-cs"/>
                        </a:rPr>
                        <a:t>Total score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0" marR="0" algn="ctr" defTabSz="914400" rtl="0" eaLnBrk="1" latinLnBrk="0" hangingPunct="1">
                        <a:lnSpc>
                          <a:spcPct val="115000"/>
                        </a:lnSpc>
                        <a:spcBef>
                          <a:spcPts val="0"/>
                        </a:spcBef>
                        <a:spcAft>
                          <a:spcPts val="0"/>
                        </a:spcAft>
                      </a:pPr>
                      <a:r>
                        <a:rPr lang="en-US" sz="2200" b="1" kern="1200" dirty="0">
                          <a:solidFill>
                            <a:schemeClr val="tx1"/>
                          </a:solidFill>
                          <a:effectLst/>
                          <a:latin typeface="Atkinson Hyperlegible" pitchFamily="2" charset="0"/>
                          <a:ea typeface="+mn-ea"/>
                          <a:cs typeface="+mn-cs"/>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91440" marR="0" algn="l" defTabSz="914400" rtl="0" eaLnBrk="1" latinLnBrk="0" hangingPunct="1">
                        <a:lnSpc>
                          <a:spcPct val="115000"/>
                        </a:lnSpc>
                        <a:spcBef>
                          <a:spcPts val="0"/>
                        </a:spcBef>
                        <a:spcAft>
                          <a:spcPts val="0"/>
                        </a:spcAft>
                      </a:pPr>
                      <a:r>
                        <a:rPr lang="en-US" sz="2200" b="1" kern="1200" dirty="0">
                          <a:solidFill>
                            <a:schemeClr val="tx1"/>
                          </a:solidFill>
                          <a:effectLst/>
                          <a:latin typeface="Atkinson Hyperlegible" pitchFamily="2" charset="0"/>
                          <a:ea typeface="+mn-ea"/>
                          <a:cs typeface="+mn-cs"/>
                        </a:rPr>
                        <a:t>Low risk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extLst>
                  <a:ext uri="{0D108BD9-81ED-4DB2-BD59-A6C34878D82A}">
                    <a16:rowId xmlns:a16="http://schemas.microsoft.com/office/drawing/2014/main" val="344863670"/>
                  </a:ext>
                </a:extLst>
              </a:tr>
            </a:tbl>
          </a:graphicData>
        </a:graphic>
      </p:graphicFrame>
      <p:grpSp>
        <p:nvGrpSpPr>
          <p:cNvPr id="7" name="Group 6">
            <a:extLst>
              <a:ext uri="{FF2B5EF4-FFF2-40B4-BE49-F238E27FC236}">
                <a16:creationId xmlns:a16="http://schemas.microsoft.com/office/drawing/2014/main" id="{282EC6BF-0A87-4D6B-9686-793E7D11772B}"/>
              </a:ext>
            </a:extLst>
          </p:cNvPr>
          <p:cNvGrpSpPr/>
          <p:nvPr/>
        </p:nvGrpSpPr>
        <p:grpSpPr>
          <a:xfrm>
            <a:off x="8823959" y="4135695"/>
            <a:ext cx="3169921" cy="2377440"/>
            <a:chOff x="8647748" y="4011870"/>
            <a:chExt cx="3169921" cy="2377440"/>
          </a:xfrm>
        </p:grpSpPr>
        <p:sp>
          <p:nvSpPr>
            <p:cNvPr id="29" name="Parallelogram 28">
              <a:extLst>
                <a:ext uri="{FF2B5EF4-FFF2-40B4-BE49-F238E27FC236}">
                  <a16:creationId xmlns:a16="http://schemas.microsoft.com/office/drawing/2014/main" id="{7A090043-E0E7-469D-B1B9-DEF9D217BC9F}"/>
                </a:ext>
              </a:extLst>
            </p:cNvPr>
            <p:cNvSpPr/>
            <p:nvPr/>
          </p:nvSpPr>
          <p:spPr>
            <a:xfrm>
              <a:off x="8647748" y="4011870"/>
              <a:ext cx="3169921" cy="2377440"/>
            </a:xfrm>
            <a:prstGeom prst="parallelogram">
              <a:avLst>
                <a:gd name="adj" fmla="val 0"/>
              </a:avLst>
            </a:prstGeom>
            <a:solidFill>
              <a:srgbClr val="F2D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2CEACA8-972A-4BA8-B11B-6E1D4BF91FC1}"/>
                </a:ext>
              </a:extLst>
            </p:cNvPr>
            <p:cNvSpPr txBox="1"/>
            <p:nvPr/>
          </p:nvSpPr>
          <p:spPr>
            <a:xfrm>
              <a:off x="8708708" y="4600426"/>
              <a:ext cx="3048001" cy="1200329"/>
            </a:xfrm>
            <a:prstGeom prst="rect">
              <a:avLst/>
            </a:prstGeom>
            <a:noFill/>
          </p:spPr>
          <p:txBody>
            <a:bodyPr wrap="square" rtlCol="0">
              <a:spAutoFit/>
            </a:bodyPr>
            <a:lstStyle/>
            <a:p>
              <a:pPr algn="ctr"/>
              <a:r>
                <a:rPr lang="en-US" sz="2400" b="1" dirty="0">
                  <a:solidFill>
                    <a:srgbClr val="000000"/>
                  </a:solidFill>
                  <a:latin typeface="Atkinson Hyperlegible" pitchFamily="2" charset="0"/>
                </a:rPr>
                <a:t>Problem to be addressed: Lack of lighting in toilets </a:t>
              </a:r>
              <a:endParaRPr lang="en-GB" sz="2400" b="1" dirty="0">
                <a:solidFill>
                  <a:srgbClr val="000000"/>
                </a:solidFill>
                <a:latin typeface="Atkinson Hyperlegible" pitchFamily="2" charset="0"/>
              </a:endParaRPr>
            </a:p>
          </p:txBody>
        </p:sp>
      </p:grpSp>
      <p:grpSp>
        <p:nvGrpSpPr>
          <p:cNvPr id="9" name="Group 8">
            <a:extLst>
              <a:ext uri="{FF2B5EF4-FFF2-40B4-BE49-F238E27FC236}">
                <a16:creationId xmlns:a16="http://schemas.microsoft.com/office/drawing/2014/main" id="{A03810A7-8E1A-42C0-81FD-3BE93A433710}"/>
              </a:ext>
            </a:extLst>
          </p:cNvPr>
          <p:cNvGrpSpPr/>
          <p:nvPr/>
        </p:nvGrpSpPr>
        <p:grpSpPr>
          <a:xfrm>
            <a:off x="5342572" y="4135695"/>
            <a:ext cx="3348990" cy="2427030"/>
            <a:chOff x="5257798" y="4135695"/>
            <a:chExt cx="3348990" cy="2427030"/>
          </a:xfrm>
        </p:grpSpPr>
        <p:sp>
          <p:nvSpPr>
            <p:cNvPr id="46" name="Rectangle 45">
              <a:extLst>
                <a:ext uri="{FF2B5EF4-FFF2-40B4-BE49-F238E27FC236}">
                  <a16:creationId xmlns:a16="http://schemas.microsoft.com/office/drawing/2014/main" id="{101F74E7-05AB-42DE-A481-D3A7126C8098}"/>
                </a:ext>
              </a:extLst>
            </p:cNvPr>
            <p:cNvSpPr/>
            <p:nvPr/>
          </p:nvSpPr>
          <p:spPr>
            <a:xfrm flipH="1" flipV="1">
              <a:off x="7692388" y="5648325"/>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A person holding a light on a wall&#10;&#10;Description automatically generated">
              <a:extLst>
                <a:ext uri="{FF2B5EF4-FFF2-40B4-BE49-F238E27FC236}">
                  <a16:creationId xmlns:a16="http://schemas.microsoft.com/office/drawing/2014/main" id="{D16BF5E4-BE3F-4A6A-ADCC-A58EA730E09E}"/>
                </a:ext>
              </a:extLst>
            </p:cNvPr>
            <p:cNvPicPr>
              <a:picLocks noChangeAspect="1"/>
            </p:cNvPicPr>
            <p:nvPr/>
          </p:nvPicPr>
          <p:blipFill>
            <a:blip r:embed="rId5"/>
            <a:srcRect l="568" t="15922" r="1250" b="32661"/>
            <a:stretch>
              <a:fillRect/>
            </a:stretch>
          </p:blipFill>
          <p:spPr>
            <a:xfrm>
              <a:off x="5257798" y="4135695"/>
              <a:ext cx="3291840" cy="2377440"/>
            </a:xfrm>
            <a:custGeom>
              <a:avLst/>
              <a:gdLst>
                <a:gd name="connsiteX0" fmla="*/ 0 w 3291840"/>
                <a:gd name="connsiteY0" fmla="*/ 0 h 2377440"/>
                <a:gd name="connsiteX1" fmla="*/ 3291840 w 3291840"/>
                <a:gd name="connsiteY1" fmla="*/ 0 h 2377440"/>
                <a:gd name="connsiteX2" fmla="*/ 3291840 w 3291840"/>
                <a:gd name="connsiteY2" fmla="*/ 2377440 h 2377440"/>
                <a:gd name="connsiteX3" fmla="*/ 0 w 329184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3291840" h="2377440">
                  <a:moveTo>
                    <a:pt x="0" y="0"/>
                  </a:moveTo>
                  <a:lnTo>
                    <a:pt x="3291840" y="0"/>
                  </a:lnTo>
                  <a:lnTo>
                    <a:pt x="3291840" y="2377440"/>
                  </a:lnTo>
                  <a:lnTo>
                    <a:pt x="0" y="2377440"/>
                  </a:lnTo>
                  <a:close/>
                </a:path>
              </a:pathLst>
            </a:custGeom>
          </p:spPr>
        </p:pic>
        <p:sp>
          <p:nvSpPr>
            <p:cNvPr id="41" name="TextBox 5">
              <a:extLst>
                <a:ext uri="{FF2B5EF4-FFF2-40B4-BE49-F238E27FC236}">
                  <a16:creationId xmlns:a16="http://schemas.microsoft.com/office/drawing/2014/main" id="{D7B979CA-2CBC-4F15-A33D-0B680F9A1812}"/>
                </a:ext>
              </a:extLst>
            </p:cNvPr>
            <p:cNvSpPr txBox="1"/>
            <p:nvPr/>
          </p:nvSpPr>
          <p:spPr>
            <a:xfrm>
              <a:off x="5257798" y="6282303"/>
              <a:ext cx="1631950"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WHO/Arabella Hayter</a:t>
              </a:r>
            </a:p>
          </p:txBody>
        </p:sp>
      </p:grpSp>
      <p:grpSp>
        <p:nvGrpSpPr>
          <p:cNvPr id="10" name="Group 9">
            <a:extLst>
              <a:ext uri="{FF2B5EF4-FFF2-40B4-BE49-F238E27FC236}">
                <a16:creationId xmlns:a16="http://schemas.microsoft.com/office/drawing/2014/main" id="{1DEE3C69-44D0-42A7-86BD-EE0F69955F67}"/>
              </a:ext>
            </a:extLst>
          </p:cNvPr>
          <p:cNvGrpSpPr/>
          <p:nvPr/>
        </p:nvGrpSpPr>
        <p:grpSpPr>
          <a:xfrm>
            <a:off x="198120" y="4078545"/>
            <a:ext cx="5012054" cy="2434590"/>
            <a:chOff x="147634" y="4078545"/>
            <a:chExt cx="5012054" cy="2434590"/>
          </a:xfrm>
        </p:grpSpPr>
        <p:sp>
          <p:nvSpPr>
            <p:cNvPr id="45" name="Rectangle 44">
              <a:extLst>
                <a:ext uri="{FF2B5EF4-FFF2-40B4-BE49-F238E27FC236}">
                  <a16:creationId xmlns:a16="http://schemas.microsoft.com/office/drawing/2014/main" id="{0DB8953D-CC82-4D67-AC62-E05089C30048}"/>
                </a:ext>
              </a:extLst>
            </p:cNvPr>
            <p:cNvSpPr/>
            <p:nvPr/>
          </p:nvSpPr>
          <p:spPr>
            <a:xfrm flipH="1" flipV="1">
              <a:off x="147634" y="4078545"/>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15CEB750-747C-4CAB-B4E0-E0EF34A9E82D}"/>
                </a:ext>
              </a:extLst>
            </p:cNvPr>
            <p:cNvPicPr>
              <a:picLocks noChangeAspect="1"/>
            </p:cNvPicPr>
            <p:nvPr/>
          </p:nvPicPr>
          <p:blipFill>
            <a:blip r:embed="rId6"/>
            <a:srcRect t="28917" r="134" b="7098"/>
            <a:stretch>
              <a:fillRect/>
            </a:stretch>
          </p:blipFill>
          <p:spPr>
            <a:xfrm>
              <a:off x="204784" y="4135695"/>
              <a:ext cx="4954904" cy="2377440"/>
            </a:xfrm>
            <a:custGeom>
              <a:avLst/>
              <a:gdLst>
                <a:gd name="connsiteX0" fmla="*/ 0 w 4954904"/>
                <a:gd name="connsiteY0" fmla="*/ 0 h 2377440"/>
                <a:gd name="connsiteX1" fmla="*/ 4954904 w 4954904"/>
                <a:gd name="connsiteY1" fmla="*/ 0 h 2377440"/>
                <a:gd name="connsiteX2" fmla="*/ 4954904 w 4954904"/>
                <a:gd name="connsiteY2" fmla="*/ 2377440 h 2377440"/>
                <a:gd name="connsiteX3" fmla="*/ 0 w 4954904"/>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4954904" h="2377440">
                  <a:moveTo>
                    <a:pt x="0" y="0"/>
                  </a:moveTo>
                  <a:lnTo>
                    <a:pt x="4954904" y="0"/>
                  </a:lnTo>
                  <a:lnTo>
                    <a:pt x="4954904" y="2377440"/>
                  </a:lnTo>
                  <a:lnTo>
                    <a:pt x="0" y="2377440"/>
                  </a:lnTo>
                  <a:close/>
                </a:path>
              </a:pathLst>
            </a:custGeom>
          </p:spPr>
        </p:pic>
        <p:sp>
          <p:nvSpPr>
            <p:cNvPr id="44" name="TextBox 5">
              <a:extLst>
                <a:ext uri="{FF2B5EF4-FFF2-40B4-BE49-F238E27FC236}">
                  <a16:creationId xmlns:a16="http://schemas.microsoft.com/office/drawing/2014/main" id="{E680B150-AB81-49E7-837E-1E1F2FA29356}"/>
                </a:ext>
              </a:extLst>
            </p:cNvPr>
            <p:cNvSpPr txBox="1"/>
            <p:nvPr/>
          </p:nvSpPr>
          <p:spPr>
            <a:xfrm>
              <a:off x="204784" y="6282303"/>
              <a:ext cx="1138241"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WaterAid</a:t>
              </a:r>
            </a:p>
          </p:txBody>
        </p:sp>
      </p:grpSp>
      <p:pic>
        <p:nvPicPr>
          <p:cNvPr id="5" name="14">
            <a:hlinkClick r:id="" action="ppaction://media"/>
            <a:extLst>
              <a:ext uri="{FF2B5EF4-FFF2-40B4-BE49-F238E27FC236}">
                <a16:creationId xmlns:a16="http://schemas.microsoft.com/office/drawing/2014/main" id="{4F7C7600-03F1-DA05-9009-B7689917B2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58000"/>
            <a:ext cx="609600" cy="609600"/>
          </a:xfrm>
          <a:prstGeom prst="rect">
            <a:avLst/>
          </a:prstGeom>
        </p:spPr>
      </p:pic>
    </p:spTree>
    <p:extLst>
      <p:ext uri="{BB962C8B-B14F-4D97-AF65-F5344CB8AC3E}">
        <p14:creationId xmlns:p14="http://schemas.microsoft.com/office/powerpoint/2010/main" val="2082561328"/>
      </p:ext>
    </p:extLst>
  </p:cSld>
  <p:clrMapOvr>
    <a:masterClrMapping/>
  </p:clrMapOvr>
  <mc:AlternateContent xmlns:mc="http://schemas.openxmlformats.org/markup-compatibility/2006">
    <mc:Choice xmlns:p14="http://schemas.microsoft.com/office/powerpoint/2010/main" Requires="p14">
      <p:transition spd="slow" p14:dur="2000" advClick="0" advTm="16460"/>
    </mc:Choice>
    <mc:Fallback>
      <p:transition spd="slow" advClick="0" advTm="1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64" fill="hold"/>
                                        <p:tgtEl>
                                          <p:spTgt spid="5"/>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2" presetClass="entr" presetSubtype="1"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 presetClass="entr" presetSubtype="8"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15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200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xit" presetSubtype="8" fill="hold" grpId="1" nodeType="withEffect">
                                  <p:stCondLst>
                                    <p:cond delay="16460"/>
                                  </p:stCondLst>
                                  <p:childTnLst>
                                    <p:anim calcmode="lin" valueType="num">
                                      <p:cBhvr additive="base">
                                        <p:cTn id="27" dur="500"/>
                                        <p:tgtEl>
                                          <p:spTgt spid="4"/>
                                        </p:tgtEl>
                                        <p:attrNameLst>
                                          <p:attrName>ppt_x</p:attrName>
                                        </p:attrNameLst>
                                      </p:cBhvr>
                                      <p:tavLst>
                                        <p:tav tm="0">
                                          <p:val>
                                            <p:strVal val="ppt_x"/>
                                          </p:val>
                                        </p:tav>
                                        <p:tav tm="100000">
                                          <p:val>
                                            <p:strVal val="0-ppt_w/2"/>
                                          </p:val>
                                        </p:tav>
                                      </p:tavLst>
                                    </p:anim>
                                    <p:anim calcmode="lin" valueType="num">
                                      <p:cBhvr additive="base">
                                        <p:cTn id="28" dur="500"/>
                                        <p:tgtEl>
                                          <p:spTgt spid="4"/>
                                        </p:tgtEl>
                                        <p:attrNameLst>
                                          <p:attrName>ppt_y</p:attrName>
                                        </p:attrNameLst>
                                      </p:cBhvr>
                                      <p:tavLst>
                                        <p:tav tm="0">
                                          <p:val>
                                            <p:strVal val="ppt_y"/>
                                          </p:val>
                                        </p:tav>
                                        <p:tav tm="100000">
                                          <p:val>
                                            <p:strVal val="ppt_y"/>
                                          </p:val>
                                        </p:tav>
                                      </p:tavLst>
                                    </p:anim>
                                    <p:set>
                                      <p:cBhvr>
                                        <p:cTn id="29" dur="1" fill="hold">
                                          <p:stCondLst>
                                            <p:cond delay="499"/>
                                          </p:stCondLst>
                                        </p:cTn>
                                        <p:tgtEl>
                                          <p:spTgt spid="4"/>
                                        </p:tgtEl>
                                        <p:attrNameLst>
                                          <p:attrName>style.visibility</p:attrName>
                                        </p:attrNameLst>
                                      </p:cBhvr>
                                      <p:to>
                                        <p:strVal val="hidden"/>
                                      </p:to>
                                    </p:set>
                                  </p:childTnLst>
                                </p:cTn>
                              </p:par>
                              <p:par>
                                <p:cTn id="30" presetID="2" presetClass="exit" presetSubtype="8" fill="hold" nodeType="withEffect">
                                  <p:stCondLst>
                                    <p:cond delay="16460"/>
                                  </p:stCondLst>
                                  <p:childTnLst>
                                    <p:anim calcmode="lin" valueType="num">
                                      <p:cBhvr additive="base">
                                        <p:cTn id="31" dur="500"/>
                                        <p:tgtEl>
                                          <p:spTgt spid="7"/>
                                        </p:tgtEl>
                                        <p:attrNameLst>
                                          <p:attrName>ppt_x</p:attrName>
                                        </p:attrNameLst>
                                      </p:cBhvr>
                                      <p:tavLst>
                                        <p:tav tm="0">
                                          <p:val>
                                            <p:strVal val="ppt_x"/>
                                          </p:val>
                                        </p:tav>
                                        <p:tav tm="100000">
                                          <p:val>
                                            <p:strVal val="0-ppt_w/2"/>
                                          </p:val>
                                        </p:tav>
                                      </p:tavLst>
                                    </p:anim>
                                    <p:anim calcmode="lin" valueType="num">
                                      <p:cBhvr additive="base">
                                        <p:cTn id="32" dur="500"/>
                                        <p:tgtEl>
                                          <p:spTgt spid="7"/>
                                        </p:tgtEl>
                                        <p:attrNameLst>
                                          <p:attrName>ppt_y</p:attrName>
                                        </p:attrNameLst>
                                      </p:cBhvr>
                                      <p:tavLst>
                                        <p:tav tm="0">
                                          <p:val>
                                            <p:strVal val="ppt_y"/>
                                          </p:val>
                                        </p:tav>
                                        <p:tav tm="100000">
                                          <p:val>
                                            <p:strVal val="ppt_y"/>
                                          </p:val>
                                        </p:tav>
                                      </p:tavLst>
                                    </p:anim>
                                    <p:set>
                                      <p:cBhvr>
                                        <p:cTn id="33" dur="1" fill="hold">
                                          <p:stCondLst>
                                            <p:cond delay="499"/>
                                          </p:stCondLst>
                                        </p:cTn>
                                        <p:tgtEl>
                                          <p:spTgt spid="7"/>
                                        </p:tgtEl>
                                        <p:attrNameLst>
                                          <p:attrName>style.visibility</p:attrName>
                                        </p:attrNameLst>
                                      </p:cBhvr>
                                      <p:to>
                                        <p:strVal val="hidden"/>
                                      </p:to>
                                    </p:set>
                                  </p:childTnLst>
                                </p:cTn>
                              </p:par>
                              <p:par>
                                <p:cTn id="34" presetID="2" presetClass="exit" presetSubtype="8" fill="hold" nodeType="withEffect">
                                  <p:stCondLst>
                                    <p:cond delay="16460"/>
                                  </p:stCondLst>
                                  <p:childTnLst>
                                    <p:anim calcmode="lin" valueType="num">
                                      <p:cBhvr additive="base">
                                        <p:cTn id="35" dur="500"/>
                                        <p:tgtEl>
                                          <p:spTgt spid="9"/>
                                        </p:tgtEl>
                                        <p:attrNameLst>
                                          <p:attrName>ppt_x</p:attrName>
                                        </p:attrNameLst>
                                      </p:cBhvr>
                                      <p:tavLst>
                                        <p:tav tm="0">
                                          <p:val>
                                            <p:strVal val="ppt_x"/>
                                          </p:val>
                                        </p:tav>
                                        <p:tav tm="100000">
                                          <p:val>
                                            <p:strVal val="0-ppt_w/2"/>
                                          </p:val>
                                        </p:tav>
                                      </p:tavLst>
                                    </p:anim>
                                    <p:anim calcmode="lin" valueType="num">
                                      <p:cBhvr additive="base">
                                        <p:cTn id="36" dur="500"/>
                                        <p:tgtEl>
                                          <p:spTgt spid="9"/>
                                        </p:tgtEl>
                                        <p:attrNameLst>
                                          <p:attrName>ppt_y</p:attrName>
                                        </p:attrNameLst>
                                      </p:cBhvr>
                                      <p:tavLst>
                                        <p:tav tm="0">
                                          <p:val>
                                            <p:strVal val="ppt_y"/>
                                          </p:val>
                                        </p:tav>
                                        <p:tav tm="100000">
                                          <p:val>
                                            <p:strVal val="ppt_y"/>
                                          </p:val>
                                        </p:tav>
                                      </p:tavLst>
                                    </p:anim>
                                    <p:set>
                                      <p:cBhvr>
                                        <p:cTn id="37" dur="1" fill="hold">
                                          <p:stCondLst>
                                            <p:cond delay="499"/>
                                          </p:stCondLst>
                                        </p:cTn>
                                        <p:tgtEl>
                                          <p:spTgt spid="9"/>
                                        </p:tgtEl>
                                        <p:attrNameLst>
                                          <p:attrName>style.visibility</p:attrName>
                                        </p:attrNameLst>
                                      </p:cBhvr>
                                      <p:to>
                                        <p:strVal val="hidden"/>
                                      </p:to>
                                    </p:set>
                                  </p:childTnLst>
                                </p:cTn>
                              </p:par>
                              <p:par>
                                <p:cTn id="38" presetID="2" presetClass="exit" presetSubtype="8" fill="hold" nodeType="withEffect">
                                  <p:stCondLst>
                                    <p:cond delay="16460"/>
                                  </p:stCondLst>
                                  <p:childTnLst>
                                    <p:anim calcmode="lin" valueType="num">
                                      <p:cBhvr additive="base">
                                        <p:cTn id="39" dur="500"/>
                                        <p:tgtEl>
                                          <p:spTgt spid="10"/>
                                        </p:tgtEl>
                                        <p:attrNameLst>
                                          <p:attrName>ppt_x</p:attrName>
                                        </p:attrNameLst>
                                      </p:cBhvr>
                                      <p:tavLst>
                                        <p:tav tm="0">
                                          <p:val>
                                            <p:strVal val="ppt_x"/>
                                          </p:val>
                                        </p:tav>
                                        <p:tav tm="100000">
                                          <p:val>
                                            <p:strVal val="0-ppt_w/2"/>
                                          </p:val>
                                        </p:tav>
                                      </p:tavLst>
                                    </p:anim>
                                    <p:anim calcmode="lin" valueType="num">
                                      <p:cBhvr additive="base">
                                        <p:cTn id="40" dur="500"/>
                                        <p:tgtEl>
                                          <p:spTgt spid="10"/>
                                        </p:tgtEl>
                                        <p:attrNameLst>
                                          <p:attrName>ppt_y</p:attrName>
                                        </p:attrNameLst>
                                      </p:cBhvr>
                                      <p:tavLst>
                                        <p:tav tm="0">
                                          <p:val>
                                            <p:strVal val="ppt_y"/>
                                          </p:val>
                                        </p:tav>
                                        <p:tav tm="100000">
                                          <p:val>
                                            <p:strVal val="ppt_y"/>
                                          </p:val>
                                        </p:tav>
                                      </p:tavLst>
                                    </p:anim>
                                    <p:set>
                                      <p:cBhvr>
                                        <p:cTn id="41" dur="1" fill="hold">
                                          <p:stCondLst>
                                            <p:cond delay="499"/>
                                          </p:stCondLst>
                                        </p:cTn>
                                        <p:tgtEl>
                                          <p:spTgt spid="10"/>
                                        </p:tgtEl>
                                        <p:attrNameLst>
                                          <p:attrName>style.visibility</p:attrName>
                                        </p:attrNameLst>
                                      </p:cBhvr>
                                      <p:to>
                                        <p:strVal val="hidden"/>
                                      </p:to>
                                    </p:set>
                                  </p:childTnLst>
                                </p:cTn>
                              </p:par>
                              <p:par>
                                <p:cTn id="42" presetID="2" presetClass="exit" presetSubtype="2" fill="hold" nodeType="withEffect">
                                  <p:stCondLst>
                                    <p:cond delay="16460"/>
                                  </p:stCondLst>
                                  <p:childTnLst>
                                    <p:anim calcmode="lin" valueType="num">
                                      <p:cBhvr additive="base">
                                        <p:cTn id="43" dur="500"/>
                                        <p:tgtEl>
                                          <p:spTgt spid="2"/>
                                        </p:tgtEl>
                                        <p:attrNameLst>
                                          <p:attrName>ppt_x</p:attrName>
                                        </p:attrNameLst>
                                      </p:cBhvr>
                                      <p:tavLst>
                                        <p:tav tm="0">
                                          <p:val>
                                            <p:strVal val="ppt_x"/>
                                          </p:val>
                                        </p:tav>
                                        <p:tav tm="100000">
                                          <p:val>
                                            <p:strVal val="1+ppt_w/2"/>
                                          </p:val>
                                        </p:tav>
                                      </p:tavLst>
                                    </p:anim>
                                    <p:anim calcmode="lin" valueType="num">
                                      <p:cBhvr additive="base">
                                        <p:cTn id="44" dur="500"/>
                                        <p:tgtEl>
                                          <p:spTgt spid="2"/>
                                        </p:tgtEl>
                                        <p:attrNameLst>
                                          <p:attrName>ppt_y</p:attrName>
                                        </p:attrNameLst>
                                      </p:cBhvr>
                                      <p:tavLst>
                                        <p:tav tm="0">
                                          <p:val>
                                            <p:strVal val="ppt_y"/>
                                          </p:val>
                                        </p:tav>
                                        <p:tav tm="100000">
                                          <p:val>
                                            <p:strVal val="ppt_y"/>
                                          </p:val>
                                        </p:tav>
                                      </p:tavLst>
                                    </p:anim>
                                    <p:set>
                                      <p:cBhvr>
                                        <p:cTn id="4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5"/>
                </p:tgtEl>
              </p:cMediaNode>
            </p:audio>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645F15B7-86B5-435D-A06C-44AAF9A3A308}"/>
              </a:ext>
            </a:extLst>
          </p:cNvPr>
          <p:cNvSpPr/>
          <p:nvPr/>
        </p:nvSpPr>
        <p:spPr>
          <a:xfrm>
            <a:off x="0" y="1334322"/>
            <a:ext cx="12191999" cy="468491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51D7E2D-16CE-EEF0-FEA7-5DA1135AC2D9}"/>
              </a:ext>
            </a:extLst>
          </p:cNvPr>
          <p:cNvSpPr txBox="1"/>
          <p:nvPr/>
        </p:nvSpPr>
        <p:spPr>
          <a:xfrm>
            <a:off x="126119" y="101421"/>
            <a:ext cx="11713455" cy="584775"/>
          </a:xfrm>
          <a:prstGeom prst="rect">
            <a:avLst/>
          </a:prstGeom>
          <a:noFill/>
        </p:spPr>
        <p:txBody>
          <a:bodyPr wrap="square" rtlCol="0">
            <a:spAutoFit/>
          </a:bodyPr>
          <a:lstStyle/>
          <a:p>
            <a:r>
              <a:rPr lang="en-US" sz="3200" b="1" dirty="0">
                <a:solidFill>
                  <a:srgbClr val="A6228C"/>
                </a:solidFill>
                <a:latin typeface="Atkinson Hyperlegible" pitchFamily="2" charset="0"/>
              </a:rPr>
              <a:t>Comparison of risk examples</a:t>
            </a:r>
          </a:p>
        </p:txBody>
      </p:sp>
      <p:grpSp>
        <p:nvGrpSpPr>
          <p:cNvPr id="6" name="Group 5">
            <a:extLst>
              <a:ext uri="{FF2B5EF4-FFF2-40B4-BE49-F238E27FC236}">
                <a16:creationId xmlns:a16="http://schemas.microsoft.com/office/drawing/2014/main" id="{2401F410-7747-F71D-9EF7-6B0AD624E975}"/>
              </a:ext>
            </a:extLst>
          </p:cNvPr>
          <p:cNvGrpSpPr/>
          <p:nvPr/>
        </p:nvGrpSpPr>
        <p:grpSpPr>
          <a:xfrm>
            <a:off x="7769225" y="2145636"/>
            <a:ext cx="2949575" cy="3062288"/>
            <a:chOff x="7770812" y="2246115"/>
            <a:chExt cx="2949575" cy="3062288"/>
          </a:xfrm>
        </p:grpSpPr>
        <p:sp>
          <p:nvSpPr>
            <p:cNvPr id="8" name="Freeform 154">
              <a:extLst>
                <a:ext uri="{FF2B5EF4-FFF2-40B4-BE49-F238E27FC236}">
                  <a16:creationId xmlns:a16="http://schemas.microsoft.com/office/drawing/2014/main" id="{5F21ECBE-4596-01C2-0211-F75CB14C7010}"/>
                </a:ext>
              </a:extLst>
            </p:cNvPr>
            <p:cNvSpPr>
              <a:spLocks/>
            </p:cNvSpPr>
            <p:nvPr/>
          </p:nvSpPr>
          <p:spPr bwMode="auto">
            <a:xfrm>
              <a:off x="7888287" y="2417565"/>
              <a:ext cx="2716212" cy="2719388"/>
            </a:xfrm>
            <a:custGeom>
              <a:avLst/>
              <a:gdLst>
                <a:gd name="T0" fmla="*/ 28064 w 28064"/>
                <a:gd name="T1" fmla="*/ 1481 h 28061"/>
                <a:gd name="T2" fmla="*/ 27630 w 28064"/>
                <a:gd name="T3" fmla="*/ 434 h 28061"/>
                <a:gd name="T4" fmla="*/ 26582 w 28064"/>
                <a:gd name="T5" fmla="*/ 0 h 28061"/>
                <a:gd name="T6" fmla="*/ 1482 w 28064"/>
                <a:gd name="T7" fmla="*/ 0 h 28061"/>
                <a:gd name="T8" fmla="*/ 434 w 28064"/>
                <a:gd name="T9" fmla="*/ 434 h 28061"/>
                <a:gd name="T10" fmla="*/ 0 w 28064"/>
                <a:gd name="T11" fmla="*/ 1481 h 28061"/>
                <a:gd name="T12" fmla="*/ 0 w 28064"/>
                <a:gd name="T13" fmla="*/ 26579 h 28061"/>
                <a:gd name="T14" fmla="*/ 434 w 28064"/>
                <a:gd name="T15" fmla="*/ 27627 h 28061"/>
                <a:gd name="T16" fmla="*/ 1482 w 28064"/>
                <a:gd name="T17" fmla="*/ 28061 h 28061"/>
                <a:gd name="T18" fmla="*/ 26582 w 28064"/>
                <a:gd name="T19" fmla="*/ 28061 h 28061"/>
                <a:gd name="T20" fmla="*/ 27630 w 28064"/>
                <a:gd name="T21" fmla="*/ 27627 h 28061"/>
                <a:gd name="T22" fmla="*/ 28064 w 28064"/>
                <a:gd name="T23" fmla="*/ 26579 h 28061"/>
                <a:gd name="T24" fmla="*/ 28064 w 28064"/>
                <a:gd name="T25" fmla="*/ 1481 h 28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64" h="28061">
                  <a:moveTo>
                    <a:pt x="28064" y="1481"/>
                  </a:moveTo>
                  <a:cubicBezTo>
                    <a:pt x="28064" y="1074"/>
                    <a:pt x="27919" y="725"/>
                    <a:pt x="27630" y="434"/>
                  </a:cubicBezTo>
                  <a:cubicBezTo>
                    <a:pt x="27339" y="144"/>
                    <a:pt x="26990" y="0"/>
                    <a:pt x="26582" y="0"/>
                  </a:cubicBezTo>
                  <a:lnTo>
                    <a:pt x="1482" y="0"/>
                  </a:lnTo>
                  <a:cubicBezTo>
                    <a:pt x="1075" y="0"/>
                    <a:pt x="725" y="144"/>
                    <a:pt x="434" y="434"/>
                  </a:cubicBezTo>
                  <a:cubicBezTo>
                    <a:pt x="145" y="725"/>
                    <a:pt x="0" y="1074"/>
                    <a:pt x="0" y="1481"/>
                  </a:cubicBezTo>
                  <a:lnTo>
                    <a:pt x="0" y="26579"/>
                  </a:lnTo>
                  <a:cubicBezTo>
                    <a:pt x="0" y="26987"/>
                    <a:pt x="145" y="27336"/>
                    <a:pt x="434" y="27627"/>
                  </a:cubicBezTo>
                  <a:cubicBezTo>
                    <a:pt x="725" y="27916"/>
                    <a:pt x="1075" y="28061"/>
                    <a:pt x="1482" y="28061"/>
                  </a:cubicBezTo>
                  <a:lnTo>
                    <a:pt x="26582" y="28061"/>
                  </a:lnTo>
                  <a:cubicBezTo>
                    <a:pt x="26990" y="28061"/>
                    <a:pt x="27339" y="27916"/>
                    <a:pt x="27630" y="27627"/>
                  </a:cubicBezTo>
                  <a:cubicBezTo>
                    <a:pt x="27919" y="27336"/>
                    <a:pt x="28064" y="26987"/>
                    <a:pt x="28064" y="26579"/>
                  </a:cubicBezTo>
                  <a:lnTo>
                    <a:pt x="28064" y="148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 name="Freeform 155">
              <a:extLst>
                <a:ext uri="{FF2B5EF4-FFF2-40B4-BE49-F238E27FC236}">
                  <a16:creationId xmlns:a16="http://schemas.microsoft.com/office/drawing/2014/main" id="{C52CA62E-5CA5-6A4D-C213-8A02D7DBE427}"/>
                </a:ext>
              </a:extLst>
            </p:cNvPr>
            <p:cNvSpPr>
              <a:spLocks/>
            </p:cNvSpPr>
            <p:nvPr/>
          </p:nvSpPr>
          <p:spPr bwMode="auto">
            <a:xfrm>
              <a:off x="7770812" y="2246115"/>
              <a:ext cx="2949575" cy="3062288"/>
            </a:xfrm>
            <a:custGeom>
              <a:avLst/>
              <a:gdLst>
                <a:gd name="T0" fmla="*/ 25605 w 30462"/>
                <a:gd name="T1" fmla="*/ 1411 h 31589"/>
                <a:gd name="T2" fmla="*/ 25605 w 30462"/>
                <a:gd name="T3" fmla="*/ 847 h 31589"/>
                <a:gd name="T4" fmla="*/ 27781 w 30462"/>
                <a:gd name="T5" fmla="*/ 847 h 31589"/>
                <a:gd name="T6" fmla="*/ 29476 w 30462"/>
                <a:gd name="T7" fmla="*/ 1550 h 31589"/>
                <a:gd name="T8" fmla="*/ 30180 w 30462"/>
                <a:gd name="T9" fmla="*/ 3245 h 31589"/>
                <a:gd name="T10" fmla="*/ 30180 w 30462"/>
                <a:gd name="T11" fmla="*/ 28343 h 31589"/>
                <a:gd name="T12" fmla="*/ 29476 w 30462"/>
                <a:gd name="T13" fmla="*/ 30038 h 31589"/>
                <a:gd name="T14" fmla="*/ 28713 w 30462"/>
                <a:gd name="T15" fmla="*/ 30553 h 31589"/>
                <a:gd name="T16" fmla="*/ 27781 w 30462"/>
                <a:gd name="T17" fmla="*/ 30742 h 31589"/>
                <a:gd name="T18" fmla="*/ 25605 w 30462"/>
                <a:gd name="T19" fmla="*/ 30742 h 31589"/>
                <a:gd name="T20" fmla="*/ 25605 w 30462"/>
                <a:gd name="T21" fmla="*/ 30178 h 31589"/>
                <a:gd name="T22" fmla="*/ 4858 w 30462"/>
                <a:gd name="T23" fmla="*/ 30178 h 31589"/>
                <a:gd name="T24" fmla="*/ 4858 w 30462"/>
                <a:gd name="T25" fmla="*/ 30742 h 31589"/>
                <a:gd name="T26" fmla="*/ 2681 w 30462"/>
                <a:gd name="T27" fmla="*/ 30742 h 31589"/>
                <a:gd name="T28" fmla="*/ 1748 w 30462"/>
                <a:gd name="T29" fmla="*/ 30553 h 31589"/>
                <a:gd name="T30" fmla="*/ 986 w 30462"/>
                <a:gd name="T31" fmla="*/ 30038 h 31589"/>
                <a:gd name="T32" fmla="*/ 282 w 30462"/>
                <a:gd name="T33" fmla="*/ 28343 h 31589"/>
                <a:gd name="T34" fmla="*/ 282 w 30462"/>
                <a:gd name="T35" fmla="*/ 16825 h 31589"/>
                <a:gd name="T36" fmla="*/ 0 w 30462"/>
                <a:gd name="T37" fmla="*/ 16825 h 31589"/>
                <a:gd name="T38" fmla="*/ 0 w 30462"/>
                <a:gd name="T39" fmla="*/ 28343 h 31589"/>
                <a:gd name="T40" fmla="*/ 212 w 30462"/>
                <a:gd name="T41" fmla="*/ 29386 h 31589"/>
                <a:gd name="T42" fmla="*/ 787 w 30462"/>
                <a:gd name="T43" fmla="*/ 30238 h 31589"/>
                <a:gd name="T44" fmla="*/ 1639 w 30462"/>
                <a:gd name="T45" fmla="*/ 30813 h 31589"/>
                <a:gd name="T46" fmla="*/ 2681 w 30462"/>
                <a:gd name="T47" fmla="*/ 31024 h 31589"/>
                <a:gd name="T48" fmla="*/ 4858 w 30462"/>
                <a:gd name="T49" fmla="*/ 31024 h 31589"/>
                <a:gd name="T50" fmla="*/ 4858 w 30462"/>
                <a:gd name="T51" fmla="*/ 31589 h 31589"/>
                <a:gd name="T52" fmla="*/ 25605 w 30462"/>
                <a:gd name="T53" fmla="*/ 31589 h 31589"/>
                <a:gd name="T54" fmla="*/ 25605 w 30462"/>
                <a:gd name="T55" fmla="*/ 31024 h 31589"/>
                <a:gd name="T56" fmla="*/ 27781 w 30462"/>
                <a:gd name="T57" fmla="*/ 31024 h 31589"/>
                <a:gd name="T58" fmla="*/ 28824 w 30462"/>
                <a:gd name="T59" fmla="*/ 30813 h 31589"/>
                <a:gd name="T60" fmla="*/ 29676 w 30462"/>
                <a:gd name="T61" fmla="*/ 30238 h 31589"/>
                <a:gd name="T62" fmla="*/ 30251 w 30462"/>
                <a:gd name="T63" fmla="*/ 29386 h 31589"/>
                <a:gd name="T64" fmla="*/ 30462 w 30462"/>
                <a:gd name="T65" fmla="*/ 28343 h 31589"/>
                <a:gd name="T66" fmla="*/ 30462 w 30462"/>
                <a:gd name="T67" fmla="*/ 3245 h 31589"/>
                <a:gd name="T68" fmla="*/ 30251 w 30462"/>
                <a:gd name="T69" fmla="*/ 2203 h 31589"/>
                <a:gd name="T70" fmla="*/ 29676 w 30462"/>
                <a:gd name="T71" fmla="*/ 1351 h 31589"/>
                <a:gd name="T72" fmla="*/ 28824 w 30462"/>
                <a:gd name="T73" fmla="*/ 776 h 31589"/>
                <a:gd name="T74" fmla="*/ 27781 w 30462"/>
                <a:gd name="T75" fmla="*/ 564 h 31589"/>
                <a:gd name="T76" fmla="*/ 25605 w 30462"/>
                <a:gd name="T77" fmla="*/ 564 h 31589"/>
                <a:gd name="T78" fmla="*/ 25605 w 30462"/>
                <a:gd name="T79" fmla="*/ 0 h 31589"/>
                <a:gd name="T80" fmla="*/ 4858 w 30462"/>
                <a:gd name="T81" fmla="*/ 0 h 31589"/>
                <a:gd name="T82" fmla="*/ 4858 w 30462"/>
                <a:gd name="T83" fmla="*/ 564 h 31589"/>
                <a:gd name="T84" fmla="*/ 2681 w 30462"/>
                <a:gd name="T85" fmla="*/ 564 h 31589"/>
                <a:gd name="T86" fmla="*/ 1639 w 30462"/>
                <a:gd name="T87" fmla="*/ 776 h 31589"/>
                <a:gd name="T88" fmla="*/ 787 w 30462"/>
                <a:gd name="T89" fmla="*/ 1351 h 31589"/>
                <a:gd name="T90" fmla="*/ 212 w 30462"/>
                <a:gd name="T91" fmla="*/ 2203 h 31589"/>
                <a:gd name="T92" fmla="*/ 0 w 30462"/>
                <a:gd name="T93" fmla="*/ 3245 h 31589"/>
                <a:gd name="T94" fmla="*/ 0 w 30462"/>
                <a:gd name="T95" fmla="*/ 14763 h 31589"/>
                <a:gd name="T96" fmla="*/ 282 w 30462"/>
                <a:gd name="T97" fmla="*/ 14763 h 31589"/>
                <a:gd name="T98" fmla="*/ 282 w 30462"/>
                <a:gd name="T99" fmla="*/ 3245 h 31589"/>
                <a:gd name="T100" fmla="*/ 986 w 30462"/>
                <a:gd name="T101" fmla="*/ 1550 h 31589"/>
                <a:gd name="T102" fmla="*/ 2681 w 30462"/>
                <a:gd name="T103" fmla="*/ 847 h 31589"/>
                <a:gd name="T104" fmla="*/ 4858 w 30462"/>
                <a:gd name="T105" fmla="*/ 847 h 31589"/>
                <a:gd name="T106" fmla="*/ 4858 w 30462"/>
                <a:gd name="T107" fmla="*/ 1411 h 31589"/>
                <a:gd name="T108" fmla="*/ 25605 w 30462"/>
                <a:gd name="T109" fmla="*/ 1411 h 3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62" h="31589">
                  <a:moveTo>
                    <a:pt x="25605" y="1411"/>
                  </a:moveTo>
                  <a:lnTo>
                    <a:pt x="25605" y="847"/>
                  </a:lnTo>
                  <a:lnTo>
                    <a:pt x="27781" y="847"/>
                  </a:lnTo>
                  <a:cubicBezTo>
                    <a:pt x="28443" y="847"/>
                    <a:pt x="29007" y="1081"/>
                    <a:pt x="29476" y="1550"/>
                  </a:cubicBezTo>
                  <a:cubicBezTo>
                    <a:pt x="29945" y="2020"/>
                    <a:pt x="30180" y="2584"/>
                    <a:pt x="30180" y="3245"/>
                  </a:cubicBezTo>
                  <a:lnTo>
                    <a:pt x="30180" y="28343"/>
                  </a:lnTo>
                  <a:cubicBezTo>
                    <a:pt x="30180" y="29005"/>
                    <a:pt x="29945" y="29569"/>
                    <a:pt x="29476" y="30038"/>
                  </a:cubicBezTo>
                  <a:cubicBezTo>
                    <a:pt x="29254" y="30261"/>
                    <a:pt x="29000" y="30432"/>
                    <a:pt x="28713" y="30553"/>
                  </a:cubicBezTo>
                  <a:cubicBezTo>
                    <a:pt x="28416" y="30679"/>
                    <a:pt x="28106" y="30742"/>
                    <a:pt x="27781" y="30742"/>
                  </a:cubicBezTo>
                  <a:lnTo>
                    <a:pt x="25605" y="30742"/>
                  </a:lnTo>
                  <a:lnTo>
                    <a:pt x="25605" y="30178"/>
                  </a:lnTo>
                  <a:lnTo>
                    <a:pt x="4858" y="30178"/>
                  </a:lnTo>
                  <a:lnTo>
                    <a:pt x="4858" y="30742"/>
                  </a:lnTo>
                  <a:lnTo>
                    <a:pt x="2681" y="30742"/>
                  </a:lnTo>
                  <a:cubicBezTo>
                    <a:pt x="2357" y="30742"/>
                    <a:pt x="2046" y="30679"/>
                    <a:pt x="1748" y="30553"/>
                  </a:cubicBezTo>
                  <a:cubicBezTo>
                    <a:pt x="1460" y="30432"/>
                    <a:pt x="1206" y="30261"/>
                    <a:pt x="986" y="30038"/>
                  </a:cubicBezTo>
                  <a:cubicBezTo>
                    <a:pt x="517" y="29571"/>
                    <a:pt x="282" y="29005"/>
                    <a:pt x="282" y="28343"/>
                  </a:cubicBezTo>
                  <a:lnTo>
                    <a:pt x="282" y="16825"/>
                  </a:lnTo>
                  <a:lnTo>
                    <a:pt x="0" y="16825"/>
                  </a:lnTo>
                  <a:lnTo>
                    <a:pt x="0" y="28343"/>
                  </a:lnTo>
                  <a:cubicBezTo>
                    <a:pt x="0" y="28707"/>
                    <a:pt x="71" y="29054"/>
                    <a:pt x="212" y="29386"/>
                  </a:cubicBezTo>
                  <a:cubicBezTo>
                    <a:pt x="347" y="29707"/>
                    <a:pt x="538" y="29991"/>
                    <a:pt x="787" y="30238"/>
                  </a:cubicBezTo>
                  <a:cubicBezTo>
                    <a:pt x="1034" y="30486"/>
                    <a:pt x="1318" y="30677"/>
                    <a:pt x="1639" y="30813"/>
                  </a:cubicBezTo>
                  <a:cubicBezTo>
                    <a:pt x="1970" y="30954"/>
                    <a:pt x="2318" y="31024"/>
                    <a:pt x="2681" y="31024"/>
                  </a:cubicBezTo>
                  <a:lnTo>
                    <a:pt x="4858" y="31024"/>
                  </a:lnTo>
                  <a:lnTo>
                    <a:pt x="4858" y="31589"/>
                  </a:lnTo>
                  <a:lnTo>
                    <a:pt x="25605" y="31589"/>
                  </a:lnTo>
                  <a:lnTo>
                    <a:pt x="25605" y="31024"/>
                  </a:lnTo>
                  <a:lnTo>
                    <a:pt x="27781" y="31024"/>
                  </a:lnTo>
                  <a:cubicBezTo>
                    <a:pt x="28145" y="31024"/>
                    <a:pt x="28492" y="30954"/>
                    <a:pt x="28824" y="30813"/>
                  </a:cubicBezTo>
                  <a:cubicBezTo>
                    <a:pt x="29145" y="30677"/>
                    <a:pt x="29429" y="30486"/>
                    <a:pt x="29676" y="30238"/>
                  </a:cubicBezTo>
                  <a:cubicBezTo>
                    <a:pt x="29924" y="29991"/>
                    <a:pt x="30115" y="29707"/>
                    <a:pt x="30251" y="29386"/>
                  </a:cubicBezTo>
                  <a:cubicBezTo>
                    <a:pt x="30392" y="29054"/>
                    <a:pt x="30462" y="28707"/>
                    <a:pt x="30462" y="28343"/>
                  </a:cubicBezTo>
                  <a:lnTo>
                    <a:pt x="30462" y="3245"/>
                  </a:lnTo>
                  <a:cubicBezTo>
                    <a:pt x="30462" y="2882"/>
                    <a:pt x="30392" y="2535"/>
                    <a:pt x="30251" y="2203"/>
                  </a:cubicBezTo>
                  <a:cubicBezTo>
                    <a:pt x="30115" y="1882"/>
                    <a:pt x="29924" y="1598"/>
                    <a:pt x="29676" y="1351"/>
                  </a:cubicBezTo>
                  <a:cubicBezTo>
                    <a:pt x="29429" y="1102"/>
                    <a:pt x="29145" y="912"/>
                    <a:pt x="28824" y="776"/>
                  </a:cubicBezTo>
                  <a:cubicBezTo>
                    <a:pt x="28492" y="635"/>
                    <a:pt x="28145" y="564"/>
                    <a:pt x="27781" y="564"/>
                  </a:cubicBezTo>
                  <a:lnTo>
                    <a:pt x="25605" y="564"/>
                  </a:lnTo>
                  <a:lnTo>
                    <a:pt x="25605" y="0"/>
                  </a:lnTo>
                  <a:lnTo>
                    <a:pt x="4858" y="0"/>
                  </a:lnTo>
                  <a:lnTo>
                    <a:pt x="4858" y="564"/>
                  </a:lnTo>
                  <a:lnTo>
                    <a:pt x="2681" y="564"/>
                  </a:lnTo>
                  <a:cubicBezTo>
                    <a:pt x="2318" y="564"/>
                    <a:pt x="1970" y="635"/>
                    <a:pt x="1639" y="776"/>
                  </a:cubicBezTo>
                  <a:cubicBezTo>
                    <a:pt x="1318" y="912"/>
                    <a:pt x="1034" y="1102"/>
                    <a:pt x="787" y="1351"/>
                  </a:cubicBezTo>
                  <a:cubicBezTo>
                    <a:pt x="538" y="1598"/>
                    <a:pt x="347" y="1882"/>
                    <a:pt x="212" y="2203"/>
                  </a:cubicBezTo>
                  <a:cubicBezTo>
                    <a:pt x="71" y="2535"/>
                    <a:pt x="0" y="2882"/>
                    <a:pt x="0" y="3245"/>
                  </a:cubicBezTo>
                  <a:lnTo>
                    <a:pt x="0" y="14763"/>
                  </a:lnTo>
                  <a:lnTo>
                    <a:pt x="282" y="14763"/>
                  </a:lnTo>
                  <a:lnTo>
                    <a:pt x="282" y="3245"/>
                  </a:lnTo>
                  <a:cubicBezTo>
                    <a:pt x="282" y="2584"/>
                    <a:pt x="517" y="2020"/>
                    <a:pt x="986" y="1550"/>
                  </a:cubicBezTo>
                  <a:cubicBezTo>
                    <a:pt x="1455" y="1081"/>
                    <a:pt x="2020" y="847"/>
                    <a:pt x="2681" y="847"/>
                  </a:cubicBezTo>
                  <a:lnTo>
                    <a:pt x="4858" y="847"/>
                  </a:lnTo>
                  <a:lnTo>
                    <a:pt x="4858" y="1411"/>
                  </a:lnTo>
                  <a:lnTo>
                    <a:pt x="25605" y="1411"/>
                  </a:lnTo>
                  <a:close/>
                </a:path>
              </a:pathLst>
            </a:custGeom>
            <a:solidFill>
              <a:srgbClr val="FED0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 name="TextBox 11">
              <a:extLst>
                <a:ext uri="{FF2B5EF4-FFF2-40B4-BE49-F238E27FC236}">
                  <a16:creationId xmlns:a16="http://schemas.microsoft.com/office/drawing/2014/main" id="{7108B268-4D78-49C6-BCEE-8219ECAADAAF}"/>
                </a:ext>
              </a:extLst>
            </p:cNvPr>
            <p:cNvSpPr txBox="1"/>
            <p:nvPr/>
          </p:nvSpPr>
          <p:spPr>
            <a:xfrm>
              <a:off x="8086537" y="2869318"/>
              <a:ext cx="2319712" cy="1815882"/>
            </a:xfrm>
            <a:prstGeom prst="rect">
              <a:avLst/>
            </a:prstGeom>
            <a:noFill/>
          </p:spPr>
          <p:txBody>
            <a:bodyPr wrap="square" rtlCol="0">
              <a:spAutoFit/>
            </a:bodyPr>
            <a:lstStyle/>
            <a:p>
              <a:pPr algn="ctr"/>
              <a:r>
                <a:rPr lang="en-US" sz="2800" dirty="0">
                  <a:solidFill>
                    <a:srgbClr val="000000"/>
                  </a:solidFill>
                  <a:latin typeface="Atkinson Hyperlegible" pitchFamily="2" charset="0"/>
                </a:rPr>
                <a:t>Momentum builder for tackling bigger issues</a:t>
              </a:r>
            </a:p>
          </p:txBody>
        </p:sp>
      </p:grpSp>
      <p:grpSp>
        <p:nvGrpSpPr>
          <p:cNvPr id="13" name="Group 12">
            <a:extLst>
              <a:ext uri="{FF2B5EF4-FFF2-40B4-BE49-F238E27FC236}">
                <a16:creationId xmlns:a16="http://schemas.microsoft.com/office/drawing/2014/main" id="{15ED5C29-4D6C-2F57-3548-7C503F972126}"/>
              </a:ext>
            </a:extLst>
          </p:cNvPr>
          <p:cNvGrpSpPr/>
          <p:nvPr/>
        </p:nvGrpSpPr>
        <p:grpSpPr>
          <a:xfrm>
            <a:off x="4621213" y="2145636"/>
            <a:ext cx="3176587" cy="3062288"/>
            <a:chOff x="4622800" y="2246115"/>
            <a:chExt cx="3176587" cy="3062288"/>
          </a:xfrm>
        </p:grpSpPr>
        <p:sp>
          <p:nvSpPr>
            <p:cNvPr id="14" name="Freeform 156">
              <a:extLst>
                <a:ext uri="{FF2B5EF4-FFF2-40B4-BE49-F238E27FC236}">
                  <a16:creationId xmlns:a16="http://schemas.microsoft.com/office/drawing/2014/main" id="{545B7FCE-2DC7-F305-4EB6-2FB82CA9A31A}"/>
                </a:ext>
              </a:extLst>
            </p:cNvPr>
            <p:cNvSpPr>
              <a:spLocks/>
            </p:cNvSpPr>
            <p:nvPr/>
          </p:nvSpPr>
          <p:spPr bwMode="auto">
            <a:xfrm>
              <a:off x="4738688" y="2417565"/>
              <a:ext cx="2717800" cy="2719388"/>
            </a:xfrm>
            <a:custGeom>
              <a:avLst/>
              <a:gdLst>
                <a:gd name="T0" fmla="*/ 28061 w 28061"/>
                <a:gd name="T1" fmla="*/ 1481 h 28061"/>
                <a:gd name="T2" fmla="*/ 27627 w 28061"/>
                <a:gd name="T3" fmla="*/ 434 h 28061"/>
                <a:gd name="T4" fmla="*/ 26580 w 28061"/>
                <a:gd name="T5" fmla="*/ 0 h 28061"/>
                <a:gd name="T6" fmla="*/ 1481 w 28061"/>
                <a:gd name="T7" fmla="*/ 0 h 28061"/>
                <a:gd name="T8" fmla="*/ 434 w 28061"/>
                <a:gd name="T9" fmla="*/ 434 h 28061"/>
                <a:gd name="T10" fmla="*/ 0 w 28061"/>
                <a:gd name="T11" fmla="*/ 1481 h 28061"/>
                <a:gd name="T12" fmla="*/ 0 w 28061"/>
                <a:gd name="T13" fmla="*/ 26579 h 28061"/>
                <a:gd name="T14" fmla="*/ 434 w 28061"/>
                <a:gd name="T15" fmla="*/ 27627 h 28061"/>
                <a:gd name="T16" fmla="*/ 1481 w 28061"/>
                <a:gd name="T17" fmla="*/ 28061 h 28061"/>
                <a:gd name="T18" fmla="*/ 26580 w 28061"/>
                <a:gd name="T19" fmla="*/ 28061 h 28061"/>
                <a:gd name="T20" fmla="*/ 27627 w 28061"/>
                <a:gd name="T21" fmla="*/ 27627 h 28061"/>
                <a:gd name="T22" fmla="*/ 28061 w 28061"/>
                <a:gd name="T23" fmla="*/ 26579 h 28061"/>
                <a:gd name="T24" fmla="*/ 28061 w 28061"/>
                <a:gd name="T25" fmla="*/ 1481 h 28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61" h="28061">
                  <a:moveTo>
                    <a:pt x="28061" y="1481"/>
                  </a:moveTo>
                  <a:cubicBezTo>
                    <a:pt x="28061" y="1074"/>
                    <a:pt x="27917" y="725"/>
                    <a:pt x="27627" y="434"/>
                  </a:cubicBezTo>
                  <a:cubicBezTo>
                    <a:pt x="27336" y="144"/>
                    <a:pt x="26987" y="0"/>
                    <a:pt x="26580" y="0"/>
                  </a:cubicBezTo>
                  <a:lnTo>
                    <a:pt x="1481" y="0"/>
                  </a:lnTo>
                  <a:cubicBezTo>
                    <a:pt x="1074" y="0"/>
                    <a:pt x="725" y="144"/>
                    <a:pt x="434" y="434"/>
                  </a:cubicBezTo>
                  <a:cubicBezTo>
                    <a:pt x="144" y="725"/>
                    <a:pt x="0" y="1074"/>
                    <a:pt x="0" y="1481"/>
                  </a:cubicBezTo>
                  <a:lnTo>
                    <a:pt x="0" y="26579"/>
                  </a:lnTo>
                  <a:cubicBezTo>
                    <a:pt x="0" y="26987"/>
                    <a:pt x="144" y="27336"/>
                    <a:pt x="434" y="27627"/>
                  </a:cubicBezTo>
                  <a:cubicBezTo>
                    <a:pt x="725" y="27916"/>
                    <a:pt x="1074" y="28061"/>
                    <a:pt x="1481" y="28061"/>
                  </a:cubicBezTo>
                  <a:lnTo>
                    <a:pt x="26580" y="28061"/>
                  </a:lnTo>
                  <a:cubicBezTo>
                    <a:pt x="26987" y="28061"/>
                    <a:pt x="27336" y="27916"/>
                    <a:pt x="27627" y="27627"/>
                  </a:cubicBezTo>
                  <a:cubicBezTo>
                    <a:pt x="27917" y="27336"/>
                    <a:pt x="28061" y="26987"/>
                    <a:pt x="28061" y="26579"/>
                  </a:cubicBezTo>
                  <a:lnTo>
                    <a:pt x="28061" y="148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157">
              <a:extLst>
                <a:ext uri="{FF2B5EF4-FFF2-40B4-BE49-F238E27FC236}">
                  <a16:creationId xmlns:a16="http://schemas.microsoft.com/office/drawing/2014/main" id="{205EC4CA-A6C9-78EA-F504-60D5793718D4}"/>
                </a:ext>
              </a:extLst>
            </p:cNvPr>
            <p:cNvSpPr>
              <a:spLocks/>
            </p:cNvSpPr>
            <p:nvPr/>
          </p:nvSpPr>
          <p:spPr bwMode="auto">
            <a:xfrm>
              <a:off x="4622800" y="3876478"/>
              <a:ext cx="3176587" cy="1431925"/>
            </a:xfrm>
            <a:custGeom>
              <a:avLst/>
              <a:gdLst>
                <a:gd name="T0" fmla="*/ 32803 w 32803"/>
                <a:gd name="T1" fmla="*/ 283 h 14764"/>
                <a:gd name="T2" fmla="*/ 32803 w 32803"/>
                <a:gd name="T3" fmla="*/ 0 h 14764"/>
                <a:gd name="T4" fmla="*/ 30179 w 32803"/>
                <a:gd name="T5" fmla="*/ 0 h 14764"/>
                <a:gd name="T6" fmla="*/ 30179 w 32803"/>
                <a:gd name="T7" fmla="*/ 11518 h 14764"/>
                <a:gd name="T8" fmla="*/ 29475 w 32803"/>
                <a:gd name="T9" fmla="*/ 13213 h 14764"/>
                <a:gd name="T10" fmla="*/ 27780 w 32803"/>
                <a:gd name="T11" fmla="*/ 13917 h 14764"/>
                <a:gd name="T12" fmla="*/ 25605 w 32803"/>
                <a:gd name="T13" fmla="*/ 13917 h 14764"/>
                <a:gd name="T14" fmla="*/ 25605 w 32803"/>
                <a:gd name="T15" fmla="*/ 13353 h 14764"/>
                <a:gd name="T16" fmla="*/ 4856 w 32803"/>
                <a:gd name="T17" fmla="*/ 13353 h 14764"/>
                <a:gd name="T18" fmla="*/ 4856 w 32803"/>
                <a:gd name="T19" fmla="*/ 13917 h 14764"/>
                <a:gd name="T20" fmla="*/ 2681 w 32803"/>
                <a:gd name="T21" fmla="*/ 13917 h 14764"/>
                <a:gd name="T22" fmla="*/ 986 w 32803"/>
                <a:gd name="T23" fmla="*/ 13213 h 14764"/>
                <a:gd name="T24" fmla="*/ 282 w 32803"/>
                <a:gd name="T25" fmla="*/ 11518 h 14764"/>
                <a:gd name="T26" fmla="*/ 282 w 32803"/>
                <a:gd name="T27" fmla="*/ 0 h 14764"/>
                <a:gd name="T28" fmla="*/ 0 w 32803"/>
                <a:gd name="T29" fmla="*/ 0 h 14764"/>
                <a:gd name="T30" fmla="*/ 0 w 32803"/>
                <a:gd name="T31" fmla="*/ 11518 h 14764"/>
                <a:gd name="T32" fmla="*/ 212 w 32803"/>
                <a:gd name="T33" fmla="*/ 12561 h 14764"/>
                <a:gd name="T34" fmla="*/ 787 w 32803"/>
                <a:gd name="T35" fmla="*/ 13413 h 14764"/>
                <a:gd name="T36" fmla="*/ 1639 w 32803"/>
                <a:gd name="T37" fmla="*/ 13988 h 14764"/>
                <a:gd name="T38" fmla="*/ 2681 w 32803"/>
                <a:gd name="T39" fmla="*/ 14199 h 14764"/>
                <a:gd name="T40" fmla="*/ 4856 w 32803"/>
                <a:gd name="T41" fmla="*/ 14199 h 14764"/>
                <a:gd name="T42" fmla="*/ 4856 w 32803"/>
                <a:gd name="T43" fmla="*/ 14764 h 14764"/>
                <a:gd name="T44" fmla="*/ 25605 w 32803"/>
                <a:gd name="T45" fmla="*/ 14764 h 14764"/>
                <a:gd name="T46" fmla="*/ 25605 w 32803"/>
                <a:gd name="T47" fmla="*/ 14199 h 14764"/>
                <a:gd name="T48" fmla="*/ 27780 w 32803"/>
                <a:gd name="T49" fmla="*/ 14199 h 14764"/>
                <a:gd name="T50" fmla="*/ 28822 w 32803"/>
                <a:gd name="T51" fmla="*/ 13988 h 14764"/>
                <a:gd name="T52" fmla="*/ 29674 w 32803"/>
                <a:gd name="T53" fmla="*/ 13413 h 14764"/>
                <a:gd name="T54" fmla="*/ 30249 w 32803"/>
                <a:gd name="T55" fmla="*/ 12561 h 14764"/>
                <a:gd name="T56" fmla="*/ 30461 w 32803"/>
                <a:gd name="T57" fmla="*/ 11518 h 14764"/>
                <a:gd name="T58" fmla="*/ 30461 w 32803"/>
                <a:gd name="T59" fmla="*/ 283 h 14764"/>
                <a:gd name="T60" fmla="*/ 32803 w 32803"/>
                <a:gd name="T61" fmla="*/ 283 h 14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03" h="14764">
                  <a:moveTo>
                    <a:pt x="32803" y="283"/>
                  </a:moveTo>
                  <a:lnTo>
                    <a:pt x="32803" y="0"/>
                  </a:lnTo>
                  <a:lnTo>
                    <a:pt x="30179" y="0"/>
                  </a:lnTo>
                  <a:lnTo>
                    <a:pt x="30179" y="11518"/>
                  </a:lnTo>
                  <a:cubicBezTo>
                    <a:pt x="30179" y="12180"/>
                    <a:pt x="29944" y="12746"/>
                    <a:pt x="29475" y="13213"/>
                  </a:cubicBezTo>
                  <a:cubicBezTo>
                    <a:pt x="29007" y="13683"/>
                    <a:pt x="28441" y="13917"/>
                    <a:pt x="27780" y="13917"/>
                  </a:cubicBezTo>
                  <a:lnTo>
                    <a:pt x="25605" y="13917"/>
                  </a:lnTo>
                  <a:lnTo>
                    <a:pt x="25605" y="13353"/>
                  </a:lnTo>
                  <a:lnTo>
                    <a:pt x="4856" y="13353"/>
                  </a:lnTo>
                  <a:lnTo>
                    <a:pt x="4856" y="13917"/>
                  </a:lnTo>
                  <a:lnTo>
                    <a:pt x="2681" y="13917"/>
                  </a:lnTo>
                  <a:cubicBezTo>
                    <a:pt x="2020" y="13917"/>
                    <a:pt x="1455" y="13683"/>
                    <a:pt x="986" y="13213"/>
                  </a:cubicBezTo>
                  <a:cubicBezTo>
                    <a:pt x="517" y="12746"/>
                    <a:pt x="282" y="12180"/>
                    <a:pt x="282" y="11518"/>
                  </a:cubicBezTo>
                  <a:lnTo>
                    <a:pt x="282" y="0"/>
                  </a:lnTo>
                  <a:lnTo>
                    <a:pt x="0" y="0"/>
                  </a:lnTo>
                  <a:lnTo>
                    <a:pt x="0" y="11518"/>
                  </a:lnTo>
                  <a:cubicBezTo>
                    <a:pt x="0" y="11882"/>
                    <a:pt x="71" y="12229"/>
                    <a:pt x="212" y="12561"/>
                  </a:cubicBezTo>
                  <a:cubicBezTo>
                    <a:pt x="348" y="12882"/>
                    <a:pt x="538" y="13166"/>
                    <a:pt x="787" y="13413"/>
                  </a:cubicBezTo>
                  <a:cubicBezTo>
                    <a:pt x="1034" y="13661"/>
                    <a:pt x="1318" y="13852"/>
                    <a:pt x="1639" y="13988"/>
                  </a:cubicBezTo>
                  <a:cubicBezTo>
                    <a:pt x="1970" y="14129"/>
                    <a:pt x="2318" y="14199"/>
                    <a:pt x="2681" y="14199"/>
                  </a:cubicBezTo>
                  <a:lnTo>
                    <a:pt x="4856" y="14199"/>
                  </a:lnTo>
                  <a:lnTo>
                    <a:pt x="4856" y="14764"/>
                  </a:lnTo>
                  <a:lnTo>
                    <a:pt x="25605" y="14764"/>
                  </a:lnTo>
                  <a:lnTo>
                    <a:pt x="25605" y="14199"/>
                  </a:lnTo>
                  <a:lnTo>
                    <a:pt x="27780" y="14199"/>
                  </a:lnTo>
                  <a:cubicBezTo>
                    <a:pt x="28143" y="14199"/>
                    <a:pt x="28490" y="14129"/>
                    <a:pt x="28822" y="13988"/>
                  </a:cubicBezTo>
                  <a:cubicBezTo>
                    <a:pt x="29143" y="13852"/>
                    <a:pt x="29427" y="13661"/>
                    <a:pt x="29674" y="13413"/>
                  </a:cubicBezTo>
                  <a:cubicBezTo>
                    <a:pt x="29923" y="13166"/>
                    <a:pt x="30113" y="12882"/>
                    <a:pt x="30249" y="12561"/>
                  </a:cubicBezTo>
                  <a:cubicBezTo>
                    <a:pt x="30390" y="12229"/>
                    <a:pt x="30461" y="11882"/>
                    <a:pt x="30461" y="11518"/>
                  </a:cubicBezTo>
                  <a:lnTo>
                    <a:pt x="30461" y="283"/>
                  </a:lnTo>
                  <a:lnTo>
                    <a:pt x="32803" y="283"/>
                  </a:lnTo>
                  <a:close/>
                </a:path>
              </a:pathLst>
            </a:custGeom>
            <a:solidFill>
              <a:srgbClr val="0020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158">
              <a:extLst>
                <a:ext uri="{FF2B5EF4-FFF2-40B4-BE49-F238E27FC236}">
                  <a16:creationId xmlns:a16="http://schemas.microsoft.com/office/drawing/2014/main" id="{5ABA0A9E-05EB-3FCC-8FC0-0999697DCECB}"/>
                </a:ext>
              </a:extLst>
            </p:cNvPr>
            <p:cNvSpPr>
              <a:spLocks/>
            </p:cNvSpPr>
            <p:nvPr/>
          </p:nvSpPr>
          <p:spPr bwMode="auto">
            <a:xfrm>
              <a:off x="4622800" y="2246115"/>
              <a:ext cx="3176587" cy="1430338"/>
            </a:xfrm>
            <a:custGeom>
              <a:avLst/>
              <a:gdLst>
                <a:gd name="T0" fmla="*/ 25605 w 32803"/>
                <a:gd name="T1" fmla="*/ 564 h 14763"/>
                <a:gd name="T2" fmla="*/ 25605 w 32803"/>
                <a:gd name="T3" fmla="*/ 0 h 14763"/>
                <a:gd name="T4" fmla="*/ 4856 w 32803"/>
                <a:gd name="T5" fmla="*/ 0 h 14763"/>
                <a:gd name="T6" fmla="*/ 4856 w 32803"/>
                <a:gd name="T7" fmla="*/ 564 h 14763"/>
                <a:gd name="T8" fmla="*/ 2681 w 32803"/>
                <a:gd name="T9" fmla="*/ 564 h 14763"/>
                <a:gd name="T10" fmla="*/ 1639 w 32803"/>
                <a:gd name="T11" fmla="*/ 776 h 14763"/>
                <a:gd name="T12" fmla="*/ 787 w 32803"/>
                <a:gd name="T13" fmla="*/ 1351 h 14763"/>
                <a:gd name="T14" fmla="*/ 212 w 32803"/>
                <a:gd name="T15" fmla="*/ 2203 h 14763"/>
                <a:gd name="T16" fmla="*/ 0 w 32803"/>
                <a:gd name="T17" fmla="*/ 3245 h 14763"/>
                <a:gd name="T18" fmla="*/ 0 w 32803"/>
                <a:gd name="T19" fmla="*/ 14763 h 14763"/>
                <a:gd name="T20" fmla="*/ 282 w 32803"/>
                <a:gd name="T21" fmla="*/ 14763 h 14763"/>
                <a:gd name="T22" fmla="*/ 282 w 32803"/>
                <a:gd name="T23" fmla="*/ 3245 h 14763"/>
                <a:gd name="T24" fmla="*/ 986 w 32803"/>
                <a:gd name="T25" fmla="*/ 1550 h 14763"/>
                <a:gd name="T26" fmla="*/ 2681 w 32803"/>
                <a:gd name="T27" fmla="*/ 847 h 14763"/>
                <a:gd name="T28" fmla="*/ 4856 w 32803"/>
                <a:gd name="T29" fmla="*/ 847 h 14763"/>
                <a:gd name="T30" fmla="*/ 4856 w 32803"/>
                <a:gd name="T31" fmla="*/ 1411 h 14763"/>
                <a:gd name="T32" fmla="*/ 25605 w 32803"/>
                <a:gd name="T33" fmla="*/ 1411 h 14763"/>
                <a:gd name="T34" fmla="*/ 25605 w 32803"/>
                <a:gd name="T35" fmla="*/ 847 h 14763"/>
                <a:gd name="T36" fmla="*/ 27780 w 32803"/>
                <a:gd name="T37" fmla="*/ 847 h 14763"/>
                <a:gd name="T38" fmla="*/ 29475 w 32803"/>
                <a:gd name="T39" fmla="*/ 1550 h 14763"/>
                <a:gd name="T40" fmla="*/ 30179 w 32803"/>
                <a:gd name="T41" fmla="*/ 3245 h 14763"/>
                <a:gd name="T42" fmla="*/ 30179 w 32803"/>
                <a:gd name="T43" fmla="*/ 14763 h 14763"/>
                <a:gd name="T44" fmla="*/ 32803 w 32803"/>
                <a:gd name="T45" fmla="*/ 14763 h 14763"/>
                <a:gd name="T46" fmla="*/ 32803 w 32803"/>
                <a:gd name="T47" fmla="*/ 14481 h 14763"/>
                <a:gd name="T48" fmla="*/ 30461 w 32803"/>
                <a:gd name="T49" fmla="*/ 14481 h 14763"/>
                <a:gd name="T50" fmla="*/ 30461 w 32803"/>
                <a:gd name="T51" fmla="*/ 3245 h 14763"/>
                <a:gd name="T52" fmla="*/ 30249 w 32803"/>
                <a:gd name="T53" fmla="*/ 2203 h 14763"/>
                <a:gd name="T54" fmla="*/ 29674 w 32803"/>
                <a:gd name="T55" fmla="*/ 1351 h 14763"/>
                <a:gd name="T56" fmla="*/ 28822 w 32803"/>
                <a:gd name="T57" fmla="*/ 776 h 14763"/>
                <a:gd name="T58" fmla="*/ 27780 w 32803"/>
                <a:gd name="T59" fmla="*/ 564 h 14763"/>
                <a:gd name="T60" fmla="*/ 25605 w 32803"/>
                <a:gd name="T61" fmla="*/ 564 h 14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03" h="14763">
                  <a:moveTo>
                    <a:pt x="25605" y="564"/>
                  </a:moveTo>
                  <a:lnTo>
                    <a:pt x="25605" y="0"/>
                  </a:lnTo>
                  <a:lnTo>
                    <a:pt x="4856" y="0"/>
                  </a:lnTo>
                  <a:lnTo>
                    <a:pt x="4856" y="564"/>
                  </a:lnTo>
                  <a:lnTo>
                    <a:pt x="2681" y="564"/>
                  </a:lnTo>
                  <a:cubicBezTo>
                    <a:pt x="2318" y="564"/>
                    <a:pt x="1970" y="635"/>
                    <a:pt x="1639" y="776"/>
                  </a:cubicBezTo>
                  <a:cubicBezTo>
                    <a:pt x="1318" y="912"/>
                    <a:pt x="1034" y="1102"/>
                    <a:pt x="787" y="1351"/>
                  </a:cubicBezTo>
                  <a:cubicBezTo>
                    <a:pt x="538" y="1598"/>
                    <a:pt x="348" y="1882"/>
                    <a:pt x="212" y="2203"/>
                  </a:cubicBezTo>
                  <a:cubicBezTo>
                    <a:pt x="71" y="2535"/>
                    <a:pt x="0" y="2882"/>
                    <a:pt x="0" y="3245"/>
                  </a:cubicBezTo>
                  <a:lnTo>
                    <a:pt x="0" y="14763"/>
                  </a:lnTo>
                  <a:lnTo>
                    <a:pt x="282" y="14763"/>
                  </a:lnTo>
                  <a:lnTo>
                    <a:pt x="282" y="3245"/>
                  </a:lnTo>
                  <a:cubicBezTo>
                    <a:pt x="282" y="2584"/>
                    <a:pt x="517" y="2020"/>
                    <a:pt x="986" y="1550"/>
                  </a:cubicBezTo>
                  <a:cubicBezTo>
                    <a:pt x="1455" y="1081"/>
                    <a:pt x="2020" y="847"/>
                    <a:pt x="2681" y="847"/>
                  </a:cubicBezTo>
                  <a:lnTo>
                    <a:pt x="4856" y="847"/>
                  </a:lnTo>
                  <a:lnTo>
                    <a:pt x="4856" y="1411"/>
                  </a:lnTo>
                  <a:lnTo>
                    <a:pt x="25605" y="1411"/>
                  </a:lnTo>
                  <a:lnTo>
                    <a:pt x="25605" y="847"/>
                  </a:lnTo>
                  <a:lnTo>
                    <a:pt x="27780" y="847"/>
                  </a:lnTo>
                  <a:cubicBezTo>
                    <a:pt x="28441" y="847"/>
                    <a:pt x="29007" y="1081"/>
                    <a:pt x="29475" y="1550"/>
                  </a:cubicBezTo>
                  <a:cubicBezTo>
                    <a:pt x="29944" y="2020"/>
                    <a:pt x="30179" y="2584"/>
                    <a:pt x="30179" y="3245"/>
                  </a:cubicBezTo>
                  <a:lnTo>
                    <a:pt x="30179" y="14763"/>
                  </a:lnTo>
                  <a:lnTo>
                    <a:pt x="32803" y="14763"/>
                  </a:lnTo>
                  <a:lnTo>
                    <a:pt x="32803" y="14481"/>
                  </a:lnTo>
                  <a:lnTo>
                    <a:pt x="30461" y="14481"/>
                  </a:lnTo>
                  <a:lnTo>
                    <a:pt x="30461" y="3245"/>
                  </a:lnTo>
                  <a:cubicBezTo>
                    <a:pt x="30461" y="2882"/>
                    <a:pt x="30390" y="2535"/>
                    <a:pt x="30249" y="2203"/>
                  </a:cubicBezTo>
                  <a:cubicBezTo>
                    <a:pt x="30113" y="1882"/>
                    <a:pt x="29923" y="1598"/>
                    <a:pt x="29674" y="1351"/>
                  </a:cubicBezTo>
                  <a:cubicBezTo>
                    <a:pt x="29427" y="1102"/>
                    <a:pt x="29143" y="912"/>
                    <a:pt x="28822" y="776"/>
                  </a:cubicBezTo>
                  <a:cubicBezTo>
                    <a:pt x="28490" y="635"/>
                    <a:pt x="28143" y="564"/>
                    <a:pt x="27780" y="564"/>
                  </a:cubicBezTo>
                  <a:lnTo>
                    <a:pt x="25605" y="564"/>
                  </a:lnTo>
                  <a:close/>
                </a:path>
              </a:pathLst>
            </a:custGeom>
            <a:solidFill>
              <a:srgbClr val="0020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 name="TextBox 16">
              <a:extLst>
                <a:ext uri="{FF2B5EF4-FFF2-40B4-BE49-F238E27FC236}">
                  <a16:creationId xmlns:a16="http://schemas.microsoft.com/office/drawing/2014/main" id="{71267C8B-BBBE-2489-375E-234AD4A55EDE}"/>
                </a:ext>
              </a:extLst>
            </p:cNvPr>
            <p:cNvSpPr txBox="1"/>
            <p:nvPr/>
          </p:nvSpPr>
          <p:spPr>
            <a:xfrm>
              <a:off x="4774459" y="3300206"/>
              <a:ext cx="2646258" cy="954107"/>
            </a:xfrm>
            <a:prstGeom prst="rect">
              <a:avLst/>
            </a:prstGeom>
            <a:noFill/>
          </p:spPr>
          <p:txBody>
            <a:bodyPr wrap="square" rtlCol="0">
              <a:spAutoFit/>
            </a:bodyPr>
            <a:lstStyle/>
            <a:p>
              <a:pPr algn="ctr"/>
              <a:r>
                <a:rPr lang="en-GB" sz="2800" dirty="0">
                  <a:solidFill>
                    <a:srgbClr val="000000"/>
                  </a:solidFill>
                  <a:latin typeface="Atkinson Hyperlegible" pitchFamily="2" charset="0"/>
                </a:rPr>
                <a:t>Lighting fix = "Quick win”</a:t>
              </a:r>
            </a:p>
          </p:txBody>
        </p:sp>
      </p:grpSp>
      <p:grpSp>
        <p:nvGrpSpPr>
          <p:cNvPr id="18" name="Group 17">
            <a:extLst>
              <a:ext uri="{FF2B5EF4-FFF2-40B4-BE49-F238E27FC236}">
                <a16:creationId xmlns:a16="http://schemas.microsoft.com/office/drawing/2014/main" id="{590E4F93-D209-B9C4-0CBE-E5EE956226CF}"/>
              </a:ext>
            </a:extLst>
          </p:cNvPr>
          <p:cNvGrpSpPr/>
          <p:nvPr/>
        </p:nvGrpSpPr>
        <p:grpSpPr>
          <a:xfrm>
            <a:off x="1473201" y="2145636"/>
            <a:ext cx="3175000" cy="3062288"/>
            <a:chOff x="1474788" y="2246115"/>
            <a:chExt cx="3175000" cy="3062288"/>
          </a:xfrm>
        </p:grpSpPr>
        <p:sp>
          <p:nvSpPr>
            <p:cNvPr id="19" name="Freeform 159">
              <a:extLst>
                <a:ext uri="{FF2B5EF4-FFF2-40B4-BE49-F238E27FC236}">
                  <a16:creationId xmlns:a16="http://schemas.microsoft.com/office/drawing/2014/main" id="{F652E8ED-D445-C246-3851-1056EC9BB37E}"/>
                </a:ext>
              </a:extLst>
            </p:cNvPr>
            <p:cNvSpPr>
              <a:spLocks/>
            </p:cNvSpPr>
            <p:nvPr/>
          </p:nvSpPr>
          <p:spPr bwMode="auto">
            <a:xfrm>
              <a:off x="1590675" y="2417565"/>
              <a:ext cx="2716212" cy="2719388"/>
            </a:xfrm>
            <a:custGeom>
              <a:avLst/>
              <a:gdLst>
                <a:gd name="T0" fmla="*/ 434 w 28062"/>
                <a:gd name="T1" fmla="*/ 434 h 28061"/>
                <a:gd name="T2" fmla="*/ 0 w 28062"/>
                <a:gd name="T3" fmla="*/ 1481 h 28061"/>
                <a:gd name="T4" fmla="*/ 0 w 28062"/>
                <a:gd name="T5" fmla="*/ 26579 h 28061"/>
                <a:gd name="T6" fmla="*/ 434 w 28062"/>
                <a:gd name="T7" fmla="*/ 27627 h 28061"/>
                <a:gd name="T8" fmla="*/ 1482 w 28062"/>
                <a:gd name="T9" fmla="*/ 28061 h 28061"/>
                <a:gd name="T10" fmla="*/ 26580 w 28062"/>
                <a:gd name="T11" fmla="*/ 28061 h 28061"/>
                <a:gd name="T12" fmla="*/ 27628 w 28062"/>
                <a:gd name="T13" fmla="*/ 27627 h 28061"/>
                <a:gd name="T14" fmla="*/ 28062 w 28062"/>
                <a:gd name="T15" fmla="*/ 26579 h 28061"/>
                <a:gd name="T16" fmla="*/ 28062 w 28062"/>
                <a:gd name="T17" fmla="*/ 1481 h 28061"/>
                <a:gd name="T18" fmla="*/ 27628 w 28062"/>
                <a:gd name="T19" fmla="*/ 434 h 28061"/>
                <a:gd name="T20" fmla="*/ 26580 w 28062"/>
                <a:gd name="T21" fmla="*/ 0 h 28061"/>
                <a:gd name="T22" fmla="*/ 1482 w 28062"/>
                <a:gd name="T23" fmla="*/ 0 h 28061"/>
                <a:gd name="T24" fmla="*/ 434 w 28062"/>
                <a:gd name="T25" fmla="*/ 434 h 28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62" h="28061">
                  <a:moveTo>
                    <a:pt x="434" y="434"/>
                  </a:moveTo>
                  <a:cubicBezTo>
                    <a:pt x="145" y="725"/>
                    <a:pt x="0" y="1074"/>
                    <a:pt x="0" y="1481"/>
                  </a:cubicBezTo>
                  <a:lnTo>
                    <a:pt x="0" y="26579"/>
                  </a:lnTo>
                  <a:cubicBezTo>
                    <a:pt x="0" y="26987"/>
                    <a:pt x="145" y="27336"/>
                    <a:pt x="434" y="27627"/>
                  </a:cubicBezTo>
                  <a:cubicBezTo>
                    <a:pt x="725" y="27916"/>
                    <a:pt x="1074" y="28061"/>
                    <a:pt x="1482" y="28061"/>
                  </a:cubicBezTo>
                  <a:lnTo>
                    <a:pt x="26580" y="28061"/>
                  </a:lnTo>
                  <a:cubicBezTo>
                    <a:pt x="26987" y="28061"/>
                    <a:pt x="27337" y="27916"/>
                    <a:pt x="27628" y="27627"/>
                  </a:cubicBezTo>
                  <a:cubicBezTo>
                    <a:pt x="27917" y="27336"/>
                    <a:pt x="28062" y="26987"/>
                    <a:pt x="28062" y="26579"/>
                  </a:cubicBezTo>
                  <a:lnTo>
                    <a:pt x="28062" y="1481"/>
                  </a:lnTo>
                  <a:cubicBezTo>
                    <a:pt x="28062" y="1074"/>
                    <a:pt x="27917" y="725"/>
                    <a:pt x="27628" y="434"/>
                  </a:cubicBezTo>
                  <a:cubicBezTo>
                    <a:pt x="27337" y="144"/>
                    <a:pt x="26987" y="0"/>
                    <a:pt x="26580" y="0"/>
                  </a:cubicBezTo>
                  <a:lnTo>
                    <a:pt x="1482" y="0"/>
                  </a:lnTo>
                  <a:cubicBezTo>
                    <a:pt x="1074" y="0"/>
                    <a:pt x="725" y="144"/>
                    <a:pt x="434" y="43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 name="Freeform 160">
              <a:extLst>
                <a:ext uri="{FF2B5EF4-FFF2-40B4-BE49-F238E27FC236}">
                  <a16:creationId xmlns:a16="http://schemas.microsoft.com/office/drawing/2014/main" id="{20DC99A4-2A14-771F-CD69-A75B86FBCBCB}"/>
                </a:ext>
              </a:extLst>
            </p:cNvPr>
            <p:cNvSpPr>
              <a:spLocks/>
            </p:cNvSpPr>
            <p:nvPr/>
          </p:nvSpPr>
          <p:spPr bwMode="auto">
            <a:xfrm>
              <a:off x="1474788" y="2246115"/>
              <a:ext cx="3175000" cy="3062288"/>
            </a:xfrm>
            <a:custGeom>
              <a:avLst/>
              <a:gdLst>
                <a:gd name="T0" fmla="*/ 25603 w 32803"/>
                <a:gd name="T1" fmla="*/ 564 h 31589"/>
                <a:gd name="T2" fmla="*/ 25603 w 32803"/>
                <a:gd name="T3" fmla="*/ 0 h 31589"/>
                <a:gd name="T4" fmla="*/ 4858 w 32803"/>
                <a:gd name="T5" fmla="*/ 0 h 31589"/>
                <a:gd name="T6" fmla="*/ 4858 w 32803"/>
                <a:gd name="T7" fmla="*/ 564 h 31589"/>
                <a:gd name="T8" fmla="*/ 2682 w 32803"/>
                <a:gd name="T9" fmla="*/ 564 h 31589"/>
                <a:gd name="T10" fmla="*/ 1639 w 32803"/>
                <a:gd name="T11" fmla="*/ 776 h 31589"/>
                <a:gd name="T12" fmla="*/ 787 w 32803"/>
                <a:gd name="T13" fmla="*/ 1351 h 31589"/>
                <a:gd name="T14" fmla="*/ 212 w 32803"/>
                <a:gd name="T15" fmla="*/ 2203 h 31589"/>
                <a:gd name="T16" fmla="*/ 0 w 32803"/>
                <a:gd name="T17" fmla="*/ 3245 h 31589"/>
                <a:gd name="T18" fmla="*/ 0 w 32803"/>
                <a:gd name="T19" fmla="*/ 28343 h 31589"/>
                <a:gd name="T20" fmla="*/ 212 w 32803"/>
                <a:gd name="T21" fmla="*/ 29386 h 31589"/>
                <a:gd name="T22" fmla="*/ 787 w 32803"/>
                <a:gd name="T23" fmla="*/ 30238 h 31589"/>
                <a:gd name="T24" fmla="*/ 1639 w 32803"/>
                <a:gd name="T25" fmla="*/ 30813 h 31589"/>
                <a:gd name="T26" fmla="*/ 2682 w 32803"/>
                <a:gd name="T27" fmla="*/ 31024 h 31589"/>
                <a:gd name="T28" fmla="*/ 4858 w 32803"/>
                <a:gd name="T29" fmla="*/ 31024 h 31589"/>
                <a:gd name="T30" fmla="*/ 4858 w 32803"/>
                <a:gd name="T31" fmla="*/ 31589 h 31589"/>
                <a:gd name="T32" fmla="*/ 25603 w 32803"/>
                <a:gd name="T33" fmla="*/ 31589 h 31589"/>
                <a:gd name="T34" fmla="*/ 25603 w 32803"/>
                <a:gd name="T35" fmla="*/ 31024 h 31589"/>
                <a:gd name="T36" fmla="*/ 27780 w 32803"/>
                <a:gd name="T37" fmla="*/ 31024 h 31589"/>
                <a:gd name="T38" fmla="*/ 28822 w 32803"/>
                <a:gd name="T39" fmla="*/ 30813 h 31589"/>
                <a:gd name="T40" fmla="*/ 29674 w 32803"/>
                <a:gd name="T41" fmla="*/ 30238 h 31589"/>
                <a:gd name="T42" fmla="*/ 30249 w 32803"/>
                <a:gd name="T43" fmla="*/ 29386 h 31589"/>
                <a:gd name="T44" fmla="*/ 30461 w 32803"/>
                <a:gd name="T45" fmla="*/ 28343 h 31589"/>
                <a:gd name="T46" fmla="*/ 30461 w 32803"/>
                <a:gd name="T47" fmla="*/ 17108 h 31589"/>
                <a:gd name="T48" fmla="*/ 32803 w 32803"/>
                <a:gd name="T49" fmla="*/ 17108 h 31589"/>
                <a:gd name="T50" fmla="*/ 32803 w 32803"/>
                <a:gd name="T51" fmla="*/ 16825 h 31589"/>
                <a:gd name="T52" fmla="*/ 30179 w 32803"/>
                <a:gd name="T53" fmla="*/ 16825 h 31589"/>
                <a:gd name="T54" fmla="*/ 30179 w 32803"/>
                <a:gd name="T55" fmla="*/ 28343 h 31589"/>
                <a:gd name="T56" fmla="*/ 29475 w 32803"/>
                <a:gd name="T57" fmla="*/ 30038 h 31589"/>
                <a:gd name="T58" fmla="*/ 28713 w 32803"/>
                <a:gd name="T59" fmla="*/ 30553 h 31589"/>
                <a:gd name="T60" fmla="*/ 27780 w 32803"/>
                <a:gd name="T61" fmla="*/ 30742 h 31589"/>
                <a:gd name="T62" fmla="*/ 25603 w 32803"/>
                <a:gd name="T63" fmla="*/ 30742 h 31589"/>
                <a:gd name="T64" fmla="*/ 25603 w 32803"/>
                <a:gd name="T65" fmla="*/ 30178 h 31589"/>
                <a:gd name="T66" fmla="*/ 4858 w 32803"/>
                <a:gd name="T67" fmla="*/ 30178 h 31589"/>
                <a:gd name="T68" fmla="*/ 4858 w 32803"/>
                <a:gd name="T69" fmla="*/ 30742 h 31589"/>
                <a:gd name="T70" fmla="*/ 2682 w 32803"/>
                <a:gd name="T71" fmla="*/ 30742 h 31589"/>
                <a:gd name="T72" fmla="*/ 986 w 32803"/>
                <a:gd name="T73" fmla="*/ 30038 h 31589"/>
                <a:gd name="T74" fmla="*/ 283 w 32803"/>
                <a:gd name="T75" fmla="*/ 28343 h 31589"/>
                <a:gd name="T76" fmla="*/ 283 w 32803"/>
                <a:gd name="T77" fmla="*/ 3245 h 31589"/>
                <a:gd name="T78" fmla="*/ 986 w 32803"/>
                <a:gd name="T79" fmla="*/ 1550 h 31589"/>
                <a:gd name="T80" fmla="*/ 2682 w 32803"/>
                <a:gd name="T81" fmla="*/ 847 h 31589"/>
                <a:gd name="T82" fmla="*/ 4858 w 32803"/>
                <a:gd name="T83" fmla="*/ 847 h 31589"/>
                <a:gd name="T84" fmla="*/ 4858 w 32803"/>
                <a:gd name="T85" fmla="*/ 1411 h 31589"/>
                <a:gd name="T86" fmla="*/ 25603 w 32803"/>
                <a:gd name="T87" fmla="*/ 1411 h 31589"/>
                <a:gd name="T88" fmla="*/ 25603 w 32803"/>
                <a:gd name="T89" fmla="*/ 847 h 31589"/>
                <a:gd name="T90" fmla="*/ 27780 w 32803"/>
                <a:gd name="T91" fmla="*/ 847 h 31589"/>
                <a:gd name="T92" fmla="*/ 29475 w 32803"/>
                <a:gd name="T93" fmla="*/ 1550 h 31589"/>
                <a:gd name="T94" fmla="*/ 30179 w 32803"/>
                <a:gd name="T95" fmla="*/ 3245 h 31589"/>
                <a:gd name="T96" fmla="*/ 30179 w 32803"/>
                <a:gd name="T97" fmla="*/ 14763 h 31589"/>
                <a:gd name="T98" fmla="*/ 32803 w 32803"/>
                <a:gd name="T99" fmla="*/ 14763 h 31589"/>
                <a:gd name="T100" fmla="*/ 32803 w 32803"/>
                <a:gd name="T101" fmla="*/ 14481 h 31589"/>
                <a:gd name="T102" fmla="*/ 30461 w 32803"/>
                <a:gd name="T103" fmla="*/ 14481 h 31589"/>
                <a:gd name="T104" fmla="*/ 30461 w 32803"/>
                <a:gd name="T105" fmla="*/ 3245 h 31589"/>
                <a:gd name="T106" fmla="*/ 30249 w 32803"/>
                <a:gd name="T107" fmla="*/ 2203 h 31589"/>
                <a:gd name="T108" fmla="*/ 29674 w 32803"/>
                <a:gd name="T109" fmla="*/ 1351 h 31589"/>
                <a:gd name="T110" fmla="*/ 28822 w 32803"/>
                <a:gd name="T111" fmla="*/ 776 h 31589"/>
                <a:gd name="T112" fmla="*/ 27780 w 32803"/>
                <a:gd name="T113" fmla="*/ 564 h 31589"/>
                <a:gd name="T114" fmla="*/ 25603 w 32803"/>
                <a:gd name="T115" fmla="*/ 564 h 3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803" h="31589">
                  <a:moveTo>
                    <a:pt x="25603" y="564"/>
                  </a:moveTo>
                  <a:lnTo>
                    <a:pt x="25603" y="0"/>
                  </a:lnTo>
                  <a:lnTo>
                    <a:pt x="4858" y="0"/>
                  </a:lnTo>
                  <a:lnTo>
                    <a:pt x="4858" y="564"/>
                  </a:lnTo>
                  <a:lnTo>
                    <a:pt x="2682" y="564"/>
                  </a:lnTo>
                  <a:cubicBezTo>
                    <a:pt x="2318" y="564"/>
                    <a:pt x="1971" y="635"/>
                    <a:pt x="1639" y="776"/>
                  </a:cubicBezTo>
                  <a:cubicBezTo>
                    <a:pt x="1318" y="912"/>
                    <a:pt x="1034" y="1102"/>
                    <a:pt x="787" y="1351"/>
                  </a:cubicBezTo>
                  <a:cubicBezTo>
                    <a:pt x="538" y="1598"/>
                    <a:pt x="348" y="1882"/>
                    <a:pt x="212" y="2203"/>
                  </a:cubicBezTo>
                  <a:cubicBezTo>
                    <a:pt x="71" y="2535"/>
                    <a:pt x="0" y="2882"/>
                    <a:pt x="0" y="3245"/>
                  </a:cubicBezTo>
                  <a:lnTo>
                    <a:pt x="0" y="28343"/>
                  </a:lnTo>
                  <a:cubicBezTo>
                    <a:pt x="0" y="28707"/>
                    <a:pt x="71" y="29054"/>
                    <a:pt x="212" y="29386"/>
                  </a:cubicBezTo>
                  <a:cubicBezTo>
                    <a:pt x="348" y="29707"/>
                    <a:pt x="538" y="29991"/>
                    <a:pt x="787" y="30238"/>
                  </a:cubicBezTo>
                  <a:cubicBezTo>
                    <a:pt x="1034" y="30486"/>
                    <a:pt x="1318" y="30677"/>
                    <a:pt x="1639" y="30813"/>
                  </a:cubicBezTo>
                  <a:cubicBezTo>
                    <a:pt x="1971" y="30954"/>
                    <a:pt x="2318" y="31024"/>
                    <a:pt x="2682" y="31024"/>
                  </a:cubicBezTo>
                  <a:lnTo>
                    <a:pt x="4858" y="31024"/>
                  </a:lnTo>
                  <a:lnTo>
                    <a:pt x="4858" y="31589"/>
                  </a:lnTo>
                  <a:lnTo>
                    <a:pt x="25603" y="31589"/>
                  </a:lnTo>
                  <a:lnTo>
                    <a:pt x="25603" y="31024"/>
                  </a:lnTo>
                  <a:lnTo>
                    <a:pt x="27780" y="31024"/>
                  </a:lnTo>
                  <a:cubicBezTo>
                    <a:pt x="28143" y="31024"/>
                    <a:pt x="28491" y="30954"/>
                    <a:pt x="28822" y="30813"/>
                  </a:cubicBezTo>
                  <a:cubicBezTo>
                    <a:pt x="29143" y="30677"/>
                    <a:pt x="29427" y="30486"/>
                    <a:pt x="29674" y="30238"/>
                  </a:cubicBezTo>
                  <a:cubicBezTo>
                    <a:pt x="29923" y="29991"/>
                    <a:pt x="30114" y="29707"/>
                    <a:pt x="30249" y="29386"/>
                  </a:cubicBezTo>
                  <a:cubicBezTo>
                    <a:pt x="30390" y="29054"/>
                    <a:pt x="30461" y="28707"/>
                    <a:pt x="30461" y="28343"/>
                  </a:cubicBezTo>
                  <a:lnTo>
                    <a:pt x="30461" y="17108"/>
                  </a:lnTo>
                  <a:lnTo>
                    <a:pt x="32803" y="17108"/>
                  </a:lnTo>
                  <a:lnTo>
                    <a:pt x="32803" y="16825"/>
                  </a:lnTo>
                  <a:lnTo>
                    <a:pt x="30179" y="16825"/>
                  </a:lnTo>
                  <a:lnTo>
                    <a:pt x="30179" y="28343"/>
                  </a:lnTo>
                  <a:cubicBezTo>
                    <a:pt x="30179" y="29005"/>
                    <a:pt x="29944" y="29571"/>
                    <a:pt x="29475" y="30038"/>
                  </a:cubicBezTo>
                  <a:cubicBezTo>
                    <a:pt x="29255" y="30261"/>
                    <a:pt x="29001" y="30432"/>
                    <a:pt x="28713" y="30553"/>
                  </a:cubicBezTo>
                  <a:cubicBezTo>
                    <a:pt x="28415" y="30679"/>
                    <a:pt x="28104" y="30742"/>
                    <a:pt x="27780" y="30742"/>
                  </a:cubicBezTo>
                  <a:lnTo>
                    <a:pt x="25603" y="30742"/>
                  </a:lnTo>
                  <a:lnTo>
                    <a:pt x="25603" y="30178"/>
                  </a:lnTo>
                  <a:lnTo>
                    <a:pt x="4858" y="30178"/>
                  </a:lnTo>
                  <a:lnTo>
                    <a:pt x="4858" y="30742"/>
                  </a:lnTo>
                  <a:lnTo>
                    <a:pt x="2682" y="30742"/>
                  </a:lnTo>
                  <a:cubicBezTo>
                    <a:pt x="2020" y="30742"/>
                    <a:pt x="1456" y="30508"/>
                    <a:pt x="986" y="30038"/>
                  </a:cubicBezTo>
                  <a:cubicBezTo>
                    <a:pt x="517" y="29569"/>
                    <a:pt x="283" y="29005"/>
                    <a:pt x="283" y="28343"/>
                  </a:cubicBezTo>
                  <a:lnTo>
                    <a:pt x="283" y="3245"/>
                  </a:lnTo>
                  <a:cubicBezTo>
                    <a:pt x="283" y="2584"/>
                    <a:pt x="517" y="2020"/>
                    <a:pt x="986" y="1550"/>
                  </a:cubicBezTo>
                  <a:cubicBezTo>
                    <a:pt x="1456" y="1081"/>
                    <a:pt x="2020" y="847"/>
                    <a:pt x="2682" y="847"/>
                  </a:cubicBezTo>
                  <a:lnTo>
                    <a:pt x="4858" y="847"/>
                  </a:lnTo>
                  <a:lnTo>
                    <a:pt x="4858" y="1411"/>
                  </a:lnTo>
                  <a:lnTo>
                    <a:pt x="25603" y="1411"/>
                  </a:lnTo>
                  <a:lnTo>
                    <a:pt x="25603" y="847"/>
                  </a:lnTo>
                  <a:lnTo>
                    <a:pt x="27780" y="847"/>
                  </a:lnTo>
                  <a:cubicBezTo>
                    <a:pt x="28441" y="847"/>
                    <a:pt x="29008" y="1081"/>
                    <a:pt x="29475" y="1550"/>
                  </a:cubicBezTo>
                  <a:cubicBezTo>
                    <a:pt x="29944" y="2020"/>
                    <a:pt x="30179" y="2584"/>
                    <a:pt x="30179" y="3245"/>
                  </a:cubicBezTo>
                  <a:lnTo>
                    <a:pt x="30179" y="14763"/>
                  </a:lnTo>
                  <a:lnTo>
                    <a:pt x="32803" y="14763"/>
                  </a:lnTo>
                  <a:lnTo>
                    <a:pt x="32803" y="14481"/>
                  </a:lnTo>
                  <a:lnTo>
                    <a:pt x="30461" y="14481"/>
                  </a:lnTo>
                  <a:lnTo>
                    <a:pt x="30461" y="3245"/>
                  </a:lnTo>
                  <a:cubicBezTo>
                    <a:pt x="30461" y="2882"/>
                    <a:pt x="30390" y="2535"/>
                    <a:pt x="30249" y="2203"/>
                  </a:cubicBezTo>
                  <a:cubicBezTo>
                    <a:pt x="30114" y="1882"/>
                    <a:pt x="29923" y="1598"/>
                    <a:pt x="29674" y="1351"/>
                  </a:cubicBezTo>
                  <a:cubicBezTo>
                    <a:pt x="29427" y="1102"/>
                    <a:pt x="29143" y="912"/>
                    <a:pt x="28822" y="776"/>
                  </a:cubicBezTo>
                  <a:cubicBezTo>
                    <a:pt x="28491" y="635"/>
                    <a:pt x="28143" y="564"/>
                    <a:pt x="27780" y="564"/>
                  </a:cubicBezTo>
                  <a:lnTo>
                    <a:pt x="25603" y="564"/>
                  </a:lnTo>
                  <a:close/>
                </a:path>
              </a:pathLst>
            </a:custGeom>
            <a:solidFill>
              <a:srgbClr val="EF41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21" name="TextBox 20">
              <a:extLst>
                <a:ext uri="{FF2B5EF4-FFF2-40B4-BE49-F238E27FC236}">
                  <a16:creationId xmlns:a16="http://schemas.microsoft.com/office/drawing/2014/main" id="{C58423C6-DDE0-84BA-2957-B1A1EBBEE209}"/>
                </a:ext>
              </a:extLst>
            </p:cNvPr>
            <p:cNvSpPr txBox="1"/>
            <p:nvPr/>
          </p:nvSpPr>
          <p:spPr>
            <a:xfrm>
              <a:off x="1675234" y="2869318"/>
              <a:ext cx="2547095" cy="1815882"/>
            </a:xfrm>
            <a:prstGeom prst="rect">
              <a:avLst/>
            </a:prstGeom>
            <a:noFill/>
          </p:spPr>
          <p:txBody>
            <a:bodyPr wrap="square" rtlCol="0">
              <a:spAutoFit/>
            </a:bodyPr>
            <a:lstStyle/>
            <a:p>
              <a:pPr algn="ctr"/>
              <a:r>
                <a:rPr lang="en-US" sz="2800" dirty="0" err="1">
                  <a:solidFill>
                    <a:srgbClr val="000000"/>
                  </a:solidFill>
                  <a:latin typeface="Atkinson Hyperlegible" pitchFamily="2" charset="0"/>
                </a:rPr>
                <a:t>Faecal</a:t>
              </a:r>
              <a:r>
                <a:rPr lang="en-US" sz="2800" dirty="0">
                  <a:solidFill>
                    <a:srgbClr val="000000"/>
                  </a:solidFill>
                  <a:latin typeface="Atkinson Hyperlegible" pitchFamily="2" charset="0"/>
                </a:rPr>
                <a:t> waste threat &gt; Lack of lighting in toilets</a:t>
              </a:r>
            </a:p>
          </p:txBody>
        </p:sp>
      </p:grpSp>
      <p:pic>
        <p:nvPicPr>
          <p:cNvPr id="2" name="15">
            <a:hlinkClick r:id="" action="ppaction://media"/>
            <a:extLst>
              <a:ext uri="{FF2B5EF4-FFF2-40B4-BE49-F238E27FC236}">
                <a16:creationId xmlns:a16="http://schemas.microsoft.com/office/drawing/2014/main" id="{ECC585C4-8876-4CE1-D7B0-3C54B8219D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Tree>
    <p:extLst>
      <p:ext uri="{BB962C8B-B14F-4D97-AF65-F5344CB8AC3E}">
        <p14:creationId xmlns:p14="http://schemas.microsoft.com/office/powerpoint/2010/main" val="2195787998"/>
      </p:ext>
    </p:extLst>
  </p:cSld>
  <p:clrMapOvr>
    <a:masterClrMapping/>
  </p:clrMapOvr>
  <mc:AlternateContent xmlns:mc="http://schemas.openxmlformats.org/markup-compatibility/2006">
    <mc:Choice xmlns:p14="http://schemas.microsoft.com/office/powerpoint/2010/main" Requires="p14">
      <p:transition spd="slow" p14:dur="2000" advClick="0" advTm="33500"/>
    </mc:Choice>
    <mc:Fallback>
      <p:transition spd="slow" advClick="0" advTm="3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504"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16" presetClass="entr" presetSubtype="37" fill="hold" grpId="0" nodeType="withEffect">
                                  <p:stCondLst>
                                    <p:cond delay="500"/>
                                  </p:stCondLst>
                                  <p:childTnLst>
                                    <p:set>
                                      <p:cBhvr>
                                        <p:cTn id="12" dur="1" fill="hold">
                                          <p:stCondLst>
                                            <p:cond delay="0"/>
                                          </p:stCondLst>
                                        </p:cTn>
                                        <p:tgtEl>
                                          <p:spTgt spid="25"/>
                                        </p:tgtEl>
                                        <p:attrNameLst>
                                          <p:attrName>style.visibility</p:attrName>
                                        </p:attrNameLst>
                                      </p:cBhvr>
                                      <p:to>
                                        <p:strVal val="visible"/>
                                      </p:to>
                                    </p:set>
                                    <p:animEffect transition="in" filter="barn(outVertical)">
                                      <p:cBhvr>
                                        <p:cTn id="13" dur="500"/>
                                        <p:tgtEl>
                                          <p:spTgt spid="25"/>
                                        </p:tgtEl>
                                      </p:cBhvr>
                                    </p:animEffect>
                                  </p:childTnLst>
                                </p:cTn>
                              </p:par>
                              <p:par>
                                <p:cTn id="14" presetID="22" presetClass="entr" presetSubtype="8" fill="hold"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nodeType="withEffect">
                                  <p:stCondLst>
                                    <p:cond delay="125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215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 presetClass="exit" presetSubtype="8" fill="hold" grpId="1" nodeType="withEffect">
                                  <p:stCondLst>
                                    <p:cond delay="33500"/>
                                  </p:stCondLst>
                                  <p:childTnLst>
                                    <p:anim calcmode="lin" valueType="num">
                                      <p:cBhvr additive="base">
                                        <p:cTn id="24" dur="500"/>
                                        <p:tgtEl>
                                          <p:spTgt spid="4"/>
                                        </p:tgtEl>
                                        <p:attrNameLst>
                                          <p:attrName>ppt_x</p:attrName>
                                        </p:attrNameLst>
                                      </p:cBhvr>
                                      <p:tavLst>
                                        <p:tav tm="0">
                                          <p:val>
                                            <p:strVal val="ppt_x"/>
                                          </p:val>
                                        </p:tav>
                                        <p:tav tm="100000">
                                          <p:val>
                                            <p:strVal val="0-ppt_w/2"/>
                                          </p:val>
                                        </p:tav>
                                      </p:tavLst>
                                    </p:anim>
                                    <p:anim calcmode="lin" valueType="num">
                                      <p:cBhvr additive="base">
                                        <p:cTn id="25" dur="500"/>
                                        <p:tgtEl>
                                          <p:spTgt spid="4"/>
                                        </p:tgtEl>
                                        <p:attrNameLst>
                                          <p:attrName>ppt_y</p:attrName>
                                        </p:attrNameLst>
                                      </p:cBhvr>
                                      <p:tavLst>
                                        <p:tav tm="0">
                                          <p:val>
                                            <p:strVal val="ppt_y"/>
                                          </p:val>
                                        </p:tav>
                                        <p:tav tm="100000">
                                          <p:val>
                                            <p:strVal val="ppt_y"/>
                                          </p:val>
                                        </p:tav>
                                      </p:tavLst>
                                    </p:anim>
                                    <p:set>
                                      <p:cBhvr>
                                        <p:cTn id="26" dur="1" fill="hold">
                                          <p:stCondLst>
                                            <p:cond delay="499"/>
                                          </p:stCondLst>
                                        </p:cTn>
                                        <p:tgtEl>
                                          <p:spTgt spid="4"/>
                                        </p:tgtEl>
                                        <p:attrNameLst>
                                          <p:attrName>style.visibility</p:attrName>
                                        </p:attrNameLst>
                                      </p:cBhvr>
                                      <p:to>
                                        <p:strVal val="hidden"/>
                                      </p:to>
                                    </p:set>
                                  </p:childTnLst>
                                </p:cTn>
                              </p:par>
                              <p:par>
                                <p:cTn id="27" presetID="2" presetClass="exit" presetSubtype="2" fill="hold" grpId="1" nodeType="withEffect">
                                  <p:stCondLst>
                                    <p:cond delay="33500"/>
                                  </p:stCondLst>
                                  <p:childTnLst>
                                    <p:anim calcmode="lin" valueType="num">
                                      <p:cBhvr additive="base">
                                        <p:cTn id="28" dur="500"/>
                                        <p:tgtEl>
                                          <p:spTgt spid="25"/>
                                        </p:tgtEl>
                                        <p:attrNameLst>
                                          <p:attrName>ppt_x</p:attrName>
                                        </p:attrNameLst>
                                      </p:cBhvr>
                                      <p:tavLst>
                                        <p:tav tm="0">
                                          <p:val>
                                            <p:strVal val="ppt_x"/>
                                          </p:val>
                                        </p:tav>
                                        <p:tav tm="100000">
                                          <p:val>
                                            <p:strVal val="1+ppt_w/2"/>
                                          </p:val>
                                        </p:tav>
                                      </p:tavLst>
                                    </p:anim>
                                    <p:anim calcmode="lin" valueType="num">
                                      <p:cBhvr additive="base">
                                        <p:cTn id="29" dur="500"/>
                                        <p:tgtEl>
                                          <p:spTgt spid="25"/>
                                        </p:tgtEl>
                                        <p:attrNameLst>
                                          <p:attrName>ppt_y</p:attrName>
                                        </p:attrNameLst>
                                      </p:cBhvr>
                                      <p:tavLst>
                                        <p:tav tm="0">
                                          <p:val>
                                            <p:strVal val="ppt_y"/>
                                          </p:val>
                                        </p:tav>
                                        <p:tav tm="100000">
                                          <p:val>
                                            <p:strVal val="ppt_y"/>
                                          </p:val>
                                        </p:tav>
                                      </p:tavLst>
                                    </p:anim>
                                    <p:set>
                                      <p:cBhvr>
                                        <p:cTn id="30" dur="1" fill="hold">
                                          <p:stCondLst>
                                            <p:cond delay="499"/>
                                          </p:stCondLst>
                                        </p:cTn>
                                        <p:tgtEl>
                                          <p:spTgt spid="25"/>
                                        </p:tgtEl>
                                        <p:attrNameLst>
                                          <p:attrName>style.visibility</p:attrName>
                                        </p:attrNameLst>
                                      </p:cBhvr>
                                      <p:to>
                                        <p:strVal val="hidden"/>
                                      </p:to>
                                    </p:set>
                                  </p:childTnLst>
                                </p:cTn>
                              </p:par>
                              <p:par>
                                <p:cTn id="31" presetID="2" presetClass="exit" presetSubtype="2" fill="hold" nodeType="withEffect">
                                  <p:stCondLst>
                                    <p:cond delay="33500"/>
                                  </p:stCondLst>
                                  <p:childTnLst>
                                    <p:anim calcmode="lin" valueType="num">
                                      <p:cBhvr additive="base">
                                        <p:cTn id="32" dur="500"/>
                                        <p:tgtEl>
                                          <p:spTgt spid="18"/>
                                        </p:tgtEl>
                                        <p:attrNameLst>
                                          <p:attrName>ppt_x</p:attrName>
                                        </p:attrNameLst>
                                      </p:cBhvr>
                                      <p:tavLst>
                                        <p:tav tm="0">
                                          <p:val>
                                            <p:strVal val="ppt_x"/>
                                          </p:val>
                                        </p:tav>
                                        <p:tav tm="100000">
                                          <p:val>
                                            <p:strVal val="1+ppt_w/2"/>
                                          </p:val>
                                        </p:tav>
                                      </p:tavLst>
                                    </p:anim>
                                    <p:anim calcmode="lin" valueType="num">
                                      <p:cBhvr additive="base">
                                        <p:cTn id="33" dur="500"/>
                                        <p:tgtEl>
                                          <p:spTgt spid="18"/>
                                        </p:tgtEl>
                                        <p:attrNameLst>
                                          <p:attrName>ppt_y</p:attrName>
                                        </p:attrNameLst>
                                      </p:cBhvr>
                                      <p:tavLst>
                                        <p:tav tm="0">
                                          <p:val>
                                            <p:strVal val="ppt_y"/>
                                          </p:val>
                                        </p:tav>
                                        <p:tav tm="100000">
                                          <p:val>
                                            <p:strVal val="ppt_y"/>
                                          </p:val>
                                        </p:tav>
                                      </p:tavLst>
                                    </p:anim>
                                    <p:set>
                                      <p:cBhvr>
                                        <p:cTn id="34" dur="1" fill="hold">
                                          <p:stCondLst>
                                            <p:cond delay="499"/>
                                          </p:stCondLst>
                                        </p:cTn>
                                        <p:tgtEl>
                                          <p:spTgt spid="18"/>
                                        </p:tgtEl>
                                        <p:attrNameLst>
                                          <p:attrName>style.visibility</p:attrName>
                                        </p:attrNameLst>
                                      </p:cBhvr>
                                      <p:to>
                                        <p:strVal val="hidden"/>
                                      </p:to>
                                    </p:set>
                                  </p:childTnLst>
                                </p:cTn>
                              </p:par>
                              <p:par>
                                <p:cTn id="35" presetID="2" presetClass="exit" presetSubtype="2" fill="hold" nodeType="withEffect">
                                  <p:stCondLst>
                                    <p:cond delay="33500"/>
                                  </p:stCondLst>
                                  <p:childTnLst>
                                    <p:anim calcmode="lin" valueType="num">
                                      <p:cBhvr additive="base">
                                        <p:cTn id="36" dur="500"/>
                                        <p:tgtEl>
                                          <p:spTgt spid="13"/>
                                        </p:tgtEl>
                                        <p:attrNameLst>
                                          <p:attrName>ppt_x</p:attrName>
                                        </p:attrNameLst>
                                      </p:cBhvr>
                                      <p:tavLst>
                                        <p:tav tm="0">
                                          <p:val>
                                            <p:strVal val="ppt_x"/>
                                          </p:val>
                                        </p:tav>
                                        <p:tav tm="100000">
                                          <p:val>
                                            <p:strVal val="1+ppt_w/2"/>
                                          </p:val>
                                        </p:tav>
                                      </p:tavLst>
                                    </p:anim>
                                    <p:anim calcmode="lin" valueType="num">
                                      <p:cBhvr additive="base">
                                        <p:cTn id="37" dur="500"/>
                                        <p:tgtEl>
                                          <p:spTgt spid="13"/>
                                        </p:tgtEl>
                                        <p:attrNameLst>
                                          <p:attrName>ppt_y</p:attrName>
                                        </p:attrNameLst>
                                      </p:cBhvr>
                                      <p:tavLst>
                                        <p:tav tm="0">
                                          <p:val>
                                            <p:strVal val="ppt_y"/>
                                          </p:val>
                                        </p:tav>
                                        <p:tav tm="100000">
                                          <p:val>
                                            <p:strVal val="ppt_y"/>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2" fill="hold" nodeType="withEffect">
                                  <p:stCondLst>
                                    <p:cond delay="33500"/>
                                  </p:stCondLst>
                                  <p:childTnLst>
                                    <p:anim calcmode="lin" valueType="num">
                                      <p:cBhvr additive="base">
                                        <p:cTn id="40" dur="500"/>
                                        <p:tgtEl>
                                          <p:spTgt spid="6"/>
                                        </p:tgtEl>
                                        <p:attrNameLst>
                                          <p:attrName>ppt_x</p:attrName>
                                        </p:attrNameLst>
                                      </p:cBhvr>
                                      <p:tavLst>
                                        <p:tav tm="0">
                                          <p:val>
                                            <p:strVal val="ppt_x"/>
                                          </p:val>
                                        </p:tav>
                                        <p:tav tm="100000">
                                          <p:val>
                                            <p:strVal val="1+ppt_w/2"/>
                                          </p:val>
                                        </p:tav>
                                      </p:tavLst>
                                    </p:anim>
                                    <p:anim calcmode="lin" valueType="num">
                                      <p:cBhvr additive="base">
                                        <p:cTn id="41" dur="500"/>
                                        <p:tgtEl>
                                          <p:spTgt spid="6"/>
                                        </p:tgtEl>
                                        <p:attrNameLst>
                                          <p:attrName>ppt_y</p:attrName>
                                        </p:attrNameLst>
                                      </p:cBhvr>
                                      <p:tavLst>
                                        <p:tav tm="0">
                                          <p:val>
                                            <p:strVal val="ppt_y"/>
                                          </p:val>
                                        </p:tav>
                                        <p:tav tm="100000">
                                          <p:val>
                                            <p:strVal val="ppt_y"/>
                                          </p:val>
                                        </p:tav>
                                      </p:tavLst>
                                    </p:anim>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25" grpId="0" animBg="1"/>
      <p:bldP spid="25" grpId="1" animBg="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palm trees and a palm tree&#10;&#10;Description automatically generated">
            <a:extLst>
              <a:ext uri="{FF2B5EF4-FFF2-40B4-BE49-F238E27FC236}">
                <a16:creationId xmlns:a16="http://schemas.microsoft.com/office/drawing/2014/main" id="{7B149FAA-A72D-988A-8BD7-97975DD8DAD9}"/>
              </a:ext>
            </a:extLst>
          </p:cNvPr>
          <p:cNvPicPr>
            <a:picLocks noChangeAspect="1"/>
          </p:cNvPicPr>
          <p:nvPr/>
        </p:nvPicPr>
        <p:blipFill rotWithShape="1">
          <a:blip r:embed="rId5"/>
          <a:srcRect t="6563" b="9062"/>
          <a:stretch/>
        </p:blipFill>
        <p:spPr>
          <a:xfrm>
            <a:off x="1" y="-1"/>
            <a:ext cx="12192000" cy="6858001"/>
          </a:xfrm>
          <a:prstGeom prst="rect">
            <a:avLst/>
          </a:prstGeom>
        </p:spPr>
      </p:pic>
      <p:sp>
        <p:nvSpPr>
          <p:cNvPr id="4" name="Rectangle 3">
            <a:extLst>
              <a:ext uri="{FF2B5EF4-FFF2-40B4-BE49-F238E27FC236}">
                <a16:creationId xmlns:a16="http://schemas.microsoft.com/office/drawing/2014/main" id="{FAFBF87F-3968-2279-1A30-D90E1FC8BED1}"/>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48C418B-CFA0-19BE-7D2B-26C0C71AAEC1}"/>
              </a:ext>
            </a:extLst>
          </p:cNvPr>
          <p:cNvSpPr/>
          <p:nvPr/>
        </p:nvSpPr>
        <p:spPr>
          <a:xfrm>
            <a:off x="-10568" y="6606000"/>
            <a:ext cx="134691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r>
              <a:rPr lang="en-US" sz="1050" dirty="0" err="1">
                <a:solidFill>
                  <a:srgbClr val="000000"/>
                </a:solidFill>
                <a:latin typeface="Atkinson Hyperlegible" pitchFamily="2" charset="0"/>
              </a:rPr>
              <a:t>Jin</a:t>
            </a:r>
            <a:r>
              <a:rPr lang="en-US" sz="1050" dirty="0">
                <a:solidFill>
                  <a:srgbClr val="000000"/>
                </a:solidFill>
                <a:latin typeface="Atkinson Hyperlegible" pitchFamily="2" charset="0"/>
              </a:rPr>
              <a:t> Ni</a:t>
            </a:r>
          </a:p>
        </p:txBody>
      </p:sp>
      <p:grpSp>
        <p:nvGrpSpPr>
          <p:cNvPr id="8" name="Group 7">
            <a:extLst>
              <a:ext uri="{FF2B5EF4-FFF2-40B4-BE49-F238E27FC236}">
                <a16:creationId xmlns:a16="http://schemas.microsoft.com/office/drawing/2014/main" id="{F6D5BC88-37D8-45F3-AA60-E61A2CD1A4E9}"/>
              </a:ext>
            </a:extLst>
          </p:cNvPr>
          <p:cNvGrpSpPr/>
          <p:nvPr/>
        </p:nvGrpSpPr>
        <p:grpSpPr>
          <a:xfrm>
            <a:off x="1453784" y="791249"/>
            <a:ext cx="9284432" cy="5275503"/>
            <a:chOff x="907410" y="529015"/>
            <a:chExt cx="9284432" cy="5275503"/>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sp>
          <p:nvSpPr>
            <p:cNvPr id="17" name="Rectangle: Rounded Corners 16">
              <a:extLst>
                <a:ext uri="{FF2B5EF4-FFF2-40B4-BE49-F238E27FC236}">
                  <a16:creationId xmlns:a16="http://schemas.microsoft.com/office/drawing/2014/main" id="{7B423F07-C813-D94B-6910-2208F5F04806}"/>
                </a:ext>
              </a:extLst>
            </p:cNvPr>
            <p:cNvSpPr/>
            <p:nvPr/>
          </p:nvSpPr>
          <p:spPr>
            <a:xfrm>
              <a:off x="907410" y="923681"/>
              <a:ext cx="9284432" cy="4880837"/>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dirty="0"/>
              </a:p>
            </p:txBody>
          </p:sp>
        </p:grpSp>
      </p:grpSp>
      <p:sp>
        <p:nvSpPr>
          <p:cNvPr id="12" name="TextBox 11">
            <a:extLst>
              <a:ext uri="{FF2B5EF4-FFF2-40B4-BE49-F238E27FC236}">
                <a16:creationId xmlns:a16="http://schemas.microsoft.com/office/drawing/2014/main" id="{3C7B33FD-4714-A152-3D95-671218E77CB9}"/>
              </a:ext>
            </a:extLst>
          </p:cNvPr>
          <p:cNvSpPr txBox="1"/>
          <p:nvPr/>
        </p:nvSpPr>
        <p:spPr>
          <a:xfrm>
            <a:off x="1779871" y="2511546"/>
            <a:ext cx="8596029" cy="3370346"/>
          </a:xfrm>
          <a:prstGeom prst="rect">
            <a:avLst/>
          </a:prstGeom>
          <a:noFill/>
        </p:spPr>
        <p:txBody>
          <a:bodyPr wrap="square">
            <a:spAutoFit/>
          </a:bodyPr>
          <a:lstStyle/>
          <a:p>
            <a:pPr marL="342900" indent="-342900">
              <a:lnSpc>
                <a:spcPct val="90000"/>
              </a:lnSpc>
              <a:spcBef>
                <a:spcPts val="1200"/>
              </a:spcBef>
              <a:buFont typeface="Arial" panose="020B0604020202020204" pitchFamily="34" charset="0"/>
              <a:buChar char="•"/>
            </a:pPr>
            <a:r>
              <a:rPr lang="en-US" sz="2400" dirty="0">
                <a:latin typeface="Atkinson Hyperlegible" pitchFamily="2" charset="0"/>
                <a:ea typeface="+mn-lt"/>
                <a:cs typeface="Arial"/>
              </a:rPr>
              <a:t>Understand the importance of accurately assigning and interpreting risk scores.</a:t>
            </a:r>
          </a:p>
          <a:p>
            <a:pPr marL="342900" indent="-342900">
              <a:lnSpc>
                <a:spcPct val="90000"/>
              </a:lnSpc>
              <a:spcBef>
                <a:spcPts val="1200"/>
              </a:spcBef>
              <a:buFont typeface="Arial" panose="020B0604020202020204" pitchFamily="34" charset="0"/>
              <a:buChar char="•"/>
            </a:pPr>
            <a:r>
              <a:rPr lang="en-US" sz="2400" dirty="0">
                <a:latin typeface="Atkinson Hyperlegible" pitchFamily="2" charset="0"/>
                <a:ea typeface="+mn-lt"/>
                <a:cs typeface="Arial"/>
              </a:rPr>
              <a:t>Effectively prioritize actions in areas identified as high risk.</a:t>
            </a:r>
          </a:p>
          <a:p>
            <a:pPr marL="342900" indent="-342900">
              <a:lnSpc>
                <a:spcPct val="90000"/>
              </a:lnSpc>
              <a:spcBef>
                <a:spcPts val="1200"/>
              </a:spcBef>
              <a:buFont typeface="Arial" panose="020B0604020202020204" pitchFamily="34" charset="0"/>
              <a:buChar char="•"/>
            </a:pPr>
            <a:r>
              <a:rPr lang="en-US" sz="2400" dirty="0">
                <a:latin typeface="Atkinson Hyperlegible" pitchFamily="2" charset="0"/>
                <a:ea typeface="+mn-lt"/>
                <a:cs typeface="Arial"/>
              </a:rPr>
              <a:t>Utilize Excel to streamline the calculation of risk scores.</a:t>
            </a:r>
          </a:p>
          <a:p>
            <a:pPr marL="342900" indent="-342900">
              <a:lnSpc>
                <a:spcPct val="90000"/>
              </a:lnSpc>
              <a:spcBef>
                <a:spcPts val="1200"/>
              </a:spcBef>
              <a:buFont typeface="Arial" panose="020B0604020202020204" pitchFamily="34" charset="0"/>
              <a:buChar char="•"/>
            </a:pPr>
            <a:r>
              <a:rPr lang="en-US" sz="2400" dirty="0">
                <a:latin typeface="Atkinson Hyperlegible" pitchFamily="2" charset="0"/>
                <a:ea typeface="+mn-lt"/>
                <a:cs typeface="Arial"/>
              </a:rPr>
              <a:t>Formulate strategies for prioritization that are mindful of resource limitations.</a:t>
            </a:r>
          </a:p>
          <a:p>
            <a:pPr marL="342900" indent="-342900">
              <a:lnSpc>
                <a:spcPct val="90000"/>
              </a:lnSpc>
              <a:spcBef>
                <a:spcPts val="1200"/>
              </a:spcBef>
              <a:buFont typeface="Arial" panose="020B0604020202020204" pitchFamily="34" charset="0"/>
              <a:buChar char="•"/>
            </a:pPr>
            <a:r>
              <a:rPr lang="en-US" sz="2400" dirty="0">
                <a:latin typeface="Atkinson Hyperlegible" pitchFamily="2" charset="0"/>
                <a:ea typeface="+mn-lt"/>
                <a:cs typeface="Arial"/>
              </a:rPr>
              <a:t>Adjust risk management approaches to address environmental challenges.</a:t>
            </a:r>
            <a:endParaRPr lang="en-US" sz="2400" dirty="0">
              <a:latin typeface="Atkinson Hyperlegible" pitchFamily="2" charset="0"/>
            </a:endParaRPr>
          </a:p>
        </p:txBody>
      </p:sp>
      <p:pic>
        <p:nvPicPr>
          <p:cNvPr id="13" name="16">
            <a:hlinkClick r:id="" action="ppaction://media"/>
            <a:extLst>
              <a:ext uri="{FF2B5EF4-FFF2-40B4-BE49-F238E27FC236}">
                <a16:creationId xmlns:a16="http://schemas.microsoft.com/office/drawing/2014/main" id="{FBF2F328-9B12-BF19-AFC9-9EA7C623CF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585" y="6858000"/>
            <a:ext cx="609600" cy="609600"/>
          </a:xfrm>
          <a:prstGeom prst="rect">
            <a:avLst/>
          </a:prstGeom>
        </p:spPr>
      </p:pic>
    </p:spTree>
    <p:extLst>
      <p:ext uri="{BB962C8B-B14F-4D97-AF65-F5344CB8AC3E}">
        <p14:creationId xmlns:p14="http://schemas.microsoft.com/office/powerpoint/2010/main" val="21983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736" fill="hold"/>
                                        <p:tgtEl>
                                          <p:spTgt spid="13"/>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425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22" presetClass="entr" presetSubtype="1" fill="hold" nodeType="withEffect">
                                  <p:stCondLst>
                                    <p:cond delay="450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8" fill="hold" grpId="0" nodeType="withEffect">
                                  <p:stCondLst>
                                    <p:cond delay="50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par>
                                <p:cTn id="22" presetID="22" presetClass="entr" presetSubtype="8" fill="hold" grpId="0" nodeType="withEffect">
                                  <p:stCondLst>
                                    <p:cond delay="1200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par>
                                <p:cTn id="25" presetID="22" presetClass="entr" presetSubtype="8" fill="hold" grpId="0" nodeType="withEffect">
                                  <p:stCondLst>
                                    <p:cond delay="1850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par>
                                <p:cTn id="28" presetID="22" presetClass="entr" presetSubtype="8" fill="hold" grpId="0" nodeType="withEffect">
                                  <p:stCondLst>
                                    <p:cond delay="2450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left)">
                                      <p:cBhvr>
                                        <p:cTn id="30" dur="500"/>
                                        <p:tgtEl>
                                          <p:spTgt spid="12">
                                            <p:txEl>
                                              <p:pRg st="3" end="3"/>
                                            </p:txEl>
                                          </p:spTgt>
                                        </p:tgtEl>
                                      </p:cBhvr>
                                    </p:animEffect>
                                  </p:childTnLst>
                                </p:cTn>
                              </p:par>
                              <p:par>
                                <p:cTn id="31" presetID="22" presetClass="entr" presetSubtype="8" fill="hold" grpId="0" nodeType="withEffect">
                                  <p:stCondLst>
                                    <p:cond delay="31000"/>
                                  </p:stCondLst>
                                  <p:childTnLst>
                                    <p:set>
                                      <p:cBhvr>
                                        <p:cTn id="32" dur="1" fill="hold">
                                          <p:stCondLst>
                                            <p:cond delay="0"/>
                                          </p:stCondLst>
                                        </p:cTn>
                                        <p:tgtEl>
                                          <p:spTgt spid="12">
                                            <p:txEl>
                                              <p:pRg st="4" end="4"/>
                                            </p:txEl>
                                          </p:spTgt>
                                        </p:tgtEl>
                                        <p:attrNameLst>
                                          <p:attrName>style.visibility</p:attrName>
                                        </p:attrNameLst>
                                      </p:cBhvr>
                                      <p:to>
                                        <p:strVal val="visible"/>
                                      </p:to>
                                    </p:set>
                                    <p:animEffect transition="in" filter="wipe(left)">
                                      <p:cBhvr>
                                        <p:cTn id="33"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3"/>
                </p:tgtEl>
              </p:cMediaNode>
            </p:audio>
          </p:childTnLst>
        </p:cTn>
      </p:par>
    </p:tnLst>
    <p:bldLst>
      <p:bldP spid="4" grpId="0" animBg="1"/>
      <p:bldP spid="11" grpId="0" animBg="1"/>
      <p:bldP spid="1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E75B01BE-4842-12B6-40BC-AEE5385F0B07}"/>
              </a:ext>
            </a:extLst>
          </p:cNvPr>
          <p:cNvCxnSpPr>
            <a:cxnSpLocks/>
          </p:cNvCxnSpPr>
          <p:nvPr/>
        </p:nvCxnSpPr>
        <p:spPr>
          <a:xfrm>
            <a:off x="1094583" y="5292925"/>
            <a:ext cx="3018" cy="4572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4ED2114-C9C9-6334-2433-DDC253EA6D89}"/>
              </a:ext>
            </a:extLst>
          </p:cNvPr>
          <p:cNvCxnSpPr>
            <a:cxnSpLocks/>
          </p:cNvCxnSpPr>
          <p:nvPr/>
        </p:nvCxnSpPr>
        <p:spPr>
          <a:xfrm>
            <a:off x="1095033" y="2310653"/>
            <a:ext cx="3018" cy="73152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9E0285A-52C9-4E33-BC47-11300AB3F268}"/>
              </a:ext>
            </a:extLst>
          </p:cNvPr>
          <p:cNvCxnSpPr>
            <a:cxnSpLocks/>
          </p:cNvCxnSpPr>
          <p:nvPr/>
        </p:nvCxnSpPr>
        <p:spPr>
          <a:xfrm>
            <a:off x="1095033" y="3347687"/>
            <a:ext cx="3018" cy="73152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4B5C406-513B-4DF0-B047-06CDAA0C3372}"/>
              </a:ext>
            </a:extLst>
          </p:cNvPr>
          <p:cNvCxnSpPr>
            <a:cxnSpLocks/>
          </p:cNvCxnSpPr>
          <p:nvPr/>
        </p:nvCxnSpPr>
        <p:spPr>
          <a:xfrm>
            <a:off x="1095033" y="4451651"/>
            <a:ext cx="3018" cy="54864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 name="Rectangle 3">
            <a:extLst>
              <a:ext uri="{FF2B5EF4-FFF2-40B4-BE49-F238E27FC236}">
                <a16:creationId xmlns:a16="http://schemas.microsoft.com/office/drawing/2014/main" id="{1B2E2B94-9627-8425-652B-4BCF9AA1B3AC}"/>
              </a:ext>
            </a:extLst>
          </p:cNvPr>
          <p:cNvSpPr>
            <a:spLocks noChangeArrowheads="1"/>
          </p:cNvSpPr>
          <p:nvPr/>
        </p:nvSpPr>
        <p:spPr bwMode="auto">
          <a:xfrm>
            <a:off x="1608297" y="2811845"/>
            <a:ext cx="60509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200" b="1" dirty="0">
                <a:effectLst/>
                <a:latin typeface="Atkinson Hyperlegible" pitchFamily="2" charset="0"/>
                <a:ea typeface="Times New Roman" panose="02020603050405020304" pitchFamily="18" charset="0"/>
                <a:cs typeface="Calibri"/>
              </a:rPr>
              <a:t>Understand</a:t>
            </a:r>
            <a:r>
              <a:rPr lang="en-US" sz="2200" dirty="0">
                <a:effectLst/>
                <a:latin typeface="Atkinson Hyperlegible" pitchFamily="2" charset="0"/>
                <a:ea typeface="Times New Roman" panose="02020603050405020304" pitchFamily="18" charset="0"/>
                <a:cs typeface="Calibri"/>
              </a:rPr>
              <a:t> the importance of risk assessments in WASH FIT.</a:t>
            </a:r>
            <a:endParaRPr lang="en-US" sz="2200" dirty="0">
              <a:effectLst/>
              <a:latin typeface="Atkinson Hyperlegible" pitchFamily="2" charset="0"/>
              <a:ea typeface="Times New Roman" panose="02020603050405020304" pitchFamily="18" charset="0"/>
            </a:endParaRPr>
          </a:p>
        </p:txBody>
      </p:sp>
      <p:sp>
        <p:nvSpPr>
          <p:cNvPr id="9" name="Teardrop 8">
            <a:extLst>
              <a:ext uri="{FF2B5EF4-FFF2-40B4-BE49-F238E27FC236}">
                <a16:creationId xmlns:a16="http://schemas.microsoft.com/office/drawing/2014/main" id="{696F585B-8363-9E13-43F2-127928EC6647}"/>
              </a:ext>
            </a:extLst>
          </p:cNvPr>
          <p:cNvSpPr/>
          <p:nvPr/>
        </p:nvSpPr>
        <p:spPr>
          <a:xfrm rot="18839242">
            <a:off x="912478" y="3013685"/>
            <a:ext cx="365760" cy="365760"/>
          </a:xfrm>
          <a:prstGeom prst="teardrop">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a:extLst>
              <a:ext uri="{FF2B5EF4-FFF2-40B4-BE49-F238E27FC236}">
                <a16:creationId xmlns:a16="http://schemas.microsoft.com/office/drawing/2014/main" id="{02473613-F03F-2E69-D36B-69455256E6C9}"/>
              </a:ext>
            </a:extLst>
          </p:cNvPr>
          <p:cNvSpPr>
            <a:spLocks noChangeArrowheads="1"/>
          </p:cNvSpPr>
          <p:nvPr/>
        </p:nvSpPr>
        <p:spPr bwMode="auto">
          <a:xfrm>
            <a:off x="1608297" y="3889386"/>
            <a:ext cx="536341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200" b="1" dirty="0">
                <a:latin typeface="Atkinson Hyperlegible" pitchFamily="2" charset="0"/>
              </a:rPr>
              <a:t>Acquire skills </a:t>
            </a:r>
            <a:r>
              <a:rPr lang="en-US" altLang="en-US" sz="2200" dirty="0">
                <a:latin typeface="Atkinson Hyperlegible" pitchFamily="2" charset="0"/>
              </a:rPr>
              <a:t>to assign and interpret risk scores.</a:t>
            </a:r>
            <a:endParaRPr kumimoji="0" lang="en-US" altLang="en-US" sz="2200" i="0" u="none" strike="noStrike" cap="none" normalizeH="0" baseline="0" dirty="0">
              <a:ln>
                <a:noFill/>
              </a:ln>
              <a:effectLst/>
              <a:latin typeface="Atkinson Hyperlegible" pitchFamily="2" charset="0"/>
            </a:endParaRPr>
          </a:p>
        </p:txBody>
      </p:sp>
      <p:sp>
        <p:nvSpPr>
          <p:cNvPr id="11" name="Teardrop 10">
            <a:extLst>
              <a:ext uri="{FF2B5EF4-FFF2-40B4-BE49-F238E27FC236}">
                <a16:creationId xmlns:a16="http://schemas.microsoft.com/office/drawing/2014/main" id="{6852E3BB-D050-592C-6DB0-C26736E8131C}"/>
              </a:ext>
            </a:extLst>
          </p:cNvPr>
          <p:cNvSpPr/>
          <p:nvPr/>
        </p:nvSpPr>
        <p:spPr>
          <a:xfrm rot="18839242">
            <a:off x="912478" y="4091226"/>
            <a:ext cx="365760" cy="365760"/>
          </a:xfrm>
          <a:prstGeom prst="teardrop">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DACD952-0A5B-11F4-AF6A-9DDF19BDD0B8}"/>
              </a:ext>
            </a:extLst>
          </p:cNvPr>
          <p:cNvGrpSpPr/>
          <p:nvPr/>
        </p:nvGrpSpPr>
        <p:grpSpPr>
          <a:xfrm>
            <a:off x="1" y="1155152"/>
            <a:ext cx="1302963" cy="1173493"/>
            <a:chOff x="11010804" y="-5800920"/>
            <a:chExt cx="878498" cy="791205"/>
          </a:xfrm>
          <a:solidFill>
            <a:srgbClr val="A6228C"/>
          </a:solidFill>
        </p:grpSpPr>
        <p:sp>
          <p:nvSpPr>
            <p:cNvPr id="20" name="Freeform 45">
              <a:extLst>
                <a:ext uri="{FF2B5EF4-FFF2-40B4-BE49-F238E27FC236}">
                  <a16:creationId xmlns:a16="http://schemas.microsoft.com/office/drawing/2014/main" id="{73D07D40-2861-AAC4-12D9-DCF78B11A201}"/>
                </a:ext>
              </a:extLst>
            </p:cNvPr>
            <p:cNvSpPr>
              <a:spLocks/>
            </p:cNvSpPr>
            <p:nvPr/>
          </p:nvSpPr>
          <p:spPr bwMode="auto">
            <a:xfrm>
              <a:off x="11010804" y="-5604346"/>
              <a:ext cx="834635" cy="493250"/>
            </a:xfrm>
            <a:custGeom>
              <a:avLst/>
              <a:gdLst>
                <a:gd name="T0" fmla="*/ 5976 w 6309"/>
                <a:gd name="T1" fmla="*/ 974 h 3728"/>
                <a:gd name="T2" fmla="*/ 5287 w 6309"/>
                <a:gd name="T3" fmla="*/ 668 h 3728"/>
                <a:gd name="T4" fmla="*/ 4246 w 6309"/>
                <a:gd name="T5" fmla="*/ 668 h 3728"/>
                <a:gd name="T6" fmla="*/ 4002 w 6309"/>
                <a:gd name="T7" fmla="*/ 637 h 3728"/>
                <a:gd name="T8" fmla="*/ 3808 w 6309"/>
                <a:gd name="T9" fmla="*/ 515 h 3728"/>
                <a:gd name="T10" fmla="*/ 3690 w 6309"/>
                <a:gd name="T11" fmla="*/ 407 h 3728"/>
                <a:gd name="T12" fmla="*/ 3494 w 6309"/>
                <a:gd name="T13" fmla="*/ 245 h 3728"/>
                <a:gd name="T14" fmla="*/ 3486 w 6309"/>
                <a:gd name="T15" fmla="*/ 239 h 3728"/>
                <a:gd name="T16" fmla="*/ 3049 w 6309"/>
                <a:gd name="T17" fmla="*/ 26 h 3728"/>
                <a:gd name="T18" fmla="*/ 2792 w 6309"/>
                <a:gd name="T19" fmla="*/ 0 h 3728"/>
                <a:gd name="T20" fmla="*/ 2341 w 6309"/>
                <a:gd name="T21" fmla="*/ 91 h 3728"/>
                <a:gd name="T22" fmla="*/ 2259 w 6309"/>
                <a:gd name="T23" fmla="*/ 131 h 3728"/>
                <a:gd name="T24" fmla="*/ 2255 w 6309"/>
                <a:gd name="T25" fmla="*/ 133 h 3728"/>
                <a:gd name="T26" fmla="*/ 2074 w 6309"/>
                <a:gd name="T27" fmla="*/ 243 h 3728"/>
                <a:gd name="T28" fmla="*/ 1878 w 6309"/>
                <a:gd name="T29" fmla="*/ 405 h 3728"/>
                <a:gd name="T30" fmla="*/ 1760 w 6309"/>
                <a:gd name="T31" fmla="*/ 513 h 3728"/>
                <a:gd name="T32" fmla="*/ 1564 w 6309"/>
                <a:gd name="T33" fmla="*/ 637 h 3728"/>
                <a:gd name="T34" fmla="*/ 1359 w 6309"/>
                <a:gd name="T35" fmla="*/ 668 h 3728"/>
                <a:gd name="T36" fmla="*/ 1323 w 6309"/>
                <a:gd name="T37" fmla="*/ 668 h 3728"/>
                <a:gd name="T38" fmla="*/ 883 w 6309"/>
                <a:gd name="T39" fmla="*/ 668 h 3728"/>
                <a:gd name="T40" fmla="*/ 560 w 6309"/>
                <a:gd name="T41" fmla="*/ 668 h 3728"/>
                <a:gd name="T42" fmla="*/ 0 w 6309"/>
                <a:gd name="T43" fmla="*/ 668 h 3728"/>
                <a:gd name="T44" fmla="*/ 0 w 6309"/>
                <a:gd name="T45" fmla="*/ 2055 h 3728"/>
                <a:gd name="T46" fmla="*/ 919 w 6309"/>
                <a:gd name="T47" fmla="*/ 2057 h 3728"/>
                <a:gd name="T48" fmla="*/ 1249 w 6309"/>
                <a:gd name="T49" fmla="*/ 2059 h 3728"/>
                <a:gd name="T50" fmla="*/ 1346 w 6309"/>
                <a:gd name="T51" fmla="*/ 2059 h 3728"/>
                <a:gd name="T52" fmla="*/ 1363 w 6309"/>
                <a:gd name="T53" fmla="*/ 2059 h 3728"/>
                <a:gd name="T54" fmla="*/ 1604 w 6309"/>
                <a:gd name="T55" fmla="*/ 2087 h 3728"/>
                <a:gd name="T56" fmla="*/ 1800 w 6309"/>
                <a:gd name="T57" fmla="*/ 2211 h 3728"/>
                <a:gd name="T58" fmla="*/ 1918 w 6309"/>
                <a:gd name="T59" fmla="*/ 2319 h 3728"/>
                <a:gd name="T60" fmla="*/ 2114 w 6309"/>
                <a:gd name="T61" fmla="*/ 2481 h 3728"/>
                <a:gd name="T62" fmla="*/ 2122 w 6309"/>
                <a:gd name="T63" fmla="*/ 2487 h 3728"/>
                <a:gd name="T64" fmla="*/ 2817 w 6309"/>
                <a:gd name="T65" fmla="*/ 2727 h 3728"/>
                <a:gd name="T66" fmla="*/ 3349 w 6309"/>
                <a:gd name="T67" fmla="*/ 2595 h 3728"/>
                <a:gd name="T68" fmla="*/ 3353 w 6309"/>
                <a:gd name="T69" fmla="*/ 2593 h 3728"/>
                <a:gd name="T70" fmla="*/ 3534 w 6309"/>
                <a:gd name="T71" fmla="*/ 2483 h 3728"/>
                <a:gd name="T72" fmla="*/ 3730 w 6309"/>
                <a:gd name="T73" fmla="*/ 2321 h 3728"/>
                <a:gd name="T74" fmla="*/ 3848 w 6309"/>
                <a:gd name="T75" fmla="*/ 2213 h 3728"/>
                <a:gd name="T76" fmla="*/ 4044 w 6309"/>
                <a:gd name="T77" fmla="*/ 2089 h 3728"/>
                <a:gd name="T78" fmla="*/ 4250 w 6309"/>
                <a:gd name="T79" fmla="*/ 2059 h 3728"/>
                <a:gd name="T80" fmla="*/ 4286 w 6309"/>
                <a:gd name="T81" fmla="*/ 2059 h 3728"/>
                <a:gd name="T82" fmla="*/ 4834 w 6309"/>
                <a:gd name="T83" fmla="*/ 2365 h 3728"/>
                <a:gd name="T84" fmla="*/ 4834 w 6309"/>
                <a:gd name="T85" fmla="*/ 3728 h 3728"/>
                <a:gd name="T86" fmla="*/ 6309 w 6309"/>
                <a:gd name="T87" fmla="*/ 3728 h 3728"/>
                <a:gd name="T88" fmla="*/ 6309 w 6309"/>
                <a:gd name="T89" fmla="*/ 1649 h 3728"/>
                <a:gd name="T90" fmla="*/ 6210 w 6309"/>
                <a:gd name="T91" fmla="*/ 1273 h 3728"/>
                <a:gd name="T92" fmla="*/ 5976 w 6309"/>
                <a:gd name="T93" fmla="*/ 974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9" h="3728">
                  <a:moveTo>
                    <a:pt x="5976" y="974"/>
                  </a:moveTo>
                  <a:cubicBezTo>
                    <a:pt x="5795" y="778"/>
                    <a:pt x="5565" y="676"/>
                    <a:pt x="5287" y="668"/>
                  </a:cubicBezTo>
                  <a:lnTo>
                    <a:pt x="4246" y="668"/>
                  </a:lnTo>
                  <a:cubicBezTo>
                    <a:pt x="4148" y="672"/>
                    <a:pt x="4067" y="662"/>
                    <a:pt x="4002" y="637"/>
                  </a:cubicBezTo>
                  <a:cubicBezTo>
                    <a:pt x="3931" y="610"/>
                    <a:pt x="3866" y="570"/>
                    <a:pt x="3808" y="515"/>
                  </a:cubicBezTo>
                  <a:cubicBezTo>
                    <a:pt x="3762" y="472"/>
                    <a:pt x="3723" y="436"/>
                    <a:pt x="3690" y="407"/>
                  </a:cubicBezTo>
                  <a:cubicBezTo>
                    <a:pt x="3630" y="352"/>
                    <a:pt x="3565" y="298"/>
                    <a:pt x="3494" y="245"/>
                  </a:cubicBezTo>
                  <a:cubicBezTo>
                    <a:pt x="3492" y="243"/>
                    <a:pt x="3489" y="241"/>
                    <a:pt x="3486" y="239"/>
                  </a:cubicBezTo>
                  <a:cubicBezTo>
                    <a:pt x="3355" y="133"/>
                    <a:pt x="3209" y="62"/>
                    <a:pt x="3049" y="26"/>
                  </a:cubicBezTo>
                  <a:cubicBezTo>
                    <a:pt x="2967" y="8"/>
                    <a:pt x="2881" y="0"/>
                    <a:pt x="2792" y="0"/>
                  </a:cubicBezTo>
                  <a:cubicBezTo>
                    <a:pt x="2629" y="0"/>
                    <a:pt x="2479" y="30"/>
                    <a:pt x="2341" y="91"/>
                  </a:cubicBezTo>
                  <a:cubicBezTo>
                    <a:pt x="2313" y="103"/>
                    <a:pt x="2286" y="116"/>
                    <a:pt x="2259" y="131"/>
                  </a:cubicBezTo>
                  <a:cubicBezTo>
                    <a:pt x="2258" y="131"/>
                    <a:pt x="2256" y="132"/>
                    <a:pt x="2255" y="133"/>
                  </a:cubicBezTo>
                  <a:cubicBezTo>
                    <a:pt x="2192" y="163"/>
                    <a:pt x="2132" y="200"/>
                    <a:pt x="2074" y="243"/>
                  </a:cubicBezTo>
                  <a:cubicBezTo>
                    <a:pt x="2003" y="296"/>
                    <a:pt x="1938" y="350"/>
                    <a:pt x="1878" y="405"/>
                  </a:cubicBezTo>
                  <a:cubicBezTo>
                    <a:pt x="1845" y="434"/>
                    <a:pt x="1806" y="470"/>
                    <a:pt x="1760" y="513"/>
                  </a:cubicBezTo>
                  <a:cubicBezTo>
                    <a:pt x="1702" y="568"/>
                    <a:pt x="1637" y="609"/>
                    <a:pt x="1564" y="637"/>
                  </a:cubicBezTo>
                  <a:cubicBezTo>
                    <a:pt x="1509" y="657"/>
                    <a:pt x="1441" y="667"/>
                    <a:pt x="1359" y="668"/>
                  </a:cubicBezTo>
                  <a:cubicBezTo>
                    <a:pt x="1347" y="668"/>
                    <a:pt x="1335" y="668"/>
                    <a:pt x="1323" y="668"/>
                  </a:cubicBezTo>
                  <a:lnTo>
                    <a:pt x="883" y="668"/>
                  </a:lnTo>
                  <a:lnTo>
                    <a:pt x="560" y="668"/>
                  </a:lnTo>
                  <a:lnTo>
                    <a:pt x="0" y="668"/>
                  </a:lnTo>
                  <a:lnTo>
                    <a:pt x="0" y="2055"/>
                  </a:lnTo>
                  <a:lnTo>
                    <a:pt x="919" y="2057"/>
                  </a:lnTo>
                  <a:lnTo>
                    <a:pt x="1249" y="2059"/>
                  </a:lnTo>
                  <a:lnTo>
                    <a:pt x="1346" y="2059"/>
                  </a:lnTo>
                  <a:lnTo>
                    <a:pt x="1363" y="2059"/>
                  </a:lnTo>
                  <a:cubicBezTo>
                    <a:pt x="1460" y="2055"/>
                    <a:pt x="1541" y="2064"/>
                    <a:pt x="1604" y="2087"/>
                  </a:cubicBezTo>
                  <a:cubicBezTo>
                    <a:pt x="1677" y="2115"/>
                    <a:pt x="1742" y="2156"/>
                    <a:pt x="1800" y="2211"/>
                  </a:cubicBezTo>
                  <a:cubicBezTo>
                    <a:pt x="1846" y="2254"/>
                    <a:pt x="1885" y="2290"/>
                    <a:pt x="1918" y="2319"/>
                  </a:cubicBezTo>
                  <a:cubicBezTo>
                    <a:pt x="1978" y="2374"/>
                    <a:pt x="2043" y="2428"/>
                    <a:pt x="2114" y="2481"/>
                  </a:cubicBezTo>
                  <a:cubicBezTo>
                    <a:pt x="2117" y="2484"/>
                    <a:pt x="2119" y="2486"/>
                    <a:pt x="2122" y="2487"/>
                  </a:cubicBezTo>
                  <a:cubicBezTo>
                    <a:pt x="2320" y="2647"/>
                    <a:pt x="2551" y="2727"/>
                    <a:pt x="2817" y="2727"/>
                  </a:cubicBezTo>
                  <a:cubicBezTo>
                    <a:pt x="3012" y="2727"/>
                    <a:pt x="3190" y="2683"/>
                    <a:pt x="3349" y="2595"/>
                  </a:cubicBezTo>
                  <a:cubicBezTo>
                    <a:pt x="3351" y="2595"/>
                    <a:pt x="3352" y="2595"/>
                    <a:pt x="3353" y="2593"/>
                  </a:cubicBezTo>
                  <a:cubicBezTo>
                    <a:pt x="3417" y="2563"/>
                    <a:pt x="3477" y="2526"/>
                    <a:pt x="3534" y="2483"/>
                  </a:cubicBezTo>
                  <a:cubicBezTo>
                    <a:pt x="3605" y="2430"/>
                    <a:pt x="3670" y="2376"/>
                    <a:pt x="3730" y="2321"/>
                  </a:cubicBezTo>
                  <a:cubicBezTo>
                    <a:pt x="3763" y="2292"/>
                    <a:pt x="3802" y="2256"/>
                    <a:pt x="3848" y="2213"/>
                  </a:cubicBezTo>
                  <a:cubicBezTo>
                    <a:pt x="3906" y="2158"/>
                    <a:pt x="3972" y="2117"/>
                    <a:pt x="4044" y="2089"/>
                  </a:cubicBezTo>
                  <a:cubicBezTo>
                    <a:pt x="4100" y="2069"/>
                    <a:pt x="4168" y="2059"/>
                    <a:pt x="4250" y="2059"/>
                  </a:cubicBezTo>
                  <a:lnTo>
                    <a:pt x="4286" y="2059"/>
                  </a:lnTo>
                  <a:cubicBezTo>
                    <a:pt x="4583" y="2047"/>
                    <a:pt x="4765" y="2149"/>
                    <a:pt x="4834" y="2365"/>
                  </a:cubicBezTo>
                  <a:lnTo>
                    <a:pt x="4834" y="3728"/>
                  </a:lnTo>
                  <a:lnTo>
                    <a:pt x="6309" y="3728"/>
                  </a:lnTo>
                  <a:lnTo>
                    <a:pt x="6309" y="1649"/>
                  </a:lnTo>
                  <a:cubicBezTo>
                    <a:pt x="6304" y="1509"/>
                    <a:pt x="6271" y="1384"/>
                    <a:pt x="6210" y="1273"/>
                  </a:cubicBezTo>
                  <a:cubicBezTo>
                    <a:pt x="6170" y="1200"/>
                    <a:pt x="6092" y="1101"/>
                    <a:pt x="5976" y="974"/>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FAD6DE03-07E4-21B6-FB59-342D255547FA}"/>
                </a:ext>
              </a:extLst>
            </p:cNvPr>
            <p:cNvSpPr>
              <a:spLocks/>
            </p:cNvSpPr>
            <p:nvPr/>
          </p:nvSpPr>
          <p:spPr bwMode="auto">
            <a:xfrm>
              <a:off x="11600883" y="-5111096"/>
              <a:ext cx="288419" cy="101381"/>
            </a:xfrm>
            <a:custGeom>
              <a:avLst/>
              <a:gdLst>
                <a:gd name="T0" fmla="*/ 2181 w 2181"/>
                <a:gd name="T1" fmla="*/ 538 h 766"/>
                <a:gd name="T2" fmla="*/ 2181 w 2181"/>
                <a:gd name="T3" fmla="*/ 228 h 766"/>
                <a:gd name="T4" fmla="*/ 1952 w 2181"/>
                <a:gd name="T5" fmla="*/ 0 h 766"/>
                <a:gd name="T6" fmla="*/ 228 w 2181"/>
                <a:gd name="T7" fmla="*/ 0 h 766"/>
                <a:gd name="T8" fmla="*/ 0 w 2181"/>
                <a:gd name="T9" fmla="*/ 228 h 766"/>
                <a:gd name="T10" fmla="*/ 0 w 2181"/>
                <a:gd name="T11" fmla="*/ 538 h 766"/>
                <a:gd name="T12" fmla="*/ 228 w 2181"/>
                <a:gd name="T13" fmla="*/ 766 h 766"/>
                <a:gd name="T14" fmla="*/ 1952 w 2181"/>
                <a:gd name="T15" fmla="*/ 766 h 766"/>
                <a:gd name="T16" fmla="*/ 2181 w 2181"/>
                <a:gd name="T17" fmla="*/ 53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766">
                  <a:moveTo>
                    <a:pt x="2181" y="538"/>
                  </a:moveTo>
                  <a:lnTo>
                    <a:pt x="2181" y="228"/>
                  </a:lnTo>
                  <a:cubicBezTo>
                    <a:pt x="2181" y="76"/>
                    <a:pt x="2104" y="0"/>
                    <a:pt x="1952" y="0"/>
                  </a:cubicBezTo>
                  <a:lnTo>
                    <a:pt x="228" y="0"/>
                  </a:lnTo>
                  <a:cubicBezTo>
                    <a:pt x="76" y="0"/>
                    <a:pt x="0" y="76"/>
                    <a:pt x="0" y="228"/>
                  </a:cubicBezTo>
                  <a:lnTo>
                    <a:pt x="0" y="538"/>
                  </a:lnTo>
                  <a:cubicBezTo>
                    <a:pt x="0" y="690"/>
                    <a:pt x="76" y="766"/>
                    <a:pt x="228" y="766"/>
                  </a:cubicBezTo>
                  <a:lnTo>
                    <a:pt x="1952" y="766"/>
                  </a:lnTo>
                  <a:cubicBezTo>
                    <a:pt x="2104" y="766"/>
                    <a:pt x="2181" y="690"/>
                    <a:pt x="2181" y="538"/>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22" name="Freeform 50">
              <a:extLst>
                <a:ext uri="{FF2B5EF4-FFF2-40B4-BE49-F238E27FC236}">
                  <a16:creationId xmlns:a16="http://schemas.microsoft.com/office/drawing/2014/main" id="{F45F9579-986C-8358-2A85-48ACA8DAF6F0}"/>
                </a:ext>
              </a:extLst>
            </p:cNvPr>
            <p:cNvSpPr>
              <a:spLocks/>
            </p:cNvSpPr>
            <p:nvPr/>
          </p:nvSpPr>
          <p:spPr bwMode="auto">
            <a:xfrm>
              <a:off x="11320327" y="-5696228"/>
              <a:ext cx="93519" cy="109243"/>
            </a:xfrm>
            <a:custGeom>
              <a:avLst/>
              <a:gdLst>
                <a:gd name="T0" fmla="*/ 0 w 708"/>
                <a:gd name="T1" fmla="*/ 0 h 824"/>
                <a:gd name="T2" fmla="*/ 0 w 708"/>
                <a:gd name="T3" fmla="*/ 824 h 824"/>
                <a:gd name="T4" fmla="*/ 451 w 708"/>
                <a:gd name="T5" fmla="*/ 733 h 824"/>
                <a:gd name="T6" fmla="*/ 708 w 708"/>
                <a:gd name="T7" fmla="*/ 761 h 824"/>
                <a:gd name="T8" fmla="*/ 708 w 708"/>
                <a:gd name="T9" fmla="*/ 0 h 824"/>
              </a:gdLst>
              <a:ahLst/>
              <a:cxnLst>
                <a:cxn ang="0">
                  <a:pos x="T0" y="T1"/>
                </a:cxn>
                <a:cxn ang="0">
                  <a:pos x="T2" y="T3"/>
                </a:cxn>
                <a:cxn ang="0">
                  <a:pos x="T4" y="T5"/>
                </a:cxn>
                <a:cxn ang="0">
                  <a:pos x="T6" y="T7"/>
                </a:cxn>
                <a:cxn ang="0">
                  <a:pos x="T8" y="T9"/>
                </a:cxn>
              </a:cxnLst>
              <a:rect l="0" t="0" r="r" b="b"/>
              <a:pathLst>
                <a:path w="708" h="824">
                  <a:moveTo>
                    <a:pt x="0" y="0"/>
                  </a:moveTo>
                  <a:lnTo>
                    <a:pt x="0" y="824"/>
                  </a:lnTo>
                  <a:cubicBezTo>
                    <a:pt x="138" y="763"/>
                    <a:pt x="289" y="733"/>
                    <a:pt x="451" y="733"/>
                  </a:cubicBezTo>
                  <a:cubicBezTo>
                    <a:pt x="541" y="733"/>
                    <a:pt x="627" y="742"/>
                    <a:pt x="708" y="761"/>
                  </a:cubicBezTo>
                  <a:lnTo>
                    <a:pt x="708" y="0"/>
                  </a:lnTo>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Rounded Corners 22">
              <a:extLst>
                <a:ext uri="{FF2B5EF4-FFF2-40B4-BE49-F238E27FC236}">
                  <a16:creationId xmlns:a16="http://schemas.microsoft.com/office/drawing/2014/main" id="{677B6469-CDB2-5C0C-4015-6A5DDC61001E}"/>
                </a:ext>
              </a:extLst>
            </p:cNvPr>
            <p:cNvSpPr/>
            <p:nvPr/>
          </p:nvSpPr>
          <p:spPr>
            <a:xfrm>
              <a:off x="11168462" y="-5800920"/>
              <a:ext cx="402627" cy="104691"/>
            </a:xfrm>
            <a:prstGeom prst="roundRect">
              <a:avLst>
                <a:gd name="adj" fmla="val 50000"/>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9B6B805A-75F2-BD9F-6B7F-8A0A231F79C0}"/>
              </a:ext>
            </a:extLst>
          </p:cNvPr>
          <p:cNvSpPr txBox="1"/>
          <p:nvPr/>
        </p:nvSpPr>
        <p:spPr>
          <a:xfrm>
            <a:off x="1608297" y="1958883"/>
            <a:ext cx="7488928" cy="523220"/>
          </a:xfrm>
          <a:prstGeom prst="rect">
            <a:avLst/>
          </a:prstGeom>
          <a:noFill/>
        </p:spPr>
        <p:txBody>
          <a:bodyPr wrap="square" rtlCol="0">
            <a:spAutoFit/>
          </a:bodyPr>
          <a:lstStyle/>
          <a:p>
            <a:r>
              <a:rPr lang="en-US" sz="2800" b="1" dirty="0">
                <a:latin typeface="Atkinson Hyperlegible" pitchFamily="2" charset="0"/>
              </a:rPr>
              <a:t>By the end of this module, you will: </a:t>
            </a:r>
          </a:p>
        </p:txBody>
      </p:sp>
      <p:sp>
        <p:nvSpPr>
          <p:cNvPr id="27" name="Rettangolo 7">
            <a:extLst>
              <a:ext uri="{FF2B5EF4-FFF2-40B4-BE49-F238E27FC236}">
                <a16:creationId xmlns:a16="http://schemas.microsoft.com/office/drawing/2014/main" id="{E64BA11E-3C29-BEC0-CD2B-E79EA6311A02}"/>
              </a:ext>
            </a:extLst>
          </p:cNvPr>
          <p:cNvSpPr/>
          <p:nvPr/>
        </p:nvSpPr>
        <p:spPr>
          <a:xfrm rot="16200000" flipH="1">
            <a:off x="4648252" y="-279106"/>
            <a:ext cx="21642" cy="5852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8" name="Straight Connector 27">
            <a:extLst>
              <a:ext uri="{FF2B5EF4-FFF2-40B4-BE49-F238E27FC236}">
                <a16:creationId xmlns:a16="http://schemas.microsoft.com/office/drawing/2014/main" id="{523A786B-A206-6BDE-CCDD-F29AF113A6C2}"/>
              </a:ext>
            </a:extLst>
          </p:cNvPr>
          <p:cNvCxnSpPr>
            <a:cxnSpLocks/>
          </p:cNvCxnSpPr>
          <p:nvPr/>
        </p:nvCxnSpPr>
        <p:spPr>
          <a:xfrm>
            <a:off x="1732993" y="3735336"/>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CD6A397-D87F-2F3C-1722-A58C9DD42192}"/>
              </a:ext>
            </a:extLst>
          </p:cNvPr>
          <p:cNvCxnSpPr>
            <a:cxnSpLocks/>
          </p:cNvCxnSpPr>
          <p:nvPr/>
        </p:nvCxnSpPr>
        <p:spPr>
          <a:xfrm>
            <a:off x="1732993" y="5551864"/>
            <a:ext cx="5677705"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C70BF35-4D4D-51DD-A294-AD3DFEF52A2C}"/>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A6228C"/>
                </a:solidFill>
                <a:latin typeface="Atkinson Hyperlegible" pitchFamily="2" charset="0"/>
              </a:defRPr>
            </a:lvl1pPr>
          </a:lstStyle>
          <a:p>
            <a:r>
              <a:rPr lang="en-US" dirty="0"/>
              <a:t>Learning objectives </a:t>
            </a:r>
          </a:p>
        </p:txBody>
      </p:sp>
      <p:grpSp>
        <p:nvGrpSpPr>
          <p:cNvPr id="38" name="Group 37">
            <a:extLst>
              <a:ext uri="{FF2B5EF4-FFF2-40B4-BE49-F238E27FC236}">
                <a16:creationId xmlns:a16="http://schemas.microsoft.com/office/drawing/2014/main" id="{B6182F33-43C2-C971-28B7-6DBD59E56AE7}"/>
              </a:ext>
            </a:extLst>
          </p:cNvPr>
          <p:cNvGrpSpPr/>
          <p:nvPr/>
        </p:nvGrpSpPr>
        <p:grpSpPr>
          <a:xfrm>
            <a:off x="7968453" y="2394186"/>
            <a:ext cx="4223547" cy="4156137"/>
            <a:chOff x="7968453" y="2394186"/>
            <a:chExt cx="4223547" cy="4156137"/>
          </a:xfrm>
        </p:grpSpPr>
        <p:sp>
          <p:nvSpPr>
            <p:cNvPr id="3" name="Rectangle 2">
              <a:extLst>
                <a:ext uri="{FF2B5EF4-FFF2-40B4-BE49-F238E27FC236}">
                  <a16:creationId xmlns:a16="http://schemas.microsoft.com/office/drawing/2014/main" id="{5B0539EB-F26F-70B5-DA70-4CA446F8C2C7}"/>
                </a:ext>
              </a:extLst>
            </p:cNvPr>
            <p:cNvSpPr/>
            <p:nvPr/>
          </p:nvSpPr>
          <p:spPr>
            <a:xfrm>
              <a:off x="9969686" y="2394186"/>
              <a:ext cx="2222314" cy="4156137"/>
            </a:xfrm>
            <a:prstGeom prst="rect">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4D604FF4-D1D3-3CF1-C46B-69351CF4405B}"/>
                </a:ext>
              </a:extLst>
            </p:cNvPr>
            <p:cNvGrpSpPr/>
            <p:nvPr/>
          </p:nvGrpSpPr>
          <p:grpSpPr>
            <a:xfrm>
              <a:off x="7968453" y="2643454"/>
              <a:ext cx="3954310" cy="3657600"/>
              <a:chOff x="7968453" y="2643454"/>
              <a:chExt cx="3954310" cy="3657600"/>
            </a:xfrm>
          </p:grpSpPr>
          <p:pic>
            <p:nvPicPr>
              <p:cNvPr id="36" name="Picture 35" descr="A person in a white coat&#10;&#10;Description automatically generated">
                <a:extLst>
                  <a:ext uri="{FF2B5EF4-FFF2-40B4-BE49-F238E27FC236}">
                    <a16:creationId xmlns:a16="http://schemas.microsoft.com/office/drawing/2014/main" id="{13347D35-9DA1-D39A-E6E3-1BC717904DE6}"/>
                  </a:ext>
                </a:extLst>
              </p:cNvPr>
              <p:cNvPicPr>
                <a:picLocks noChangeAspect="1"/>
              </p:cNvPicPr>
              <p:nvPr/>
            </p:nvPicPr>
            <p:blipFill rotWithShape="1">
              <a:blip r:embed="rId5"/>
              <a:srcRect l="14621" t="1649" r="6142" b="629"/>
              <a:stretch/>
            </p:blipFill>
            <p:spPr>
              <a:xfrm>
                <a:off x="7968453" y="2643454"/>
                <a:ext cx="3954310" cy="3657600"/>
              </a:xfrm>
              <a:custGeom>
                <a:avLst/>
                <a:gdLst>
                  <a:gd name="connsiteX0" fmla="*/ 0 w 3954310"/>
                  <a:gd name="connsiteY0" fmla="*/ 0 h 3657600"/>
                  <a:gd name="connsiteX1" fmla="*/ 3954310 w 3954310"/>
                  <a:gd name="connsiteY1" fmla="*/ 0 h 3657600"/>
                  <a:gd name="connsiteX2" fmla="*/ 3954310 w 3954310"/>
                  <a:gd name="connsiteY2" fmla="*/ 3657600 h 3657600"/>
                  <a:gd name="connsiteX3" fmla="*/ 0 w 3954310"/>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954310" h="3657600">
                    <a:moveTo>
                      <a:pt x="0" y="0"/>
                    </a:moveTo>
                    <a:lnTo>
                      <a:pt x="3954310" y="0"/>
                    </a:lnTo>
                    <a:lnTo>
                      <a:pt x="3954310" y="3657600"/>
                    </a:lnTo>
                    <a:lnTo>
                      <a:pt x="0" y="3657600"/>
                    </a:lnTo>
                    <a:close/>
                  </a:path>
                </a:pathLst>
              </a:custGeom>
            </p:spPr>
          </p:pic>
          <p:sp>
            <p:nvSpPr>
              <p:cNvPr id="34" name="TextBox 5">
                <a:extLst>
                  <a:ext uri="{FF2B5EF4-FFF2-40B4-BE49-F238E27FC236}">
                    <a16:creationId xmlns:a16="http://schemas.microsoft.com/office/drawing/2014/main" id="{CF151EA0-162A-CDCF-5A70-59AF2707169D}"/>
                  </a:ext>
                </a:extLst>
              </p:cNvPr>
              <p:cNvSpPr txBox="1"/>
              <p:nvPr/>
            </p:nvSpPr>
            <p:spPr>
              <a:xfrm>
                <a:off x="10517056" y="6070222"/>
                <a:ext cx="1405707" cy="230832"/>
              </a:xfrm>
              <a:prstGeom prst="rect">
                <a:avLst/>
              </a:prstGeom>
              <a:solidFill>
                <a:schemeClr val="bg1">
                  <a:alpha val="70000"/>
                </a:schemeClr>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Arial"/>
                    <a:cs typeface="Arial"/>
                  </a:rPr>
                  <a:t>Credit: WHO/EM20836</a:t>
                </a:r>
              </a:p>
            </p:txBody>
          </p:sp>
        </p:grpSp>
      </p:grpSp>
      <p:sp>
        <p:nvSpPr>
          <p:cNvPr id="10" name="Teardrop 9">
            <a:extLst>
              <a:ext uri="{FF2B5EF4-FFF2-40B4-BE49-F238E27FC236}">
                <a16:creationId xmlns:a16="http://schemas.microsoft.com/office/drawing/2014/main" id="{3EB5550E-7560-DE33-A119-887D141903B6}"/>
              </a:ext>
            </a:extLst>
          </p:cNvPr>
          <p:cNvSpPr/>
          <p:nvPr/>
        </p:nvSpPr>
        <p:spPr>
          <a:xfrm rot="18839242">
            <a:off x="919000" y="4990425"/>
            <a:ext cx="365760" cy="383891"/>
          </a:xfrm>
          <a:prstGeom prst="teardrop">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A5AFF1B-3D5E-0D4A-1F17-60A54C46229A}"/>
              </a:ext>
            </a:extLst>
          </p:cNvPr>
          <p:cNvSpPr>
            <a:spLocks noChangeArrowheads="1"/>
          </p:cNvSpPr>
          <p:nvPr/>
        </p:nvSpPr>
        <p:spPr bwMode="auto">
          <a:xfrm>
            <a:off x="1608297" y="4966927"/>
            <a:ext cx="605099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200" b="1" dirty="0">
                <a:latin typeface="Atkinson Hyperlegible" pitchFamily="2" charset="0"/>
              </a:rPr>
              <a:t>Learn </a:t>
            </a:r>
            <a:r>
              <a:rPr lang="en-US" altLang="en-US" sz="2200" dirty="0">
                <a:latin typeface="Atkinson Hyperlegible" pitchFamily="2" charset="0"/>
              </a:rPr>
              <a:t>to prioritize issues based on risk scores.</a:t>
            </a:r>
            <a:endParaRPr kumimoji="0" lang="en-US" altLang="en-US" sz="2200" i="0" u="none" strike="noStrike" cap="none" normalizeH="0" baseline="0" dirty="0">
              <a:ln>
                <a:noFill/>
              </a:ln>
              <a:effectLst/>
              <a:latin typeface="Atkinson Hyperlegible" pitchFamily="2" charset="0"/>
            </a:endParaRPr>
          </a:p>
        </p:txBody>
      </p:sp>
      <p:cxnSp>
        <p:nvCxnSpPr>
          <p:cNvPr id="14" name="Straight Connector 13">
            <a:extLst>
              <a:ext uri="{FF2B5EF4-FFF2-40B4-BE49-F238E27FC236}">
                <a16:creationId xmlns:a16="http://schemas.microsoft.com/office/drawing/2014/main" id="{496716F0-3001-74AB-DA9D-A44881E2A63F}"/>
              </a:ext>
            </a:extLst>
          </p:cNvPr>
          <p:cNvCxnSpPr>
            <a:cxnSpLocks/>
          </p:cNvCxnSpPr>
          <p:nvPr/>
        </p:nvCxnSpPr>
        <p:spPr>
          <a:xfrm>
            <a:off x="1718145" y="4812877"/>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3">
            <a:extLst>
              <a:ext uri="{FF2B5EF4-FFF2-40B4-BE49-F238E27FC236}">
                <a16:creationId xmlns:a16="http://schemas.microsoft.com/office/drawing/2014/main" id="{441D803B-D609-8909-0ECE-66EB05A2F3B4}"/>
              </a:ext>
            </a:extLst>
          </p:cNvPr>
          <p:cNvSpPr>
            <a:spLocks noChangeArrowheads="1"/>
          </p:cNvSpPr>
          <p:nvPr/>
        </p:nvSpPr>
        <p:spPr bwMode="auto">
          <a:xfrm>
            <a:off x="1608297" y="5705917"/>
            <a:ext cx="589740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200" b="1" dirty="0">
                <a:latin typeface="Atkinson Hyperlegible" pitchFamily="2" charset="0"/>
              </a:rPr>
              <a:t>Develop </a:t>
            </a:r>
            <a:r>
              <a:rPr lang="en-US" altLang="en-US" sz="2200" dirty="0">
                <a:latin typeface="Atkinson Hyperlegible" pitchFamily="2" charset="0"/>
              </a:rPr>
              <a:t>strategies to prioritize problems.</a:t>
            </a:r>
            <a:endParaRPr kumimoji="0" lang="en-US" altLang="en-US" sz="2200" i="0" u="none" strike="noStrike" cap="none" normalizeH="0" baseline="0" dirty="0">
              <a:ln>
                <a:noFill/>
              </a:ln>
              <a:effectLst/>
              <a:latin typeface="Atkinson Hyperlegible" pitchFamily="2" charset="0"/>
            </a:endParaRPr>
          </a:p>
        </p:txBody>
      </p:sp>
      <p:sp>
        <p:nvSpPr>
          <p:cNvPr id="17" name="Teardrop 16">
            <a:extLst>
              <a:ext uri="{FF2B5EF4-FFF2-40B4-BE49-F238E27FC236}">
                <a16:creationId xmlns:a16="http://schemas.microsoft.com/office/drawing/2014/main" id="{76634391-42B9-1DBE-5C71-AD8B060C04D4}"/>
              </a:ext>
            </a:extLst>
          </p:cNvPr>
          <p:cNvSpPr/>
          <p:nvPr/>
        </p:nvSpPr>
        <p:spPr>
          <a:xfrm rot="18839242">
            <a:off x="912028" y="5738480"/>
            <a:ext cx="365760" cy="365760"/>
          </a:xfrm>
          <a:prstGeom prst="teardrop">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03">
            <a:hlinkClick r:id="" action="ppaction://media"/>
            <a:extLst>
              <a:ext uri="{FF2B5EF4-FFF2-40B4-BE49-F238E27FC236}">
                <a16:creationId xmlns:a16="http://schemas.microsoft.com/office/drawing/2014/main" id="{B0CB005C-C6BC-66EF-1822-78DD65C43D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3512516912"/>
      </p:ext>
    </p:extLst>
  </p:cSld>
  <p:clrMapOvr>
    <a:masterClrMapping/>
  </p:clrMapOvr>
  <mc:AlternateContent xmlns:mc="http://schemas.openxmlformats.org/markup-compatibility/2006">
    <mc:Choice xmlns:p14="http://schemas.microsoft.com/office/powerpoint/2010/main" Requires="p14">
      <p:transition spd="slow" p14:dur="2000" advClick="0" advTm="41900"/>
    </mc:Choice>
    <mc:Fallback>
      <p:transition spd="slow" advClick="0" advTm="4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904"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75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 presetClass="entr" presetSubtype="2" fill="hold" nodeType="withEffect">
                                  <p:stCondLst>
                                    <p:cond delay="125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1+#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325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par>
                                <p:cTn id="28" presetID="53" presetClass="entr" presetSubtype="16" fill="hold" grpId="0" nodeType="withEffect">
                                  <p:stCondLst>
                                    <p:cond delay="350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22" presetClass="entr" presetSubtype="8" fill="hold" grpId="0" nodeType="withEffect">
                                  <p:stCondLst>
                                    <p:cond delay="375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nodeType="withEffect">
                                  <p:stCondLst>
                                    <p:cond delay="950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1" fill="hold" nodeType="withEffect">
                                  <p:stCondLst>
                                    <p:cond delay="975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par>
                                <p:cTn id="42" presetID="53" presetClass="entr" presetSubtype="16" fill="hold" grpId="0" nodeType="withEffect">
                                  <p:stCondLst>
                                    <p:cond delay="100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22" presetClass="entr" presetSubtype="8" fill="hold" grpId="0" nodeType="withEffect">
                                  <p:stCondLst>
                                    <p:cond delay="1025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nodeType="withEffect">
                                  <p:stCondLst>
                                    <p:cond delay="2075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par>
                                <p:cTn id="53" presetID="22" presetClass="entr" presetSubtype="1" fill="hold" nodeType="withEffect">
                                  <p:stCondLst>
                                    <p:cond delay="2100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par>
                                <p:cTn id="56" presetID="53" presetClass="entr" presetSubtype="16" fill="hold" grpId="0" nodeType="withEffect">
                                  <p:stCondLst>
                                    <p:cond delay="2125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par>
                                <p:cTn id="61" presetID="22" presetClass="entr" presetSubtype="8" fill="hold" grpId="0" nodeType="withEffect">
                                  <p:stCondLst>
                                    <p:cond delay="2150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par>
                                <p:cTn id="64" presetID="22" presetClass="entr" presetSubtype="8" fill="hold" nodeType="withEffect">
                                  <p:stCondLst>
                                    <p:cond delay="3075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par>
                                <p:cTn id="67" presetID="22" presetClass="entr" presetSubtype="1" fill="hold" nodeType="withEffect">
                                  <p:stCondLst>
                                    <p:cond delay="3100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500"/>
                                        <p:tgtEl>
                                          <p:spTgt spid="15"/>
                                        </p:tgtEl>
                                      </p:cBhvr>
                                    </p:animEffect>
                                  </p:childTnLst>
                                </p:cTn>
                              </p:par>
                              <p:par>
                                <p:cTn id="70" presetID="53" presetClass="entr" presetSubtype="16" fill="hold" grpId="0" nodeType="withEffect">
                                  <p:stCondLst>
                                    <p:cond delay="3125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par>
                                <p:cTn id="75" presetID="22" presetClass="entr" presetSubtype="8" fill="hold" grpId="0" nodeType="withEffect">
                                  <p:stCondLst>
                                    <p:cond delay="31500"/>
                                  </p:stCondLst>
                                  <p:childTnLst>
                                    <p:set>
                                      <p:cBhvr>
                                        <p:cTn id="76" dur="1" fill="hold">
                                          <p:stCondLst>
                                            <p:cond delay="0"/>
                                          </p:stCondLst>
                                        </p:cTn>
                                        <p:tgtEl>
                                          <p:spTgt spid="18"/>
                                        </p:tgtEl>
                                        <p:attrNameLst>
                                          <p:attrName>style.visibility</p:attrName>
                                        </p:attrNameLst>
                                      </p:cBhvr>
                                      <p:to>
                                        <p:strVal val="visible"/>
                                      </p:to>
                                    </p:set>
                                    <p:animEffect transition="in" filter="wipe(left)">
                                      <p:cBhvr>
                                        <p:cTn id="77" dur="500"/>
                                        <p:tgtEl>
                                          <p:spTgt spid="18"/>
                                        </p:tgtEl>
                                      </p:cBhvr>
                                    </p:animEffect>
                                  </p:childTnLst>
                                </p:cTn>
                              </p:par>
                              <p:par>
                                <p:cTn id="78" presetID="2" presetClass="exit" presetSubtype="8" fill="hold" grpId="1" nodeType="withEffect">
                                  <p:stCondLst>
                                    <p:cond delay="41900"/>
                                  </p:stCondLst>
                                  <p:childTnLst>
                                    <p:anim calcmode="lin" valueType="num">
                                      <p:cBhvr additive="base">
                                        <p:cTn id="79" dur="500"/>
                                        <p:tgtEl>
                                          <p:spTgt spid="13"/>
                                        </p:tgtEl>
                                        <p:attrNameLst>
                                          <p:attrName>ppt_x</p:attrName>
                                        </p:attrNameLst>
                                      </p:cBhvr>
                                      <p:tavLst>
                                        <p:tav tm="0">
                                          <p:val>
                                            <p:strVal val="ppt_x"/>
                                          </p:val>
                                        </p:tav>
                                        <p:tav tm="100000">
                                          <p:val>
                                            <p:strVal val="0-ppt_w/2"/>
                                          </p:val>
                                        </p:tav>
                                      </p:tavLst>
                                    </p:anim>
                                    <p:anim calcmode="lin" valueType="num">
                                      <p:cBhvr additive="base">
                                        <p:cTn id="80" dur="500"/>
                                        <p:tgtEl>
                                          <p:spTgt spid="13"/>
                                        </p:tgtEl>
                                        <p:attrNameLst>
                                          <p:attrName>ppt_y</p:attrName>
                                        </p:attrNameLst>
                                      </p:cBhvr>
                                      <p:tavLst>
                                        <p:tav tm="0">
                                          <p:val>
                                            <p:strVal val="ppt_y"/>
                                          </p:val>
                                        </p:tav>
                                        <p:tav tm="100000">
                                          <p:val>
                                            <p:strVal val="ppt_y"/>
                                          </p:val>
                                        </p:tav>
                                      </p:tavLst>
                                    </p:anim>
                                    <p:set>
                                      <p:cBhvr>
                                        <p:cTn id="81" dur="1" fill="hold">
                                          <p:stCondLst>
                                            <p:cond delay="499"/>
                                          </p:stCondLst>
                                        </p:cTn>
                                        <p:tgtEl>
                                          <p:spTgt spid="13"/>
                                        </p:tgtEl>
                                        <p:attrNameLst>
                                          <p:attrName>style.visibility</p:attrName>
                                        </p:attrNameLst>
                                      </p:cBhvr>
                                      <p:to>
                                        <p:strVal val="hidden"/>
                                      </p:to>
                                    </p:set>
                                  </p:childTnLst>
                                </p:cTn>
                              </p:par>
                              <p:par>
                                <p:cTn id="82" presetID="2" presetClass="exit" presetSubtype="8" fill="hold" nodeType="withEffect">
                                  <p:stCondLst>
                                    <p:cond delay="41900"/>
                                  </p:stCondLst>
                                  <p:childTnLst>
                                    <p:anim calcmode="lin" valueType="num">
                                      <p:cBhvr additive="base">
                                        <p:cTn id="83" dur="500"/>
                                        <p:tgtEl>
                                          <p:spTgt spid="12"/>
                                        </p:tgtEl>
                                        <p:attrNameLst>
                                          <p:attrName>ppt_x</p:attrName>
                                        </p:attrNameLst>
                                      </p:cBhvr>
                                      <p:tavLst>
                                        <p:tav tm="0">
                                          <p:val>
                                            <p:strVal val="ppt_x"/>
                                          </p:val>
                                        </p:tav>
                                        <p:tav tm="100000">
                                          <p:val>
                                            <p:strVal val="0-ppt_w/2"/>
                                          </p:val>
                                        </p:tav>
                                      </p:tavLst>
                                    </p:anim>
                                    <p:anim calcmode="lin" valueType="num">
                                      <p:cBhvr additive="base">
                                        <p:cTn id="84" dur="500"/>
                                        <p:tgtEl>
                                          <p:spTgt spid="12"/>
                                        </p:tgtEl>
                                        <p:attrNameLst>
                                          <p:attrName>ppt_y</p:attrName>
                                        </p:attrNameLst>
                                      </p:cBhvr>
                                      <p:tavLst>
                                        <p:tav tm="0">
                                          <p:val>
                                            <p:strVal val="ppt_y"/>
                                          </p:val>
                                        </p:tav>
                                        <p:tav tm="100000">
                                          <p:val>
                                            <p:strVal val="ppt_y"/>
                                          </p:val>
                                        </p:tav>
                                      </p:tavLst>
                                    </p:anim>
                                    <p:set>
                                      <p:cBhvr>
                                        <p:cTn id="85" dur="1" fill="hold">
                                          <p:stCondLst>
                                            <p:cond delay="499"/>
                                          </p:stCondLst>
                                        </p:cTn>
                                        <p:tgtEl>
                                          <p:spTgt spid="12"/>
                                        </p:tgtEl>
                                        <p:attrNameLst>
                                          <p:attrName>style.visibility</p:attrName>
                                        </p:attrNameLst>
                                      </p:cBhvr>
                                      <p:to>
                                        <p:strVal val="hidden"/>
                                      </p:to>
                                    </p:set>
                                  </p:childTnLst>
                                </p:cTn>
                              </p:par>
                              <p:par>
                                <p:cTn id="86" presetID="2" presetClass="exit" presetSubtype="8" fill="hold" nodeType="withEffect">
                                  <p:stCondLst>
                                    <p:cond delay="41900"/>
                                  </p:stCondLst>
                                  <p:childTnLst>
                                    <p:anim calcmode="lin" valueType="num">
                                      <p:cBhvr additive="base">
                                        <p:cTn id="87" dur="500"/>
                                        <p:tgtEl>
                                          <p:spTgt spid="8"/>
                                        </p:tgtEl>
                                        <p:attrNameLst>
                                          <p:attrName>ppt_x</p:attrName>
                                        </p:attrNameLst>
                                      </p:cBhvr>
                                      <p:tavLst>
                                        <p:tav tm="0">
                                          <p:val>
                                            <p:strVal val="ppt_x"/>
                                          </p:val>
                                        </p:tav>
                                        <p:tav tm="100000">
                                          <p:val>
                                            <p:strVal val="0-ppt_w/2"/>
                                          </p:val>
                                        </p:tav>
                                      </p:tavLst>
                                    </p:anim>
                                    <p:anim calcmode="lin" valueType="num">
                                      <p:cBhvr additive="base">
                                        <p:cTn id="88" dur="500"/>
                                        <p:tgtEl>
                                          <p:spTgt spid="8"/>
                                        </p:tgtEl>
                                        <p:attrNameLst>
                                          <p:attrName>ppt_y</p:attrName>
                                        </p:attrNameLst>
                                      </p:cBhvr>
                                      <p:tavLst>
                                        <p:tav tm="0">
                                          <p:val>
                                            <p:strVal val="ppt_y"/>
                                          </p:val>
                                        </p:tav>
                                        <p:tav tm="100000">
                                          <p:val>
                                            <p:strVal val="ppt_y"/>
                                          </p:val>
                                        </p:tav>
                                      </p:tavLst>
                                    </p:anim>
                                    <p:set>
                                      <p:cBhvr>
                                        <p:cTn id="89" dur="1" fill="hold">
                                          <p:stCondLst>
                                            <p:cond delay="499"/>
                                          </p:stCondLst>
                                        </p:cTn>
                                        <p:tgtEl>
                                          <p:spTgt spid="8"/>
                                        </p:tgtEl>
                                        <p:attrNameLst>
                                          <p:attrName>style.visibility</p:attrName>
                                        </p:attrNameLst>
                                      </p:cBhvr>
                                      <p:to>
                                        <p:strVal val="hidden"/>
                                      </p:to>
                                    </p:set>
                                  </p:childTnLst>
                                </p:cTn>
                              </p:par>
                              <p:par>
                                <p:cTn id="90" presetID="2" presetClass="exit" presetSubtype="8" fill="hold" grpId="1" nodeType="withEffect">
                                  <p:stCondLst>
                                    <p:cond delay="41900"/>
                                  </p:stCondLst>
                                  <p:childTnLst>
                                    <p:anim calcmode="lin" valueType="num">
                                      <p:cBhvr additive="base">
                                        <p:cTn id="91" dur="500"/>
                                        <p:tgtEl>
                                          <p:spTgt spid="9"/>
                                        </p:tgtEl>
                                        <p:attrNameLst>
                                          <p:attrName>ppt_x</p:attrName>
                                        </p:attrNameLst>
                                      </p:cBhvr>
                                      <p:tavLst>
                                        <p:tav tm="0">
                                          <p:val>
                                            <p:strVal val="ppt_x"/>
                                          </p:val>
                                        </p:tav>
                                        <p:tav tm="100000">
                                          <p:val>
                                            <p:strVal val="0-ppt_w/2"/>
                                          </p:val>
                                        </p:tav>
                                      </p:tavLst>
                                    </p:anim>
                                    <p:anim calcmode="lin" valueType="num">
                                      <p:cBhvr additive="base">
                                        <p:cTn id="92" dur="500"/>
                                        <p:tgtEl>
                                          <p:spTgt spid="9"/>
                                        </p:tgtEl>
                                        <p:attrNameLst>
                                          <p:attrName>ppt_y</p:attrName>
                                        </p:attrNameLst>
                                      </p:cBhvr>
                                      <p:tavLst>
                                        <p:tav tm="0">
                                          <p:val>
                                            <p:strVal val="ppt_y"/>
                                          </p:val>
                                        </p:tav>
                                        <p:tav tm="100000">
                                          <p:val>
                                            <p:strVal val="ppt_y"/>
                                          </p:val>
                                        </p:tav>
                                      </p:tavLst>
                                    </p:anim>
                                    <p:set>
                                      <p:cBhvr>
                                        <p:cTn id="93" dur="1" fill="hold">
                                          <p:stCondLst>
                                            <p:cond delay="499"/>
                                          </p:stCondLst>
                                        </p:cTn>
                                        <p:tgtEl>
                                          <p:spTgt spid="9"/>
                                        </p:tgtEl>
                                        <p:attrNameLst>
                                          <p:attrName>style.visibility</p:attrName>
                                        </p:attrNameLst>
                                      </p:cBhvr>
                                      <p:to>
                                        <p:strVal val="hidden"/>
                                      </p:to>
                                    </p:set>
                                  </p:childTnLst>
                                </p:cTn>
                              </p:par>
                              <p:par>
                                <p:cTn id="94" presetID="2" presetClass="exit" presetSubtype="8" fill="hold" nodeType="withEffect">
                                  <p:stCondLst>
                                    <p:cond delay="41900"/>
                                  </p:stCondLst>
                                  <p:childTnLst>
                                    <p:anim calcmode="lin" valueType="num">
                                      <p:cBhvr additive="base">
                                        <p:cTn id="95" dur="500"/>
                                        <p:tgtEl>
                                          <p:spTgt spid="29"/>
                                        </p:tgtEl>
                                        <p:attrNameLst>
                                          <p:attrName>ppt_x</p:attrName>
                                        </p:attrNameLst>
                                      </p:cBhvr>
                                      <p:tavLst>
                                        <p:tav tm="0">
                                          <p:val>
                                            <p:strVal val="ppt_x"/>
                                          </p:val>
                                        </p:tav>
                                        <p:tav tm="100000">
                                          <p:val>
                                            <p:strVal val="0-ppt_w/2"/>
                                          </p:val>
                                        </p:tav>
                                      </p:tavLst>
                                    </p:anim>
                                    <p:anim calcmode="lin" valueType="num">
                                      <p:cBhvr additive="base">
                                        <p:cTn id="96" dur="500"/>
                                        <p:tgtEl>
                                          <p:spTgt spid="29"/>
                                        </p:tgtEl>
                                        <p:attrNameLst>
                                          <p:attrName>ppt_y</p:attrName>
                                        </p:attrNameLst>
                                      </p:cBhvr>
                                      <p:tavLst>
                                        <p:tav tm="0">
                                          <p:val>
                                            <p:strVal val="ppt_y"/>
                                          </p:val>
                                        </p:tav>
                                        <p:tav tm="100000">
                                          <p:val>
                                            <p:strVal val="ppt_y"/>
                                          </p:val>
                                        </p:tav>
                                      </p:tavLst>
                                    </p:anim>
                                    <p:set>
                                      <p:cBhvr>
                                        <p:cTn id="97" dur="1" fill="hold">
                                          <p:stCondLst>
                                            <p:cond delay="499"/>
                                          </p:stCondLst>
                                        </p:cTn>
                                        <p:tgtEl>
                                          <p:spTgt spid="29"/>
                                        </p:tgtEl>
                                        <p:attrNameLst>
                                          <p:attrName>style.visibility</p:attrName>
                                        </p:attrNameLst>
                                      </p:cBhvr>
                                      <p:to>
                                        <p:strVal val="hidden"/>
                                      </p:to>
                                    </p:set>
                                  </p:childTnLst>
                                </p:cTn>
                              </p:par>
                              <p:par>
                                <p:cTn id="98" presetID="2" presetClass="exit" presetSubtype="8" fill="hold" grpId="1" nodeType="withEffect">
                                  <p:stCondLst>
                                    <p:cond delay="41900"/>
                                  </p:stCondLst>
                                  <p:childTnLst>
                                    <p:anim calcmode="lin" valueType="num">
                                      <p:cBhvr additive="base">
                                        <p:cTn id="99" dur="500"/>
                                        <p:tgtEl>
                                          <p:spTgt spid="11"/>
                                        </p:tgtEl>
                                        <p:attrNameLst>
                                          <p:attrName>ppt_x</p:attrName>
                                        </p:attrNameLst>
                                      </p:cBhvr>
                                      <p:tavLst>
                                        <p:tav tm="0">
                                          <p:val>
                                            <p:strVal val="ppt_x"/>
                                          </p:val>
                                        </p:tav>
                                        <p:tav tm="100000">
                                          <p:val>
                                            <p:strVal val="0-ppt_w/2"/>
                                          </p:val>
                                        </p:tav>
                                      </p:tavLst>
                                    </p:anim>
                                    <p:anim calcmode="lin" valueType="num">
                                      <p:cBhvr additive="base">
                                        <p:cTn id="100" dur="500"/>
                                        <p:tgtEl>
                                          <p:spTgt spid="11"/>
                                        </p:tgtEl>
                                        <p:attrNameLst>
                                          <p:attrName>ppt_y</p:attrName>
                                        </p:attrNameLst>
                                      </p:cBhvr>
                                      <p:tavLst>
                                        <p:tav tm="0">
                                          <p:val>
                                            <p:strVal val="ppt_y"/>
                                          </p:val>
                                        </p:tav>
                                        <p:tav tm="100000">
                                          <p:val>
                                            <p:strVal val="ppt_y"/>
                                          </p:val>
                                        </p:tav>
                                      </p:tavLst>
                                    </p:anim>
                                    <p:set>
                                      <p:cBhvr>
                                        <p:cTn id="101" dur="1" fill="hold">
                                          <p:stCondLst>
                                            <p:cond delay="499"/>
                                          </p:stCondLst>
                                        </p:cTn>
                                        <p:tgtEl>
                                          <p:spTgt spid="11"/>
                                        </p:tgtEl>
                                        <p:attrNameLst>
                                          <p:attrName>style.visibility</p:attrName>
                                        </p:attrNameLst>
                                      </p:cBhvr>
                                      <p:to>
                                        <p:strVal val="hidden"/>
                                      </p:to>
                                    </p:set>
                                  </p:childTnLst>
                                </p:cTn>
                              </p:par>
                              <p:par>
                                <p:cTn id="102" presetID="2" presetClass="exit" presetSubtype="8" fill="hold" nodeType="withEffect">
                                  <p:stCondLst>
                                    <p:cond delay="41900"/>
                                  </p:stCondLst>
                                  <p:childTnLst>
                                    <p:anim calcmode="lin" valueType="num">
                                      <p:cBhvr additive="base">
                                        <p:cTn id="103" dur="500"/>
                                        <p:tgtEl>
                                          <p:spTgt spid="30"/>
                                        </p:tgtEl>
                                        <p:attrNameLst>
                                          <p:attrName>ppt_x</p:attrName>
                                        </p:attrNameLst>
                                      </p:cBhvr>
                                      <p:tavLst>
                                        <p:tav tm="0">
                                          <p:val>
                                            <p:strVal val="ppt_x"/>
                                          </p:val>
                                        </p:tav>
                                        <p:tav tm="100000">
                                          <p:val>
                                            <p:strVal val="0-ppt_w/2"/>
                                          </p:val>
                                        </p:tav>
                                      </p:tavLst>
                                    </p:anim>
                                    <p:anim calcmode="lin" valueType="num">
                                      <p:cBhvr additive="base">
                                        <p:cTn id="104" dur="500"/>
                                        <p:tgtEl>
                                          <p:spTgt spid="30"/>
                                        </p:tgtEl>
                                        <p:attrNameLst>
                                          <p:attrName>ppt_y</p:attrName>
                                        </p:attrNameLst>
                                      </p:cBhvr>
                                      <p:tavLst>
                                        <p:tav tm="0">
                                          <p:val>
                                            <p:strVal val="ppt_y"/>
                                          </p:val>
                                        </p:tav>
                                        <p:tav tm="100000">
                                          <p:val>
                                            <p:strVal val="ppt_y"/>
                                          </p:val>
                                        </p:tav>
                                      </p:tavLst>
                                    </p:anim>
                                    <p:set>
                                      <p:cBhvr>
                                        <p:cTn id="105" dur="1" fill="hold">
                                          <p:stCondLst>
                                            <p:cond delay="499"/>
                                          </p:stCondLst>
                                        </p:cTn>
                                        <p:tgtEl>
                                          <p:spTgt spid="30"/>
                                        </p:tgtEl>
                                        <p:attrNameLst>
                                          <p:attrName>style.visibility</p:attrName>
                                        </p:attrNameLst>
                                      </p:cBhvr>
                                      <p:to>
                                        <p:strVal val="hidden"/>
                                      </p:to>
                                    </p:set>
                                  </p:childTnLst>
                                </p:cTn>
                              </p:par>
                              <p:par>
                                <p:cTn id="106" presetID="2" presetClass="exit" presetSubtype="8" fill="hold" grpId="1" nodeType="withEffect">
                                  <p:stCondLst>
                                    <p:cond delay="41900"/>
                                  </p:stCondLst>
                                  <p:childTnLst>
                                    <p:anim calcmode="lin" valueType="num">
                                      <p:cBhvr additive="base">
                                        <p:cTn id="107" dur="500"/>
                                        <p:tgtEl>
                                          <p:spTgt spid="10"/>
                                        </p:tgtEl>
                                        <p:attrNameLst>
                                          <p:attrName>ppt_x</p:attrName>
                                        </p:attrNameLst>
                                      </p:cBhvr>
                                      <p:tavLst>
                                        <p:tav tm="0">
                                          <p:val>
                                            <p:strVal val="ppt_x"/>
                                          </p:val>
                                        </p:tav>
                                        <p:tav tm="100000">
                                          <p:val>
                                            <p:strVal val="0-ppt_w/2"/>
                                          </p:val>
                                        </p:tav>
                                      </p:tavLst>
                                    </p:anim>
                                    <p:anim calcmode="lin" valueType="num">
                                      <p:cBhvr additive="base">
                                        <p:cTn id="108" dur="500"/>
                                        <p:tgtEl>
                                          <p:spTgt spid="10"/>
                                        </p:tgtEl>
                                        <p:attrNameLst>
                                          <p:attrName>ppt_y</p:attrName>
                                        </p:attrNameLst>
                                      </p:cBhvr>
                                      <p:tavLst>
                                        <p:tav tm="0">
                                          <p:val>
                                            <p:strVal val="ppt_y"/>
                                          </p:val>
                                        </p:tav>
                                        <p:tav tm="100000">
                                          <p:val>
                                            <p:strVal val="ppt_y"/>
                                          </p:val>
                                        </p:tav>
                                      </p:tavLst>
                                    </p:anim>
                                    <p:set>
                                      <p:cBhvr>
                                        <p:cTn id="109" dur="1" fill="hold">
                                          <p:stCondLst>
                                            <p:cond delay="499"/>
                                          </p:stCondLst>
                                        </p:cTn>
                                        <p:tgtEl>
                                          <p:spTgt spid="10"/>
                                        </p:tgtEl>
                                        <p:attrNameLst>
                                          <p:attrName>style.visibility</p:attrName>
                                        </p:attrNameLst>
                                      </p:cBhvr>
                                      <p:to>
                                        <p:strVal val="hidden"/>
                                      </p:to>
                                    </p:set>
                                  </p:childTnLst>
                                </p:cTn>
                              </p:par>
                              <p:par>
                                <p:cTn id="110" presetID="2" presetClass="exit" presetSubtype="8" fill="hold" nodeType="withEffect">
                                  <p:stCondLst>
                                    <p:cond delay="41900"/>
                                  </p:stCondLst>
                                  <p:childTnLst>
                                    <p:anim calcmode="lin" valueType="num">
                                      <p:cBhvr additive="base">
                                        <p:cTn id="111" dur="500"/>
                                        <p:tgtEl>
                                          <p:spTgt spid="15"/>
                                        </p:tgtEl>
                                        <p:attrNameLst>
                                          <p:attrName>ppt_x</p:attrName>
                                        </p:attrNameLst>
                                      </p:cBhvr>
                                      <p:tavLst>
                                        <p:tav tm="0">
                                          <p:val>
                                            <p:strVal val="ppt_x"/>
                                          </p:val>
                                        </p:tav>
                                        <p:tav tm="100000">
                                          <p:val>
                                            <p:strVal val="0-ppt_w/2"/>
                                          </p:val>
                                        </p:tav>
                                      </p:tavLst>
                                    </p:anim>
                                    <p:anim calcmode="lin" valueType="num">
                                      <p:cBhvr additive="base">
                                        <p:cTn id="112" dur="500"/>
                                        <p:tgtEl>
                                          <p:spTgt spid="15"/>
                                        </p:tgtEl>
                                        <p:attrNameLst>
                                          <p:attrName>ppt_y</p:attrName>
                                        </p:attrNameLst>
                                      </p:cBhvr>
                                      <p:tavLst>
                                        <p:tav tm="0">
                                          <p:val>
                                            <p:strVal val="ppt_y"/>
                                          </p:val>
                                        </p:tav>
                                        <p:tav tm="100000">
                                          <p:val>
                                            <p:strVal val="ppt_y"/>
                                          </p:val>
                                        </p:tav>
                                      </p:tavLst>
                                    </p:anim>
                                    <p:set>
                                      <p:cBhvr>
                                        <p:cTn id="113" dur="1" fill="hold">
                                          <p:stCondLst>
                                            <p:cond delay="499"/>
                                          </p:stCondLst>
                                        </p:cTn>
                                        <p:tgtEl>
                                          <p:spTgt spid="15"/>
                                        </p:tgtEl>
                                        <p:attrNameLst>
                                          <p:attrName>style.visibility</p:attrName>
                                        </p:attrNameLst>
                                      </p:cBhvr>
                                      <p:to>
                                        <p:strVal val="hidden"/>
                                      </p:to>
                                    </p:set>
                                  </p:childTnLst>
                                </p:cTn>
                              </p:par>
                              <p:par>
                                <p:cTn id="114" presetID="2" presetClass="exit" presetSubtype="8" fill="hold" grpId="1" nodeType="withEffect">
                                  <p:stCondLst>
                                    <p:cond delay="41900"/>
                                  </p:stCondLst>
                                  <p:childTnLst>
                                    <p:anim calcmode="lin" valueType="num">
                                      <p:cBhvr additive="base">
                                        <p:cTn id="115" dur="500"/>
                                        <p:tgtEl>
                                          <p:spTgt spid="17"/>
                                        </p:tgtEl>
                                        <p:attrNameLst>
                                          <p:attrName>ppt_x</p:attrName>
                                        </p:attrNameLst>
                                      </p:cBhvr>
                                      <p:tavLst>
                                        <p:tav tm="0">
                                          <p:val>
                                            <p:strVal val="ppt_x"/>
                                          </p:val>
                                        </p:tav>
                                        <p:tav tm="100000">
                                          <p:val>
                                            <p:strVal val="0-ppt_w/2"/>
                                          </p:val>
                                        </p:tav>
                                      </p:tavLst>
                                    </p:anim>
                                    <p:anim calcmode="lin" valueType="num">
                                      <p:cBhvr additive="base">
                                        <p:cTn id="116" dur="500"/>
                                        <p:tgtEl>
                                          <p:spTgt spid="17"/>
                                        </p:tgtEl>
                                        <p:attrNameLst>
                                          <p:attrName>ppt_y</p:attrName>
                                        </p:attrNameLst>
                                      </p:cBhvr>
                                      <p:tavLst>
                                        <p:tav tm="0">
                                          <p:val>
                                            <p:strVal val="ppt_y"/>
                                          </p:val>
                                        </p:tav>
                                        <p:tav tm="100000">
                                          <p:val>
                                            <p:strVal val="ppt_y"/>
                                          </p:val>
                                        </p:tav>
                                      </p:tavLst>
                                    </p:anim>
                                    <p:set>
                                      <p:cBhvr>
                                        <p:cTn id="117" dur="1" fill="hold">
                                          <p:stCondLst>
                                            <p:cond delay="499"/>
                                          </p:stCondLst>
                                        </p:cTn>
                                        <p:tgtEl>
                                          <p:spTgt spid="17"/>
                                        </p:tgtEl>
                                        <p:attrNameLst>
                                          <p:attrName>style.visibility</p:attrName>
                                        </p:attrNameLst>
                                      </p:cBhvr>
                                      <p:to>
                                        <p:strVal val="hidden"/>
                                      </p:to>
                                    </p:set>
                                  </p:childTnLst>
                                </p:cTn>
                              </p:par>
                              <p:par>
                                <p:cTn id="118" presetID="2" presetClass="exit" presetSubtype="2" fill="hold" grpId="1" nodeType="withEffect">
                                  <p:stCondLst>
                                    <p:cond delay="41900"/>
                                  </p:stCondLst>
                                  <p:childTnLst>
                                    <p:anim calcmode="lin" valueType="num">
                                      <p:cBhvr additive="base">
                                        <p:cTn id="119" dur="500"/>
                                        <p:tgtEl>
                                          <p:spTgt spid="26"/>
                                        </p:tgtEl>
                                        <p:attrNameLst>
                                          <p:attrName>ppt_x</p:attrName>
                                        </p:attrNameLst>
                                      </p:cBhvr>
                                      <p:tavLst>
                                        <p:tav tm="0">
                                          <p:val>
                                            <p:strVal val="ppt_x"/>
                                          </p:val>
                                        </p:tav>
                                        <p:tav tm="100000">
                                          <p:val>
                                            <p:strVal val="1+ppt_w/2"/>
                                          </p:val>
                                        </p:tav>
                                      </p:tavLst>
                                    </p:anim>
                                    <p:anim calcmode="lin" valueType="num">
                                      <p:cBhvr additive="base">
                                        <p:cTn id="120" dur="500"/>
                                        <p:tgtEl>
                                          <p:spTgt spid="26"/>
                                        </p:tgtEl>
                                        <p:attrNameLst>
                                          <p:attrName>ppt_y</p:attrName>
                                        </p:attrNameLst>
                                      </p:cBhvr>
                                      <p:tavLst>
                                        <p:tav tm="0">
                                          <p:val>
                                            <p:strVal val="ppt_y"/>
                                          </p:val>
                                        </p:tav>
                                        <p:tav tm="100000">
                                          <p:val>
                                            <p:strVal val="ppt_y"/>
                                          </p:val>
                                        </p:tav>
                                      </p:tavLst>
                                    </p:anim>
                                    <p:set>
                                      <p:cBhvr>
                                        <p:cTn id="121" dur="1" fill="hold">
                                          <p:stCondLst>
                                            <p:cond delay="499"/>
                                          </p:stCondLst>
                                        </p:cTn>
                                        <p:tgtEl>
                                          <p:spTgt spid="26"/>
                                        </p:tgtEl>
                                        <p:attrNameLst>
                                          <p:attrName>style.visibility</p:attrName>
                                        </p:attrNameLst>
                                      </p:cBhvr>
                                      <p:to>
                                        <p:strVal val="hidden"/>
                                      </p:to>
                                    </p:set>
                                  </p:childTnLst>
                                </p:cTn>
                              </p:par>
                              <p:par>
                                <p:cTn id="122" presetID="2" presetClass="exit" presetSubtype="2" fill="hold" grpId="1" nodeType="withEffect">
                                  <p:stCondLst>
                                    <p:cond delay="41900"/>
                                  </p:stCondLst>
                                  <p:childTnLst>
                                    <p:anim calcmode="lin" valueType="num">
                                      <p:cBhvr additive="base">
                                        <p:cTn id="123" dur="500"/>
                                        <p:tgtEl>
                                          <p:spTgt spid="27"/>
                                        </p:tgtEl>
                                        <p:attrNameLst>
                                          <p:attrName>ppt_x</p:attrName>
                                        </p:attrNameLst>
                                      </p:cBhvr>
                                      <p:tavLst>
                                        <p:tav tm="0">
                                          <p:val>
                                            <p:strVal val="ppt_x"/>
                                          </p:val>
                                        </p:tav>
                                        <p:tav tm="100000">
                                          <p:val>
                                            <p:strVal val="1+ppt_w/2"/>
                                          </p:val>
                                        </p:tav>
                                      </p:tavLst>
                                    </p:anim>
                                    <p:anim calcmode="lin" valueType="num">
                                      <p:cBhvr additive="base">
                                        <p:cTn id="124" dur="500"/>
                                        <p:tgtEl>
                                          <p:spTgt spid="27"/>
                                        </p:tgtEl>
                                        <p:attrNameLst>
                                          <p:attrName>ppt_y</p:attrName>
                                        </p:attrNameLst>
                                      </p:cBhvr>
                                      <p:tavLst>
                                        <p:tav tm="0">
                                          <p:val>
                                            <p:strVal val="ppt_y"/>
                                          </p:val>
                                        </p:tav>
                                        <p:tav tm="100000">
                                          <p:val>
                                            <p:strVal val="ppt_y"/>
                                          </p:val>
                                        </p:tav>
                                      </p:tavLst>
                                    </p:anim>
                                    <p:set>
                                      <p:cBhvr>
                                        <p:cTn id="125" dur="1" fill="hold">
                                          <p:stCondLst>
                                            <p:cond delay="499"/>
                                          </p:stCondLst>
                                        </p:cTn>
                                        <p:tgtEl>
                                          <p:spTgt spid="27"/>
                                        </p:tgtEl>
                                        <p:attrNameLst>
                                          <p:attrName>style.visibility</p:attrName>
                                        </p:attrNameLst>
                                      </p:cBhvr>
                                      <p:to>
                                        <p:strVal val="hidden"/>
                                      </p:to>
                                    </p:set>
                                  </p:childTnLst>
                                </p:cTn>
                              </p:par>
                              <p:par>
                                <p:cTn id="126" presetID="2" presetClass="exit" presetSubtype="2" fill="hold" nodeType="withEffect">
                                  <p:stCondLst>
                                    <p:cond delay="41900"/>
                                  </p:stCondLst>
                                  <p:childTnLst>
                                    <p:anim calcmode="lin" valueType="num">
                                      <p:cBhvr additive="base">
                                        <p:cTn id="127" dur="500"/>
                                        <p:tgtEl>
                                          <p:spTgt spid="38"/>
                                        </p:tgtEl>
                                        <p:attrNameLst>
                                          <p:attrName>ppt_x</p:attrName>
                                        </p:attrNameLst>
                                      </p:cBhvr>
                                      <p:tavLst>
                                        <p:tav tm="0">
                                          <p:val>
                                            <p:strVal val="ppt_x"/>
                                          </p:val>
                                        </p:tav>
                                        <p:tav tm="100000">
                                          <p:val>
                                            <p:strVal val="1+ppt_w/2"/>
                                          </p:val>
                                        </p:tav>
                                      </p:tavLst>
                                    </p:anim>
                                    <p:anim calcmode="lin" valueType="num">
                                      <p:cBhvr additive="base">
                                        <p:cTn id="128" dur="500"/>
                                        <p:tgtEl>
                                          <p:spTgt spid="38"/>
                                        </p:tgtEl>
                                        <p:attrNameLst>
                                          <p:attrName>ppt_y</p:attrName>
                                        </p:attrNameLst>
                                      </p:cBhvr>
                                      <p:tavLst>
                                        <p:tav tm="0">
                                          <p:val>
                                            <p:strVal val="ppt_y"/>
                                          </p:val>
                                        </p:tav>
                                        <p:tav tm="100000">
                                          <p:val>
                                            <p:strVal val="ppt_y"/>
                                          </p:val>
                                        </p:tav>
                                      </p:tavLst>
                                    </p:anim>
                                    <p:set>
                                      <p:cBhvr>
                                        <p:cTn id="129" dur="1" fill="hold">
                                          <p:stCondLst>
                                            <p:cond delay="499"/>
                                          </p:stCondLst>
                                        </p:cTn>
                                        <p:tgtEl>
                                          <p:spTgt spid="38"/>
                                        </p:tgtEl>
                                        <p:attrNameLst>
                                          <p:attrName>style.visibility</p:attrName>
                                        </p:attrNameLst>
                                      </p:cBhvr>
                                      <p:to>
                                        <p:strVal val="hidden"/>
                                      </p:to>
                                    </p:set>
                                  </p:childTnLst>
                                </p:cTn>
                              </p:par>
                              <p:par>
                                <p:cTn id="130" presetID="2" presetClass="exit" presetSubtype="2" fill="hold" grpId="1" nodeType="withEffect">
                                  <p:stCondLst>
                                    <p:cond delay="41900"/>
                                  </p:stCondLst>
                                  <p:childTnLst>
                                    <p:anim calcmode="lin" valueType="num">
                                      <p:cBhvr additive="base">
                                        <p:cTn id="131" dur="500"/>
                                        <p:tgtEl>
                                          <p:spTgt spid="7"/>
                                        </p:tgtEl>
                                        <p:attrNameLst>
                                          <p:attrName>ppt_x</p:attrName>
                                        </p:attrNameLst>
                                      </p:cBhvr>
                                      <p:tavLst>
                                        <p:tav tm="0">
                                          <p:val>
                                            <p:strVal val="ppt_x"/>
                                          </p:val>
                                        </p:tav>
                                        <p:tav tm="100000">
                                          <p:val>
                                            <p:strVal val="1+ppt_w/2"/>
                                          </p:val>
                                        </p:tav>
                                      </p:tavLst>
                                    </p:anim>
                                    <p:anim calcmode="lin" valueType="num">
                                      <p:cBhvr additive="base">
                                        <p:cTn id="132" dur="500"/>
                                        <p:tgtEl>
                                          <p:spTgt spid="7"/>
                                        </p:tgtEl>
                                        <p:attrNameLst>
                                          <p:attrName>ppt_y</p:attrName>
                                        </p:attrNameLst>
                                      </p:cBhvr>
                                      <p:tavLst>
                                        <p:tav tm="0">
                                          <p:val>
                                            <p:strVal val="ppt_y"/>
                                          </p:val>
                                        </p:tav>
                                        <p:tav tm="100000">
                                          <p:val>
                                            <p:strVal val="ppt_y"/>
                                          </p:val>
                                        </p:tav>
                                      </p:tavLst>
                                    </p:anim>
                                    <p:set>
                                      <p:cBhvr>
                                        <p:cTn id="133" dur="1" fill="hold">
                                          <p:stCondLst>
                                            <p:cond delay="499"/>
                                          </p:stCondLst>
                                        </p:cTn>
                                        <p:tgtEl>
                                          <p:spTgt spid="7"/>
                                        </p:tgtEl>
                                        <p:attrNameLst>
                                          <p:attrName>style.visibility</p:attrName>
                                        </p:attrNameLst>
                                      </p:cBhvr>
                                      <p:to>
                                        <p:strVal val="hidden"/>
                                      </p:to>
                                    </p:set>
                                  </p:childTnLst>
                                </p:cTn>
                              </p:par>
                              <p:par>
                                <p:cTn id="134" presetID="2" presetClass="exit" presetSubtype="2" fill="hold" nodeType="withEffect">
                                  <p:stCondLst>
                                    <p:cond delay="41900"/>
                                  </p:stCondLst>
                                  <p:childTnLst>
                                    <p:anim calcmode="lin" valueType="num">
                                      <p:cBhvr additive="base">
                                        <p:cTn id="135" dur="500"/>
                                        <p:tgtEl>
                                          <p:spTgt spid="28"/>
                                        </p:tgtEl>
                                        <p:attrNameLst>
                                          <p:attrName>ppt_x</p:attrName>
                                        </p:attrNameLst>
                                      </p:cBhvr>
                                      <p:tavLst>
                                        <p:tav tm="0">
                                          <p:val>
                                            <p:strVal val="ppt_x"/>
                                          </p:val>
                                        </p:tav>
                                        <p:tav tm="100000">
                                          <p:val>
                                            <p:strVal val="1+ppt_w/2"/>
                                          </p:val>
                                        </p:tav>
                                      </p:tavLst>
                                    </p:anim>
                                    <p:anim calcmode="lin" valueType="num">
                                      <p:cBhvr additive="base">
                                        <p:cTn id="136" dur="500"/>
                                        <p:tgtEl>
                                          <p:spTgt spid="28"/>
                                        </p:tgtEl>
                                        <p:attrNameLst>
                                          <p:attrName>ppt_y</p:attrName>
                                        </p:attrNameLst>
                                      </p:cBhvr>
                                      <p:tavLst>
                                        <p:tav tm="0">
                                          <p:val>
                                            <p:strVal val="ppt_y"/>
                                          </p:val>
                                        </p:tav>
                                        <p:tav tm="100000">
                                          <p:val>
                                            <p:strVal val="ppt_y"/>
                                          </p:val>
                                        </p:tav>
                                      </p:tavLst>
                                    </p:anim>
                                    <p:set>
                                      <p:cBhvr>
                                        <p:cTn id="137" dur="1" fill="hold">
                                          <p:stCondLst>
                                            <p:cond delay="499"/>
                                          </p:stCondLst>
                                        </p:cTn>
                                        <p:tgtEl>
                                          <p:spTgt spid="28"/>
                                        </p:tgtEl>
                                        <p:attrNameLst>
                                          <p:attrName>style.visibility</p:attrName>
                                        </p:attrNameLst>
                                      </p:cBhvr>
                                      <p:to>
                                        <p:strVal val="hidden"/>
                                      </p:to>
                                    </p:set>
                                  </p:childTnLst>
                                </p:cTn>
                              </p:par>
                              <p:par>
                                <p:cTn id="138" presetID="2" presetClass="exit" presetSubtype="2" fill="hold" grpId="1" nodeType="withEffect">
                                  <p:stCondLst>
                                    <p:cond delay="41900"/>
                                  </p:stCondLst>
                                  <p:childTnLst>
                                    <p:anim calcmode="lin" valueType="num">
                                      <p:cBhvr additive="base">
                                        <p:cTn id="139" dur="500"/>
                                        <p:tgtEl>
                                          <p:spTgt spid="16"/>
                                        </p:tgtEl>
                                        <p:attrNameLst>
                                          <p:attrName>ppt_x</p:attrName>
                                        </p:attrNameLst>
                                      </p:cBhvr>
                                      <p:tavLst>
                                        <p:tav tm="0">
                                          <p:val>
                                            <p:strVal val="ppt_x"/>
                                          </p:val>
                                        </p:tav>
                                        <p:tav tm="100000">
                                          <p:val>
                                            <p:strVal val="1+ppt_w/2"/>
                                          </p:val>
                                        </p:tav>
                                      </p:tavLst>
                                    </p:anim>
                                    <p:anim calcmode="lin" valueType="num">
                                      <p:cBhvr additive="base">
                                        <p:cTn id="140" dur="500"/>
                                        <p:tgtEl>
                                          <p:spTgt spid="16"/>
                                        </p:tgtEl>
                                        <p:attrNameLst>
                                          <p:attrName>ppt_y</p:attrName>
                                        </p:attrNameLst>
                                      </p:cBhvr>
                                      <p:tavLst>
                                        <p:tav tm="0">
                                          <p:val>
                                            <p:strVal val="ppt_y"/>
                                          </p:val>
                                        </p:tav>
                                        <p:tav tm="100000">
                                          <p:val>
                                            <p:strVal val="ppt_y"/>
                                          </p:val>
                                        </p:tav>
                                      </p:tavLst>
                                    </p:anim>
                                    <p:set>
                                      <p:cBhvr>
                                        <p:cTn id="141" dur="1" fill="hold">
                                          <p:stCondLst>
                                            <p:cond delay="499"/>
                                          </p:stCondLst>
                                        </p:cTn>
                                        <p:tgtEl>
                                          <p:spTgt spid="16"/>
                                        </p:tgtEl>
                                        <p:attrNameLst>
                                          <p:attrName>style.visibility</p:attrName>
                                        </p:attrNameLst>
                                      </p:cBhvr>
                                      <p:to>
                                        <p:strVal val="hidden"/>
                                      </p:to>
                                    </p:set>
                                  </p:childTnLst>
                                </p:cTn>
                              </p:par>
                              <p:par>
                                <p:cTn id="142" presetID="2" presetClass="exit" presetSubtype="2" fill="hold" nodeType="withEffect">
                                  <p:stCondLst>
                                    <p:cond delay="41900"/>
                                  </p:stCondLst>
                                  <p:childTnLst>
                                    <p:anim calcmode="lin" valueType="num">
                                      <p:cBhvr additive="base">
                                        <p:cTn id="143" dur="500"/>
                                        <p:tgtEl>
                                          <p:spTgt spid="14"/>
                                        </p:tgtEl>
                                        <p:attrNameLst>
                                          <p:attrName>ppt_x</p:attrName>
                                        </p:attrNameLst>
                                      </p:cBhvr>
                                      <p:tavLst>
                                        <p:tav tm="0">
                                          <p:val>
                                            <p:strVal val="ppt_x"/>
                                          </p:val>
                                        </p:tav>
                                        <p:tav tm="100000">
                                          <p:val>
                                            <p:strVal val="1+ppt_w/2"/>
                                          </p:val>
                                        </p:tav>
                                      </p:tavLst>
                                    </p:anim>
                                    <p:anim calcmode="lin" valueType="num">
                                      <p:cBhvr additive="base">
                                        <p:cTn id="144" dur="500"/>
                                        <p:tgtEl>
                                          <p:spTgt spid="14"/>
                                        </p:tgtEl>
                                        <p:attrNameLst>
                                          <p:attrName>ppt_y</p:attrName>
                                        </p:attrNameLst>
                                      </p:cBhvr>
                                      <p:tavLst>
                                        <p:tav tm="0">
                                          <p:val>
                                            <p:strVal val="ppt_y"/>
                                          </p:val>
                                        </p:tav>
                                        <p:tav tm="100000">
                                          <p:val>
                                            <p:strVal val="ppt_y"/>
                                          </p:val>
                                        </p:tav>
                                      </p:tavLst>
                                    </p:anim>
                                    <p:set>
                                      <p:cBhvr>
                                        <p:cTn id="145" dur="1" fill="hold">
                                          <p:stCondLst>
                                            <p:cond delay="499"/>
                                          </p:stCondLst>
                                        </p:cTn>
                                        <p:tgtEl>
                                          <p:spTgt spid="14"/>
                                        </p:tgtEl>
                                        <p:attrNameLst>
                                          <p:attrName>style.visibility</p:attrName>
                                        </p:attrNameLst>
                                      </p:cBhvr>
                                      <p:to>
                                        <p:strVal val="hidden"/>
                                      </p:to>
                                    </p:set>
                                  </p:childTnLst>
                                </p:cTn>
                              </p:par>
                              <p:par>
                                <p:cTn id="146" presetID="2" presetClass="exit" presetSubtype="2" fill="hold" grpId="1" nodeType="withEffect">
                                  <p:stCondLst>
                                    <p:cond delay="41900"/>
                                  </p:stCondLst>
                                  <p:childTnLst>
                                    <p:anim calcmode="lin" valueType="num">
                                      <p:cBhvr additive="base">
                                        <p:cTn id="147" dur="500"/>
                                        <p:tgtEl>
                                          <p:spTgt spid="4"/>
                                        </p:tgtEl>
                                        <p:attrNameLst>
                                          <p:attrName>ppt_x</p:attrName>
                                        </p:attrNameLst>
                                      </p:cBhvr>
                                      <p:tavLst>
                                        <p:tav tm="0">
                                          <p:val>
                                            <p:strVal val="ppt_x"/>
                                          </p:val>
                                        </p:tav>
                                        <p:tav tm="100000">
                                          <p:val>
                                            <p:strVal val="1+ppt_w/2"/>
                                          </p:val>
                                        </p:tav>
                                      </p:tavLst>
                                    </p:anim>
                                    <p:anim calcmode="lin" valueType="num">
                                      <p:cBhvr additive="base">
                                        <p:cTn id="148" dur="500"/>
                                        <p:tgtEl>
                                          <p:spTgt spid="4"/>
                                        </p:tgtEl>
                                        <p:attrNameLst>
                                          <p:attrName>ppt_y</p:attrName>
                                        </p:attrNameLst>
                                      </p:cBhvr>
                                      <p:tavLst>
                                        <p:tav tm="0">
                                          <p:val>
                                            <p:strVal val="ppt_y"/>
                                          </p:val>
                                        </p:tav>
                                        <p:tav tm="100000">
                                          <p:val>
                                            <p:strVal val="ppt_y"/>
                                          </p:val>
                                        </p:tav>
                                      </p:tavLst>
                                    </p:anim>
                                    <p:set>
                                      <p:cBhvr>
                                        <p:cTn id="149" dur="1" fill="hold">
                                          <p:stCondLst>
                                            <p:cond delay="499"/>
                                          </p:stCondLst>
                                        </p:cTn>
                                        <p:tgtEl>
                                          <p:spTgt spid="4"/>
                                        </p:tgtEl>
                                        <p:attrNameLst>
                                          <p:attrName>style.visibility</p:attrName>
                                        </p:attrNameLst>
                                      </p:cBhvr>
                                      <p:to>
                                        <p:strVal val="hidden"/>
                                      </p:to>
                                    </p:set>
                                  </p:childTnLst>
                                </p:cTn>
                              </p:par>
                              <p:par>
                                <p:cTn id="150" presetID="2" presetClass="exit" presetSubtype="2" fill="hold" nodeType="withEffect">
                                  <p:stCondLst>
                                    <p:cond delay="41900"/>
                                  </p:stCondLst>
                                  <p:childTnLst>
                                    <p:anim calcmode="lin" valueType="num">
                                      <p:cBhvr additive="base">
                                        <p:cTn id="151" dur="500"/>
                                        <p:tgtEl>
                                          <p:spTgt spid="33"/>
                                        </p:tgtEl>
                                        <p:attrNameLst>
                                          <p:attrName>ppt_x</p:attrName>
                                        </p:attrNameLst>
                                      </p:cBhvr>
                                      <p:tavLst>
                                        <p:tav tm="0">
                                          <p:val>
                                            <p:strVal val="ppt_x"/>
                                          </p:val>
                                        </p:tav>
                                        <p:tav tm="100000">
                                          <p:val>
                                            <p:strVal val="1+ppt_w/2"/>
                                          </p:val>
                                        </p:tav>
                                      </p:tavLst>
                                    </p:anim>
                                    <p:anim calcmode="lin" valueType="num">
                                      <p:cBhvr additive="base">
                                        <p:cTn id="152" dur="500"/>
                                        <p:tgtEl>
                                          <p:spTgt spid="33"/>
                                        </p:tgtEl>
                                        <p:attrNameLst>
                                          <p:attrName>ppt_y</p:attrName>
                                        </p:attrNameLst>
                                      </p:cBhvr>
                                      <p:tavLst>
                                        <p:tav tm="0">
                                          <p:val>
                                            <p:strVal val="ppt_y"/>
                                          </p:val>
                                        </p:tav>
                                        <p:tav tm="100000">
                                          <p:val>
                                            <p:strVal val="ppt_y"/>
                                          </p:val>
                                        </p:tav>
                                      </p:tavLst>
                                    </p:anim>
                                    <p:set>
                                      <p:cBhvr>
                                        <p:cTn id="153" dur="1" fill="hold">
                                          <p:stCondLst>
                                            <p:cond delay="499"/>
                                          </p:stCondLst>
                                        </p:cTn>
                                        <p:tgtEl>
                                          <p:spTgt spid="33"/>
                                        </p:tgtEl>
                                        <p:attrNameLst>
                                          <p:attrName>style.visibility</p:attrName>
                                        </p:attrNameLst>
                                      </p:cBhvr>
                                      <p:to>
                                        <p:strVal val="hidden"/>
                                      </p:to>
                                    </p:set>
                                  </p:childTnLst>
                                </p:cTn>
                              </p:par>
                              <p:par>
                                <p:cTn id="154" presetID="2" presetClass="exit" presetSubtype="2" fill="hold" grpId="1" nodeType="withEffect">
                                  <p:stCondLst>
                                    <p:cond delay="41900"/>
                                  </p:stCondLst>
                                  <p:childTnLst>
                                    <p:anim calcmode="lin" valueType="num">
                                      <p:cBhvr additive="base">
                                        <p:cTn id="155" dur="500"/>
                                        <p:tgtEl>
                                          <p:spTgt spid="18"/>
                                        </p:tgtEl>
                                        <p:attrNameLst>
                                          <p:attrName>ppt_x</p:attrName>
                                        </p:attrNameLst>
                                      </p:cBhvr>
                                      <p:tavLst>
                                        <p:tav tm="0">
                                          <p:val>
                                            <p:strVal val="ppt_x"/>
                                          </p:val>
                                        </p:tav>
                                        <p:tav tm="100000">
                                          <p:val>
                                            <p:strVal val="1+ppt_w/2"/>
                                          </p:val>
                                        </p:tav>
                                      </p:tavLst>
                                    </p:anim>
                                    <p:anim calcmode="lin" valueType="num">
                                      <p:cBhvr additive="base">
                                        <p:cTn id="156" dur="500"/>
                                        <p:tgtEl>
                                          <p:spTgt spid="18"/>
                                        </p:tgtEl>
                                        <p:attrNameLst>
                                          <p:attrName>ppt_y</p:attrName>
                                        </p:attrNameLst>
                                      </p:cBhvr>
                                      <p:tavLst>
                                        <p:tav tm="0">
                                          <p:val>
                                            <p:strVal val="ppt_y"/>
                                          </p:val>
                                        </p:tav>
                                        <p:tav tm="100000">
                                          <p:val>
                                            <p:strVal val="ppt_y"/>
                                          </p:val>
                                        </p:tav>
                                      </p:tavLst>
                                    </p:anim>
                                    <p:set>
                                      <p:cBhvr>
                                        <p:cTn id="15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8" fill="hold" display="0">
                  <p:stCondLst>
                    <p:cond delay="indefinite"/>
                  </p:stCondLst>
                  <p:endCondLst>
                    <p:cond evt="onStopAudio" delay="0">
                      <p:tgtEl>
                        <p:sldTgt/>
                      </p:tgtEl>
                    </p:cond>
                  </p:endCondLst>
                </p:cTn>
                <p:tgtEl>
                  <p:spTgt spid="2"/>
                </p:tgtEl>
              </p:cMediaNode>
            </p:audio>
          </p:childTnLst>
        </p:cTn>
      </p:par>
    </p:tnLst>
    <p:bldLst>
      <p:bldP spid="7" grpId="0"/>
      <p:bldP spid="7" grpId="1"/>
      <p:bldP spid="9" grpId="0" animBg="1"/>
      <p:bldP spid="9" grpId="1" animBg="1"/>
      <p:bldP spid="16" grpId="0"/>
      <p:bldP spid="16" grpId="1"/>
      <p:bldP spid="11" grpId="0" animBg="1"/>
      <p:bldP spid="11" grpId="1" animBg="1"/>
      <p:bldP spid="26" grpId="0"/>
      <p:bldP spid="26" grpId="1"/>
      <p:bldP spid="27" grpId="0" animBg="1"/>
      <p:bldP spid="27" grpId="1" animBg="1"/>
      <p:bldP spid="13" grpId="0"/>
      <p:bldP spid="13" grpId="1"/>
      <p:bldP spid="10" grpId="0" animBg="1"/>
      <p:bldP spid="10" grpId="1" animBg="1"/>
      <p:bldP spid="4" grpId="0"/>
      <p:bldP spid="4" grpId="1"/>
      <p:bldP spid="18" grpId="0"/>
      <p:bldP spid="18" grpId="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1E93CE-9ED0-87DE-41AB-B8B6FA9B481F}"/>
              </a:ext>
            </a:extLst>
          </p:cNvPr>
          <p:cNvGrpSpPr/>
          <p:nvPr/>
        </p:nvGrpSpPr>
        <p:grpSpPr>
          <a:xfrm>
            <a:off x="434906" y="941485"/>
            <a:ext cx="11322188" cy="5228810"/>
            <a:chOff x="269737" y="941485"/>
            <a:chExt cx="11322188" cy="5228810"/>
          </a:xfrm>
        </p:grpSpPr>
        <p:sp>
          <p:nvSpPr>
            <p:cNvPr id="253" name="TextBox 252">
              <a:extLst>
                <a:ext uri="{FF2B5EF4-FFF2-40B4-BE49-F238E27FC236}">
                  <a16:creationId xmlns:a16="http://schemas.microsoft.com/office/drawing/2014/main" id="{6CE5B3FD-80D7-B607-14EA-3CBC380CFE35}"/>
                </a:ext>
              </a:extLst>
            </p:cNvPr>
            <p:cNvSpPr txBox="1"/>
            <p:nvPr/>
          </p:nvSpPr>
          <p:spPr>
            <a:xfrm>
              <a:off x="4916444" y="941485"/>
              <a:ext cx="1497839" cy="461665"/>
            </a:xfrm>
            <a:prstGeom prst="rect">
              <a:avLst/>
            </a:prstGeom>
            <a:noFill/>
            <a:ln>
              <a:noFill/>
            </a:ln>
          </p:spPr>
          <p:txBody>
            <a:bodyPr wrap="square" rtlCol="0" anchor="ctr">
              <a:spAutoFit/>
            </a:bodyPr>
            <a:lstStyle/>
            <a:p>
              <a:pPr algn="ctr"/>
              <a:r>
                <a:rPr lang="en-US" sz="2400" b="1" dirty="0">
                  <a:solidFill>
                    <a:srgbClr val="009ADE"/>
                  </a:solidFill>
                  <a:latin typeface="Atkinson Hyperlegible" pitchFamily="2" charset="0"/>
                </a:rPr>
                <a:t>Step 1</a:t>
              </a:r>
            </a:p>
          </p:txBody>
        </p:sp>
        <p:sp>
          <p:nvSpPr>
            <p:cNvPr id="254" name="TextBox 253">
              <a:extLst>
                <a:ext uri="{FF2B5EF4-FFF2-40B4-BE49-F238E27FC236}">
                  <a16:creationId xmlns:a16="http://schemas.microsoft.com/office/drawing/2014/main" id="{58BE692F-598C-4F0E-7D0A-7B553F32365D}"/>
                </a:ext>
              </a:extLst>
            </p:cNvPr>
            <p:cNvSpPr txBox="1"/>
            <p:nvPr/>
          </p:nvSpPr>
          <p:spPr>
            <a:xfrm>
              <a:off x="3644278" y="1414348"/>
              <a:ext cx="4140618" cy="787301"/>
            </a:xfrm>
            <a:prstGeom prst="rect">
              <a:avLst/>
            </a:prstGeom>
            <a:noFill/>
            <a:ln>
              <a:noFill/>
            </a:ln>
          </p:spPr>
          <p:txBody>
            <a:bodyPr wrap="square" anchor="ctr">
              <a:spAutoFit/>
            </a:bodyPr>
            <a:lstStyle/>
            <a:p>
              <a:pPr algn="ctr"/>
              <a:r>
                <a:rPr lang="en-US" sz="2200" dirty="0">
                  <a:latin typeface="Atkinson Hyperlegible" pitchFamily="2" charset="0"/>
                </a:rPr>
                <a:t>Establish and train the team and document decisions</a:t>
              </a:r>
            </a:p>
          </p:txBody>
        </p:sp>
        <p:sp>
          <p:nvSpPr>
            <p:cNvPr id="255" name="TextBox 254">
              <a:extLst>
                <a:ext uri="{FF2B5EF4-FFF2-40B4-BE49-F238E27FC236}">
                  <a16:creationId xmlns:a16="http://schemas.microsoft.com/office/drawing/2014/main" id="{BBE2A60B-1165-FB77-9A39-1C7FFFE94353}"/>
                </a:ext>
              </a:extLst>
            </p:cNvPr>
            <p:cNvSpPr txBox="1"/>
            <p:nvPr/>
          </p:nvSpPr>
          <p:spPr>
            <a:xfrm>
              <a:off x="7812700" y="2826823"/>
              <a:ext cx="3013156" cy="461665"/>
            </a:xfrm>
            <a:prstGeom prst="rect">
              <a:avLst/>
            </a:prstGeom>
            <a:noFill/>
            <a:ln>
              <a:noFill/>
            </a:ln>
          </p:spPr>
          <p:txBody>
            <a:bodyPr wrap="square" rtlCol="0">
              <a:spAutoFit/>
            </a:bodyPr>
            <a:lstStyle/>
            <a:p>
              <a:r>
                <a:rPr lang="en-US" sz="2400" b="1" dirty="0">
                  <a:solidFill>
                    <a:srgbClr val="80BC00"/>
                  </a:solidFill>
                  <a:latin typeface="Atkinson Hyperlegible" pitchFamily="2" charset="0"/>
                </a:rPr>
                <a:t>Step 2</a:t>
              </a:r>
            </a:p>
          </p:txBody>
        </p:sp>
        <p:sp>
          <p:nvSpPr>
            <p:cNvPr id="256" name="TextBox 255">
              <a:extLst>
                <a:ext uri="{FF2B5EF4-FFF2-40B4-BE49-F238E27FC236}">
                  <a16:creationId xmlns:a16="http://schemas.microsoft.com/office/drawing/2014/main" id="{A03D0AE9-10C6-2922-A70E-37C228DCF452}"/>
                </a:ext>
              </a:extLst>
            </p:cNvPr>
            <p:cNvSpPr txBox="1"/>
            <p:nvPr/>
          </p:nvSpPr>
          <p:spPr>
            <a:xfrm>
              <a:off x="7812700" y="3295941"/>
              <a:ext cx="3414743" cy="787301"/>
            </a:xfrm>
            <a:prstGeom prst="rect">
              <a:avLst/>
            </a:prstGeom>
            <a:noFill/>
            <a:ln>
              <a:noFill/>
            </a:ln>
          </p:spPr>
          <p:txBody>
            <a:bodyPr wrap="square" anchor="ctr">
              <a:spAutoFit/>
            </a:bodyPr>
            <a:lstStyle/>
            <a:p>
              <a:r>
                <a:rPr lang="en-US" sz="2200" dirty="0">
                  <a:latin typeface="Atkinson Hyperlegible" pitchFamily="2" charset="0"/>
                </a:rPr>
                <a:t>Undertake an assessment of the facility</a:t>
              </a:r>
            </a:p>
          </p:txBody>
        </p:sp>
        <p:sp>
          <p:nvSpPr>
            <p:cNvPr id="257" name="TextBox 256">
              <a:extLst>
                <a:ext uri="{FF2B5EF4-FFF2-40B4-BE49-F238E27FC236}">
                  <a16:creationId xmlns:a16="http://schemas.microsoft.com/office/drawing/2014/main" id="{7424F016-6B8E-D6D9-0928-6FBCCC73EEB8}"/>
                </a:ext>
              </a:extLst>
            </p:cNvPr>
            <p:cNvSpPr txBox="1"/>
            <p:nvPr/>
          </p:nvSpPr>
          <p:spPr>
            <a:xfrm>
              <a:off x="7812700" y="4567462"/>
              <a:ext cx="3004867" cy="461665"/>
            </a:xfrm>
            <a:prstGeom prst="rect">
              <a:avLst/>
            </a:prstGeom>
            <a:noFill/>
            <a:ln>
              <a:noFill/>
            </a:ln>
          </p:spPr>
          <p:txBody>
            <a:bodyPr wrap="square" rtlCol="0">
              <a:spAutoFit/>
            </a:bodyPr>
            <a:lstStyle/>
            <a:p>
              <a:r>
                <a:rPr lang="en-US" sz="2400" b="1" dirty="0">
                  <a:solidFill>
                    <a:srgbClr val="A6228C"/>
                  </a:solidFill>
                  <a:latin typeface="Atkinson Hyperlegible" pitchFamily="2" charset="0"/>
                </a:rPr>
                <a:t>Step 3</a:t>
              </a:r>
            </a:p>
          </p:txBody>
        </p:sp>
        <p:sp>
          <p:nvSpPr>
            <p:cNvPr id="258" name="TextBox 257">
              <a:extLst>
                <a:ext uri="{FF2B5EF4-FFF2-40B4-BE49-F238E27FC236}">
                  <a16:creationId xmlns:a16="http://schemas.microsoft.com/office/drawing/2014/main" id="{D1EE30D3-435E-85E6-970C-685D4FFA95BB}"/>
                </a:ext>
              </a:extLst>
            </p:cNvPr>
            <p:cNvSpPr txBox="1"/>
            <p:nvPr/>
          </p:nvSpPr>
          <p:spPr>
            <a:xfrm>
              <a:off x="7812700" y="5040689"/>
              <a:ext cx="3779225" cy="1129606"/>
            </a:xfrm>
            <a:prstGeom prst="rect">
              <a:avLst/>
            </a:prstGeom>
            <a:noFill/>
            <a:ln>
              <a:noFill/>
            </a:ln>
          </p:spPr>
          <p:txBody>
            <a:bodyPr wrap="square" anchor="ctr">
              <a:spAutoFit/>
            </a:bodyPr>
            <a:lstStyle/>
            <a:p>
              <a:pPr algn="l"/>
              <a:r>
                <a:rPr lang="en-US" sz="2200" b="0" i="0" dirty="0">
                  <a:solidFill>
                    <a:srgbClr val="202124"/>
                  </a:solidFill>
                  <a:effectLst/>
                  <a:latin typeface="Atkinson Hyperlegible" pitchFamily="2" charset="0"/>
                </a:rPr>
                <a:t>Conduct a risk assessment to identify and prioritize areas for improvement</a:t>
              </a:r>
            </a:p>
          </p:txBody>
        </p:sp>
        <p:sp>
          <p:nvSpPr>
            <p:cNvPr id="259" name="TextBox 258">
              <a:extLst>
                <a:ext uri="{FF2B5EF4-FFF2-40B4-BE49-F238E27FC236}">
                  <a16:creationId xmlns:a16="http://schemas.microsoft.com/office/drawing/2014/main" id="{6464244D-E1AA-B5C2-7BBA-54AFDBB0C060}"/>
                </a:ext>
              </a:extLst>
            </p:cNvPr>
            <p:cNvSpPr txBox="1"/>
            <p:nvPr/>
          </p:nvSpPr>
          <p:spPr>
            <a:xfrm>
              <a:off x="1276746" y="4567462"/>
              <a:ext cx="2321774" cy="461665"/>
            </a:xfrm>
            <a:prstGeom prst="rect">
              <a:avLst/>
            </a:prstGeom>
            <a:noFill/>
            <a:ln>
              <a:noFill/>
            </a:ln>
          </p:spPr>
          <p:txBody>
            <a:bodyPr wrap="square" rtlCol="0">
              <a:spAutoFit/>
            </a:bodyPr>
            <a:lstStyle/>
            <a:p>
              <a:pPr algn="r"/>
              <a:r>
                <a:rPr lang="en-US" sz="2400" b="1" dirty="0">
                  <a:solidFill>
                    <a:srgbClr val="F26829"/>
                  </a:solidFill>
                  <a:latin typeface="Atkinson Hyperlegible" pitchFamily="2" charset="0"/>
                </a:rPr>
                <a:t>Step 4</a:t>
              </a:r>
            </a:p>
          </p:txBody>
        </p:sp>
        <p:sp>
          <p:nvSpPr>
            <p:cNvPr id="260" name="TextBox 259">
              <a:extLst>
                <a:ext uri="{FF2B5EF4-FFF2-40B4-BE49-F238E27FC236}">
                  <a16:creationId xmlns:a16="http://schemas.microsoft.com/office/drawing/2014/main" id="{20065489-A473-0C10-9262-F4453A72749B}"/>
                </a:ext>
              </a:extLst>
            </p:cNvPr>
            <p:cNvSpPr txBox="1"/>
            <p:nvPr/>
          </p:nvSpPr>
          <p:spPr>
            <a:xfrm>
              <a:off x="443412" y="5051494"/>
              <a:ext cx="3155108" cy="1107995"/>
            </a:xfrm>
            <a:prstGeom prst="rect">
              <a:avLst/>
            </a:prstGeom>
            <a:noFill/>
            <a:ln>
              <a:noFill/>
            </a:ln>
          </p:spPr>
          <p:txBody>
            <a:bodyPr wrap="square" anchor="ctr">
              <a:spAutoFit/>
            </a:bodyPr>
            <a:lstStyle/>
            <a:p>
              <a:pPr algn="r"/>
              <a:r>
                <a:rPr lang="en-US" sz="2200" b="0" i="0" dirty="0">
                  <a:solidFill>
                    <a:srgbClr val="202124"/>
                  </a:solidFill>
                  <a:effectLst/>
                  <a:latin typeface="Atkinson Hyperlegible" pitchFamily="2" charset="0"/>
                </a:rPr>
                <a:t>Develop an incremental improvement plan and take action</a:t>
              </a:r>
            </a:p>
          </p:txBody>
        </p:sp>
        <p:sp>
          <p:nvSpPr>
            <p:cNvPr id="261" name="TextBox 260">
              <a:extLst>
                <a:ext uri="{FF2B5EF4-FFF2-40B4-BE49-F238E27FC236}">
                  <a16:creationId xmlns:a16="http://schemas.microsoft.com/office/drawing/2014/main" id="{295B4F9B-01BC-C6FA-9F8A-67B2702DD8A7}"/>
                </a:ext>
              </a:extLst>
            </p:cNvPr>
            <p:cNvSpPr txBox="1"/>
            <p:nvPr/>
          </p:nvSpPr>
          <p:spPr>
            <a:xfrm>
              <a:off x="1269689" y="2852719"/>
              <a:ext cx="2328831" cy="461665"/>
            </a:xfrm>
            <a:prstGeom prst="rect">
              <a:avLst/>
            </a:prstGeom>
            <a:noFill/>
            <a:ln>
              <a:noFill/>
            </a:ln>
          </p:spPr>
          <p:txBody>
            <a:bodyPr wrap="square" rtlCol="0" anchor="ctr">
              <a:spAutoFit/>
            </a:bodyPr>
            <a:lstStyle/>
            <a:p>
              <a:pPr algn="r"/>
              <a:r>
                <a:rPr lang="en-US" sz="2400" b="1" dirty="0">
                  <a:solidFill>
                    <a:srgbClr val="F4A81D"/>
                  </a:solidFill>
                  <a:latin typeface="Atkinson Hyperlegible" pitchFamily="2" charset="0"/>
                </a:rPr>
                <a:t>Step 5</a:t>
              </a:r>
            </a:p>
          </p:txBody>
        </p:sp>
        <p:sp>
          <p:nvSpPr>
            <p:cNvPr id="262" name="TextBox 261">
              <a:extLst>
                <a:ext uri="{FF2B5EF4-FFF2-40B4-BE49-F238E27FC236}">
                  <a16:creationId xmlns:a16="http://schemas.microsoft.com/office/drawing/2014/main" id="{A42A50BF-545D-5C6D-3EF5-5331414FAF55}"/>
                </a:ext>
              </a:extLst>
            </p:cNvPr>
            <p:cNvSpPr txBox="1"/>
            <p:nvPr/>
          </p:nvSpPr>
          <p:spPr>
            <a:xfrm>
              <a:off x="269737" y="3295941"/>
              <a:ext cx="3328783" cy="787301"/>
            </a:xfrm>
            <a:prstGeom prst="rect">
              <a:avLst/>
            </a:prstGeom>
            <a:noFill/>
            <a:ln>
              <a:noFill/>
            </a:ln>
          </p:spPr>
          <p:txBody>
            <a:bodyPr wrap="square" anchor="ctr">
              <a:spAutoFit/>
            </a:bodyPr>
            <a:lstStyle/>
            <a:p>
              <a:pPr algn="r"/>
              <a:r>
                <a:rPr lang="en-US" sz="2200" dirty="0">
                  <a:latin typeface="Atkinson Hyperlegible" pitchFamily="2" charset="0"/>
                </a:rPr>
                <a:t>Monitor, review, adapt, improve</a:t>
              </a:r>
            </a:p>
          </p:txBody>
        </p:sp>
        <p:sp>
          <p:nvSpPr>
            <p:cNvPr id="263" name="Pentagon 262">
              <a:extLst>
                <a:ext uri="{FF2B5EF4-FFF2-40B4-BE49-F238E27FC236}">
                  <a16:creationId xmlns:a16="http://schemas.microsoft.com/office/drawing/2014/main" id="{1F978B4A-EF59-ABB8-97E0-1E6291CAF471}"/>
                </a:ext>
              </a:extLst>
            </p:cNvPr>
            <p:cNvSpPr/>
            <p:nvPr/>
          </p:nvSpPr>
          <p:spPr>
            <a:xfrm>
              <a:off x="4083800" y="2533934"/>
              <a:ext cx="3243620" cy="3211972"/>
            </a:xfrm>
            <a:prstGeom prst="pentagon">
              <a:avLst/>
            </a:prstGeom>
            <a:noFill/>
            <a:ln w="1270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9A0EF6FE-D851-0C44-C0A3-A0523D499C63}"/>
                </a:ext>
              </a:extLst>
            </p:cNvPr>
            <p:cNvSpPr/>
            <p:nvPr/>
          </p:nvSpPr>
          <p:spPr>
            <a:xfrm>
              <a:off x="5252400" y="2328030"/>
              <a:ext cx="902201" cy="902201"/>
            </a:xfrm>
            <a:prstGeom prst="ellipse">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Freeform 5">
              <a:extLst>
                <a:ext uri="{FF2B5EF4-FFF2-40B4-BE49-F238E27FC236}">
                  <a16:creationId xmlns:a16="http://schemas.microsoft.com/office/drawing/2014/main" id="{5D37780E-7226-8921-C0CD-1B1933224CC1}"/>
                </a:ext>
              </a:extLst>
            </p:cNvPr>
            <p:cNvSpPr>
              <a:spLocks/>
            </p:cNvSpPr>
            <p:nvPr/>
          </p:nvSpPr>
          <p:spPr bwMode="auto">
            <a:xfrm>
              <a:off x="4255174"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6">
              <a:extLst>
                <a:ext uri="{FF2B5EF4-FFF2-40B4-BE49-F238E27FC236}">
                  <a16:creationId xmlns:a16="http://schemas.microsoft.com/office/drawing/2014/main" id="{29EB3091-271A-FE00-8431-FAC9FEF3E93C}"/>
                </a:ext>
              </a:extLst>
            </p:cNvPr>
            <p:cNvSpPr>
              <a:spLocks/>
            </p:cNvSpPr>
            <p:nvPr/>
          </p:nvSpPr>
          <p:spPr bwMode="auto">
            <a:xfrm>
              <a:off x="4774259"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A6228C"/>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7">
              <a:extLst>
                <a:ext uri="{FF2B5EF4-FFF2-40B4-BE49-F238E27FC236}">
                  <a16:creationId xmlns:a16="http://schemas.microsoft.com/office/drawing/2014/main" id="{34D40E84-9D2A-0D4D-37AB-E52B7B28D8F3}"/>
                </a:ext>
              </a:extLst>
            </p:cNvPr>
            <p:cNvSpPr>
              <a:spLocks/>
            </p:cNvSpPr>
            <p:nvPr/>
          </p:nvSpPr>
          <p:spPr bwMode="auto">
            <a:xfrm>
              <a:off x="5953676"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8" name="Freeform 8">
              <a:extLst>
                <a:ext uri="{FF2B5EF4-FFF2-40B4-BE49-F238E27FC236}">
                  <a16:creationId xmlns:a16="http://schemas.microsoft.com/office/drawing/2014/main" id="{7FA2AC45-0334-2052-EFF0-557DBDCCB37A}"/>
                </a:ext>
              </a:extLst>
            </p:cNvPr>
            <p:cNvSpPr>
              <a:spLocks/>
            </p:cNvSpPr>
            <p:nvPr/>
          </p:nvSpPr>
          <p:spPr bwMode="auto">
            <a:xfrm>
              <a:off x="5160924"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9" name="Freeform 9">
              <a:extLst>
                <a:ext uri="{FF2B5EF4-FFF2-40B4-BE49-F238E27FC236}">
                  <a16:creationId xmlns:a16="http://schemas.microsoft.com/office/drawing/2014/main" id="{760A974A-4A09-97C0-6A41-8684A47BC9A3}"/>
                </a:ext>
              </a:extLst>
            </p:cNvPr>
            <p:cNvSpPr>
              <a:spLocks/>
            </p:cNvSpPr>
            <p:nvPr/>
          </p:nvSpPr>
          <p:spPr bwMode="auto">
            <a:xfrm>
              <a:off x="3739620"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F4A81D"/>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0">
              <a:extLst>
                <a:ext uri="{FF2B5EF4-FFF2-40B4-BE49-F238E27FC236}">
                  <a16:creationId xmlns:a16="http://schemas.microsoft.com/office/drawing/2014/main" id="{20867824-5F16-7A26-8EE5-A1943FE0371B}"/>
                </a:ext>
              </a:extLst>
            </p:cNvPr>
            <p:cNvSpPr>
              <a:spLocks/>
            </p:cNvSpPr>
            <p:nvPr/>
          </p:nvSpPr>
          <p:spPr bwMode="auto">
            <a:xfrm>
              <a:off x="4848414"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1">
              <a:extLst>
                <a:ext uri="{FF2B5EF4-FFF2-40B4-BE49-F238E27FC236}">
                  <a16:creationId xmlns:a16="http://schemas.microsoft.com/office/drawing/2014/main" id="{09E4E6C5-CB5F-EB7B-0AE2-D8B91B073CDC}"/>
                </a:ext>
              </a:extLst>
            </p:cNvPr>
            <p:cNvSpPr>
              <a:spLocks/>
            </p:cNvSpPr>
            <p:nvPr/>
          </p:nvSpPr>
          <p:spPr bwMode="auto">
            <a:xfrm>
              <a:off x="4774259"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12">
              <a:extLst>
                <a:ext uri="{FF2B5EF4-FFF2-40B4-BE49-F238E27FC236}">
                  <a16:creationId xmlns:a16="http://schemas.microsoft.com/office/drawing/2014/main" id="{4F838D2B-9A78-7249-4D0C-9C7C7BE9803D}"/>
                </a:ext>
              </a:extLst>
            </p:cNvPr>
            <p:cNvSpPr>
              <a:spLocks/>
            </p:cNvSpPr>
            <p:nvPr/>
          </p:nvSpPr>
          <p:spPr bwMode="auto">
            <a:xfrm>
              <a:off x="5934254"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3">
              <a:extLst>
                <a:ext uri="{FF2B5EF4-FFF2-40B4-BE49-F238E27FC236}">
                  <a16:creationId xmlns:a16="http://schemas.microsoft.com/office/drawing/2014/main" id="{AF1856EF-CF2F-0533-7DBC-61DDF2121CF2}"/>
                </a:ext>
              </a:extLst>
            </p:cNvPr>
            <p:cNvSpPr>
              <a:spLocks/>
            </p:cNvSpPr>
            <p:nvPr/>
          </p:nvSpPr>
          <p:spPr bwMode="auto">
            <a:xfrm>
              <a:off x="6666977"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4">
              <a:extLst>
                <a:ext uri="{FF2B5EF4-FFF2-40B4-BE49-F238E27FC236}">
                  <a16:creationId xmlns:a16="http://schemas.microsoft.com/office/drawing/2014/main" id="{F1652158-0408-FD50-7408-21C360299063}"/>
                </a:ext>
              </a:extLst>
            </p:cNvPr>
            <p:cNvSpPr>
              <a:spLocks/>
            </p:cNvSpPr>
            <p:nvPr/>
          </p:nvSpPr>
          <p:spPr bwMode="auto">
            <a:xfrm>
              <a:off x="5990753"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F4A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Oval 274">
              <a:extLst>
                <a:ext uri="{FF2B5EF4-FFF2-40B4-BE49-F238E27FC236}">
                  <a16:creationId xmlns:a16="http://schemas.microsoft.com/office/drawing/2014/main" id="{0133DAEE-D71F-C958-D9A1-130633886AB4}"/>
                </a:ext>
              </a:extLst>
            </p:cNvPr>
            <p:cNvSpPr/>
            <p:nvPr/>
          </p:nvSpPr>
          <p:spPr>
            <a:xfrm>
              <a:off x="6658085" y="3346578"/>
              <a:ext cx="902201" cy="902201"/>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a:extLst>
                <a:ext uri="{FF2B5EF4-FFF2-40B4-BE49-F238E27FC236}">
                  <a16:creationId xmlns:a16="http://schemas.microsoft.com/office/drawing/2014/main" id="{F1928C04-B051-3817-D25F-7B47CAF07692}"/>
                </a:ext>
              </a:extLst>
            </p:cNvPr>
            <p:cNvSpPr/>
            <p:nvPr/>
          </p:nvSpPr>
          <p:spPr>
            <a:xfrm>
              <a:off x="6121265" y="5000583"/>
              <a:ext cx="902201" cy="902201"/>
            </a:xfrm>
            <a:prstGeom prst="ellipse">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Oval 276">
              <a:extLst>
                <a:ext uri="{FF2B5EF4-FFF2-40B4-BE49-F238E27FC236}">
                  <a16:creationId xmlns:a16="http://schemas.microsoft.com/office/drawing/2014/main" id="{FB2F80AE-5D9F-0541-4890-9C5D49B445BE}"/>
                </a:ext>
              </a:extLst>
            </p:cNvPr>
            <p:cNvSpPr/>
            <p:nvPr/>
          </p:nvSpPr>
          <p:spPr>
            <a:xfrm>
              <a:off x="4391926" y="5000583"/>
              <a:ext cx="902201" cy="902201"/>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a:extLst>
                <a:ext uri="{FF2B5EF4-FFF2-40B4-BE49-F238E27FC236}">
                  <a16:creationId xmlns:a16="http://schemas.microsoft.com/office/drawing/2014/main" id="{3EAB7D53-5D47-A5B9-6D8B-F725E151F100}"/>
                </a:ext>
              </a:extLst>
            </p:cNvPr>
            <p:cNvSpPr/>
            <p:nvPr/>
          </p:nvSpPr>
          <p:spPr>
            <a:xfrm>
              <a:off x="3855736" y="3361604"/>
              <a:ext cx="902201" cy="902201"/>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9" name="Group 278">
              <a:extLst>
                <a:ext uri="{FF2B5EF4-FFF2-40B4-BE49-F238E27FC236}">
                  <a16:creationId xmlns:a16="http://schemas.microsoft.com/office/drawing/2014/main" id="{B5715DE2-FA0F-CD2B-B3FE-8DAFA0F4DED9}"/>
                </a:ext>
              </a:extLst>
            </p:cNvPr>
            <p:cNvGrpSpPr/>
            <p:nvPr/>
          </p:nvGrpSpPr>
          <p:grpSpPr>
            <a:xfrm>
              <a:off x="5444585" y="2584038"/>
              <a:ext cx="517828" cy="389000"/>
              <a:chOff x="5591383" y="2555631"/>
              <a:chExt cx="731225" cy="549307"/>
            </a:xfrm>
          </p:grpSpPr>
          <p:grpSp>
            <p:nvGrpSpPr>
              <p:cNvPr id="301" name="Group 300">
                <a:extLst>
                  <a:ext uri="{FF2B5EF4-FFF2-40B4-BE49-F238E27FC236}">
                    <a16:creationId xmlns:a16="http://schemas.microsoft.com/office/drawing/2014/main" id="{E91B75A2-B161-B60B-12BE-43D3E0BAF58B}"/>
                  </a:ext>
                </a:extLst>
              </p:cNvPr>
              <p:cNvGrpSpPr/>
              <p:nvPr/>
            </p:nvGrpSpPr>
            <p:grpSpPr>
              <a:xfrm>
                <a:off x="5591383" y="2555631"/>
                <a:ext cx="380077" cy="549307"/>
                <a:chOff x="5591383" y="2550020"/>
                <a:chExt cx="380077" cy="549307"/>
              </a:xfrm>
            </p:grpSpPr>
            <p:grpSp>
              <p:nvGrpSpPr>
                <p:cNvPr id="309" name="Shape 473">
                  <a:extLst>
                    <a:ext uri="{FF2B5EF4-FFF2-40B4-BE49-F238E27FC236}">
                      <a16:creationId xmlns:a16="http://schemas.microsoft.com/office/drawing/2014/main" id="{D1D0195D-326E-9424-E7EF-C4DD8AEB525E}"/>
                    </a:ext>
                  </a:extLst>
                </p:cNvPr>
                <p:cNvGrpSpPr/>
                <p:nvPr/>
              </p:nvGrpSpPr>
              <p:grpSpPr>
                <a:xfrm>
                  <a:off x="5591383" y="2550020"/>
                  <a:ext cx="217535" cy="543171"/>
                  <a:chOff x="3386850" y="2264625"/>
                  <a:chExt cx="203950" cy="509250"/>
                </a:xfrm>
                <a:solidFill>
                  <a:schemeClr val="bg1"/>
                </a:solidFill>
              </p:grpSpPr>
              <p:sp>
                <p:nvSpPr>
                  <p:cNvPr id="313" name="Shape 474">
                    <a:extLst>
                      <a:ext uri="{FF2B5EF4-FFF2-40B4-BE49-F238E27FC236}">
                        <a16:creationId xmlns:a16="http://schemas.microsoft.com/office/drawing/2014/main" id="{80A0725B-0966-B783-C4E2-BDB22ABAB933}"/>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4" name="Shape 475">
                    <a:extLst>
                      <a:ext uri="{FF2B5EF4-FFF2-40B4-BE49-F238E27FC236}">
                        <a16:creationId xmlns:a16="http://schemas.microsoft.com/office/drawing/2014/main" id="{3E8BDB97-9112-A445-C5E0-BBB576BAE75A}"/>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10" name="Shape 479">
                  <a:extLst>
                    <a:ext uri="{FF2B5EF4-FFF2-40B4-BE49-F238E27FC236}">
                      <a16:creationId xmlns:a16="http://schemas.microsoft.com/office/drawing/2014/main" id="{5B54CB8C-B1BF-01FD-A683-4DDA252C8293}"/>
                    </a:ext>
                  </a:extLst>
                </p:cNvPr>
                <p:cNvGrpSpPr/>
                <p:nvPr/>
              </p:nvGrpSpPr>
              <p:grpSpPr>
                <a:xfrm>
                  <a:off x="5786458" y="2561356"/>
                  <a:ext cx="185002" cy="537971"/>
                  <a:chOff x="4076175" y="2267050"/>
                  <a:chExt cx="173450" cy="504375"/>
                </a:xfrm>
                <a:solidFill>
                  <a:schemeClr val="bg1"/>
                </a:solidFill>
              </p:grpSpPr>
              <p:sp>
                <p:nvSpPr>
                  <p:cNvPr id="311" name="Shape 480">
                    <a:extLst>
                      <a:ext uri="{FF2B5EF4-FFF2-40B4-BE49-F238E27FC236}">
                        <a16:creationId xmlns:a16="http://schemas.microsoft.com/office/drawing/2014/main" id="{0F8B0B63-4FB8-BBD0-3E8B-6C947C868444}"/>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2" name="Shape 481">
                    <a:extLst>
                      <a:ext uri="{FF2B5EF4-FFF2-40B4-BE49-F238E27FC236}">
                        <a16:creationId xmlns:a16="http://schemas.microsoft.com/office/drawing/2014/main" id="{B9CF47A5-8531-173E-6D6E-987962703D53}"/>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302" name="Group 301">
                <a:extLst>
                  <a:ext uri="{FF2B5EF4-FFF2-40B4-BE49-F238E27FC236}">
                    <a16:creationId xmlns:a16="http://schemas.microsoft.com/office/drawing/2014/main" id="{AE8A1589-983C-F264-55D5-4144A6BD1876}"/>
                  </a:ext>
                </a:extLst>
              </p:cNvPr>
              <p:cNvGrpSpPr/>
              <p:nvPr/>
            </p:nvGrpSpPr>
            <p:grpSpPr>
              <a:xfrm>
                <a:off x="5942531" y="2555631"/>
                <a:ext cx="380077" cy="549307"/>
                <a:chOff x="5591383" y="2550020"/>
                <a:chExt cx="380077" cy="549307"/>
              </a:xfrm>
            </p:grpSpPr>
            <p:grpSp>
              <p:nvGrpSpPr>
                <p:cNvPr id="303" name="Shape 473">
                  <a:extLst>
                    <a:ext uri="{FF2B5EF4-FFF2-40B4-BE49-F238E27FC236}">
                      <a16:creationId xmlns:a16="http://schemas.microsoft.com/office/drawing/2014/main" id="{146FC9F7-F13F-A857-9BAC-3582225B5C2D}"/>
                    </a:ext>
                  </a:extLst>
                </p:cNvPr>
                <p:cNvGrpSpPr/>
                <p:nvPr/>
              </p:nvGrpSpPr>
              <p:grpSpPr>
                <a:xfrm>
                  <a:off x="5591383" y="2550020"/>
                  <a:ext cx="217535" cy="543171"/>
                  <a:chOff x="3386850" y="2264625"/>
                  <a:chExt cx="203950" cy="509250"/>
                </a:xfrm>
                <a:solidFill>
                  <a:schemeClr val="bg1"/>
                </a:solidFill>
              </p:grpSpPr>
              <p:sp>
                <p:nvSpPr>
                  <p:cNvPr id="307" name="Shape 474">
                    <a:extLst>
                      <a:ext uri="{FF2B5EF4-FFF2-40B4-BE49-F238E27FC236}">
                        <a16:creationId xmlns:a16="http://schemas.microsoft.com/office/drawing/2014/main" id="{A417A32D-7C57-2A8C-D51D-285438E29FD6}"/>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08" name="Shape 475">
                    <a:extLst>
                      <a:ext uri="{FF2B5EF4-FFF2-40B4-BE49-F238E27FC236}">
                        <a16:creationId xmlns:a16="http://schemas.microsoft.com/office/drawing/2014/main" id="{CE2DBB2E-37F8-6DB1-80B0-BE1C71DF3631}"/>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04" name="Shape 479">
                  <a:extLst>
                    <a:ext uri="{FF2B5EF4-FFF2-40B4-BE49-F238E27FC236}">
                      <a16:creationId xmlns:a16="http://schemas.microsoft.com/office/drawing/2014/main" id="{7A509194-97BF-653E-8CCF-8F96C4A1678E}"/>
                    </a:ext>
                  </a:extLst>
                </p:cNvPr>
                <p:cNvGrpSpPr/>
                <p:nvPr/>
              </p:nvGrpSpPr>
              <p:grpSpPr>
                <a:xfrm>
                  <a:off x="5786458" y="2561356"/>
                  <a:ext cx="185002" cy="537971"/>
                  <a:chOff x="4076175" y="2267050"/>
                  <a:chExt cx="173450" cy="504375"/>
                </a:xfrm>
                <a:solidFill>
                  <a:schemeClr val="bg1"/>
                </a:solidFill>
              </p:grpSpPr>
              <p:sp>
                <p:nvSpPr>
                  <p:cNvPr id="305" name="Shape 480">
                    <a:extLst>
                      <a:ext uri="{FF2B5EF4-FFF2-40B4-BE49-F238E27FC236}">
                        <a16:creationId xmlns:a16="http://schemas.microsoft.com/office/drawing/2014/main" id="{456BC02B-E09A-E072-1120-0671E6507345}"/>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06" name="Shape 481">
                    <a:extLst>
                      <a:ext uri="{FF2B5EF4-FFF2-40B4-BE49-F238E27FC236}">
                        <a16:creationId xmlns:a16="http://schemas.microsoft.com/office/drawing/2014/main" id="{ECC2187D-8656-95ED-868C-5F2FB4F8E3E3}"/>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280" name="Group 279">
              <a:extLst>
                <a:ext uri="{FF2B5EF4-FFF2-40B4-BE49-F238E27FC236}">
                  <a16:creationId xmlns:a16="http://schemas.microsoft.com/office/drawing/2014/main" id="{163EB517-5A03-4134-3EC5-AA381C36EF55}"/>
                </a:ext>
              </a:extLst>
            </p:cNvPr>
            <p:cNvGrpSpPr/>
            <p:nvPr/>
          </p:nvGrpSpPr>
          <p:grpSpPr>
            <a:xfrm>
              <a:off x="6920157" y="3550347"/>
              <a:ext cx="378058" cy="494664"/>
              <a:chOff x="6895290" y="3537349"/>
              <a:chExt cx="270467" cy="353888"/>
            </a:xfrm>
            <a:solidFill>
              <a:schemeClr val="bg1"/>
            </a:solidFill>
          </p:grpSpPr>
          <p:sp>
            <p:nvSpPr>
              <p:cNvPr id="296" name="Google Shape;8853;p66">
                <a:extLst>
                  <a:ext uri="{FF2B5EF4-FFF2-40B4-BE49-F238E27FC236}">
                    <a16:creationId xmlns:a16="http://schemas.microsoft.com/office/drawing/2014/main" id="{2EFF2BD0-92A5-10DA-4046-38A00AD4BB25}"/>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8854;p66">
                <a:extLst>
                  <a:ext uri="{FF2B5EF4-FFF2-40B4-BE49-F238E27FC236}">
                    <a16:creationId xmlns:a16="http://schemas.microsoft.com/office/drawing/2014/main" id="{1B0CC593-B8CB-C6BC-69FE-F714ED4E2505}"/>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8855;p66">
                <a:extLst>
                  <a:ext uri="{FF2B5EF4-FFF2-40B4-BE49-F238E27FC236}">
                    <a16:creationId xmlns:a16="http://schemas.microsoft.com/office/drawing/2014/main" id="{EC643038-9771-99C3-B722-60453AD21368}"/>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8856;p66">
                <a:extLst>
                  <a:ext uri="{FF2B5EF4-FFF2-40B4-BE49-F238E27FC236}">
                    <a16:creationId xmlns:a16="http://schemas.microsoft.com/office/drawing/2014/main" id="{27149EFE-6DD4-972E-B714-46251DFDD126}"/>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8857;p66">
                <a:extLst>
                  <a:ext uri="{FF2B5EF4-FFF2-40B4-BE49-F238E27FC236}">
                    <a16:creationId xmlns:a16="http://schemas.microsoft.com/office/drawing/2014/main" id="{07AED6D4-A582-2800-1F69-DF1A09410C7E}"/>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roup 280">
              <a:extLst>
                <a:ext uri="{FF2B5EF4-FFF2-40B4-BE49-F238E27FC236}">
                  <a16:creationId xmlns:a16="http://schemas.microsoft.com/office/drawing/2014/main" id="{DD9ACED5-31B0-E4DD-C6B5-F4EAC7238D74}"/>
                </a:ext>
              </a:extLst>
            </p:cNvPr>
            <p:cNvGrpSpPr/>
            <p:nvPr/>
          </p:nvGrpSpPr>
          <p:grpSpPr>
            <a:xfrm>
              <a:off x="6339113" y="5218413"/>
              <a:ext cx="466505" cy="466543"/>
              <a:chOff x="6292247" y="4921858"/>
              <a:chExt cx="602596" cy="602644"/>
            </a:xfrm>
          </p:grpSpPr>
          <p:sp>
            <p:nvSpPr>
              <p:cNvPr id="294" name="Google Shape;8153;p65">
                <a:extLst>
                  <a:ext uri="{FF2B5EF4-FFF2-40B4-BE49-F238E27FC236}">
                    <a16:creationId xmlns:a16="http://schemas.microsoft.com/office/drawing/2014/main" id="{038FCF3D-FC4B-5E9D-58FF-AE9C25A855B1}"/>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Shape 566">
                <a:extLst>
                  <a:ext uri="{FF2B5EF4-FFF2-40B4-BE49-F238E27FC236}">
                    <a16:creationId xmlns:a16="http://schemas.microsoft.com/office/drawing/2014/main" id="{14710A8E-3A92-2CDB-5E46-6B6D849C009F}"/>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82" name="Shape 504">
              <a:extLst>
                <a:ext uri="{FF2B5EF4-FFF2-40B4-BE49-F238E27FC236}">
                  <a16:creationId xmlns:a16="http://schemas.microsoft.com/office/drawing/2014/main" id="{8B7D5A35-5490-E5AD-FB37-B7224E44FBD7}"/>
                </a:ext>
              </a:extLst>
            </p:cNvPr>
            <p:cNvGrpSpPr/>
            <p:nvPr/>
          </p:nvGrpSpPr>
          <p:grpSpPr>
            <a:xfrm>
              <a:off x="4012329" y="3594818"/>
              <a:ext cx="589016" cy="435776"/>
              <a:chOff x="5255200" y="3006475"/>
              <a:chExt cx="511700" cy="378575"/>
            </a:xfrm>
            <a:solidFill>
              <a:schemeClr val="bg1"/>
            </a:solidFill>
          </p:grpSpPr>
          <p:sp>
            <p:nvSpPr>
              <p:cNvPr id="292" name="Shape 505">
                <a:extLst>
                  <a:ext uri="{FF2B5EF4-FFF2-40B4-BE49-F238E27FC236}">
                    <a16:creationId xmlns:a16="http://schemas.microsoft.com/office/drawing/2014/main" id="{FBE53979-943C-DBE4-EAF4-D1861009EBD8}"/>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3" name="Shape 506">
                <a:extLst>
                  <a:ext uri="{FF2B5EF4-FFF2-40B4-BE49-F238E27FC236}">
                    <a16:creationId xmlns:a16="http://schemas.microsoft.com/office/drawing/2014/main" id="{EC479FB3-0293-5564-882A-E7E300B48C1C}"/>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83" name="Group 282">
              <a:extLst>
                <a:ext uri="{FF2B5EF4-FFF2-40B4-BE49-F238E27FC236}">
                  <a16:creationId xmlns:a16="http://schemas.microsoft.com/office/drawing/2014/main" id="{ABD21772-5EA7-C6A5-CBD3-43DBF22045D4}"/>
                </a:ext>
              </a:extLst>
            </p:cNvPr>
            <p:cNvGrpSpPr/>
            <p:nvPr/>
          </p:nvGrpSpPr>
          <p:grpSpPr>
            <a:xfrm>
              <a:off x="4623355" y="5238947"/>
              <a:ext cx="439342" cy="425474"/>
              <a:chOff x="4823700" y="4950736"/>
              <a:chExt cx="483228" cy="467974"/>
            </a:xfrm>
          </p:grpSpPr>
          <p:grpSp>
            <p:nvGrpSpPr>
              <p:cNvPr id="284" name="Shape 532">
                <a:extLst>
                  <a:ext uri="{FF2B5EF4-FFF2-40B4-BE49-F238E27FC236}">
                    <a16:creationId xmlns:a16="http://schemas.microsoft.com/office/drawing/2014/main" id="{9BA007CA-FF89-1755-1918-791300D1E1E3}"/>
                  </a:ext>
                </a:extLst>
              </p:cNvPr>
              <p:cNvGrpSpPr/>
              <p:nvPr/>
            </p:nvGrpSpPr>
            <p:grpSpPr>
              <a:xfrm>
                <a:off x="4823700" y="5064409"/>
                <a:ext cx="483228" cy="354301"/>
                <a:chOff x="3936375" y="3703750"/>
                <a:chExt cx="453050" cy="332175"/>
              </a:xfrm>
              <a:solidFill>
                <a:schemeClr val="bg1"/>
              </a:solidFill>
            </p:grpSpPr>
            <p:sp>
              <p:nvSpPr>
                <p:cNvPr id="287" name="Shape 533">
                  <a:extLst>
                    <a:ext uri="{FF2B5EF4-FFF2-40B4-BE49-F238E27FC236}">
                      <a16:creationId xmlns:a16="http://schemas.microsoft.com/office/drawing/2014/main" id="{4F718CAA-86E7-8148-74F0-01C2EA58AB9A}"/>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88" name="Shape 534">
                  <a:extLst>
                    <a:ext uri="{FF2B5EF4-FFF2-40B4-BE49-F238E27FC236}">
                      <a16:creationId xmlns:a16="http://schemas.microsoft.com/office/drawing/2014/main" id="{FCBCCCA0-508D-DBDB-3E8A-7E3067355F83}"/>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89" name="Shape 535">
                  <a:extLst>
                    <a:ext uri="{FF2B5EF4-FFF2-40B4-BE49-F238E27FC236}">
                      <a16:creationId xmlns:a16="http://schemas.microsoft.com/office/drawing/2014/main" id="{12C07883-8A60-C8C2-5DA5-027FDBDDA5B5}"/>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0" name="Shape 536">
                  <a:extLst>
                    <a:ext uri="{FF2B5EF4-FFF2-40B4-BE49-F238E27FC236}">
                      <a16:creationId xmlns:a16="http://schemas.microsoft.com/office/drawing/2014/main" id="{322A374D-1E7C-5B2A-18B2-54FF66FD5249}"/>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1" name="Shape 537">
                  <a:extLst>
                    <a:ext uri="{FF2B5EF4-FFF2-40B4-BE49-F238E27FC236}">
                      <a16:creationId xmlns:a16="http://schemas.microsoft.com/office/drawing/2014/main" id="{69F7282C-9F90-AE75-E522-D4731A5FCC22}"/>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285" name="Straight Arrow Connector 284">
                <a:extLst>
                  <a:ext uri="{FF2B5EF4-FFF2-40B4-BE49-F238E27FC236}">
                    <a16:creationId xmlns:a16="http://schemas.microsoft.com/office/drawing/2014/main" id="{4D29077A-D473-F881-5194-3818C6C4F98B}"/>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286" name="Shape 415">
                <a:extLst>
                  <a:ext uri="{FF2B5EF4-FFF2-40B4-BE49-F238E27FC236}">
                    <a16:creationId xmlns:a16="http://schemas.microsoft.com/office/drawing/2014/main" id="{D72CAE48-898A-2441-8825-35D5C005E5F4}"/>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66" name="Group 65">
            <a:extLst>
              <a:ext uri="{FF2B5EF4-FFF2-40B4-BE49-F238E27FC236}">
                <a16:creationId xmlns:a16="http://schemas.microsoft.com/office/drawing/2014/main" id="{51261E7E-8ACB-4A40-B260-2BB02F3784CC}"/>
              </a:ext>
            </a:extLst>
          </p:cNvPr>
          <p:cNvGrpSpPr/>
          <p:nvPr/>
        </p:nvGrpSpPr>
        <p:grpSpPr>
          <a:xfrm>
            <a:off x="434906" y="941485"/>
            <a:ext cx="11322188" cy="5228810"/>
            <a:chOff x="434906" y="941485"/>
            <a:chExt cx="11322188" cy="5228810"/>
          </a:xfrm>
        </p:grpSpPr>
        <p:sp>
          <p:nvSpPr>
            <p:cNvPr id="67" name="TextBox 66">
              <a:extLst>
                <a:ext uri="{FF2B5EF4-FFF2-40B4-BE49-F238E27FC236}">
                  <a16:creationId xmlns:a16="http://schemas.microsoft.com/office/drawing/2014/main" id="{1F08D1B4-78A0-45A2-AC37-D81652C02B9D}"/>
                </a:ext>
              </a:extLst>
            </p:cNvPr>
            <p:cNvSpPr txBox="1"/>
            <p:nvPr/>
          </p:nvSpPr>
          <p:spPr>
            <a:xfrm>
              <a:off x="5081613" y="941485"/>
              <a:ext cx="1497839" cy="461665"/>
            </a:xfrm>
            <a:prstGeom prst="rect">
              <a:avLst/>
            </a:prstGeom>
            <a:noFill/>
            <a:ln>
              <a:noFill/>
            </a:ln>
          </p:spPr>
          <p:txBody>
            <a:bodyPr wrap="square" rtlCol="0" anchor="ctr">
              <a:spAutoFit/>
            </a:bodyPr>
            <a:lstStyle/>
            <a:p>
              <a:pPr algn="ctr"/>
              <a:r>
                <a:rPr lang="en-US" sz="2400" b="1" dirty="0">
                  <a:solidFill>
                    <a:srgbClr val="BFBFBF"/>
                  </a:solidFill>
                  <a:latin typeface="Atkinson Hyperlegible" pitchFamily="2" charset="0"/>
                </a:rPr>
                <a:t>Step 1</a:t>
              </a:r>
            </a:p>
          </p:txBody>
        </p:sp>
        <p:sp>
          <p:nvSpPr>
            <p:cNvPr id="68" name="TextBox 67">
              <a:extLst>
                <a:ext uri="{FF2B5EF4-FFF2-40B4-BE49-F238E27FC236}">
                  <a16:creationId xmlns:a16="http://schemas.microsoft.com/office/drawing/2014/main" id="{01F5FA63-53D0-48B0-AE5A-8300F872888E}"/>
                </a:ext>
              </a:extLst>
            </p:cNvPr>
            <p:cNvSpPr txBox="1"/>
            <p:nvPr/>
          </p:nvSpPr>
          <p:spPr>
            <a:xfrm>
              <a:off x="3809447" y="1414348"/>
              <a:ext cx="4140618" cy="787301"/>
            </a:xfrm>
            <a:prstGeom prst="rect">
              <a:avLst/>
            </a:prstGeom>
            <a:noFill/>
            <a:ln>
              <a:noFill/>
            </a:ln>
          </p:spPr>
          <p:txBody>
            <a:bodyPr wrap="square" anchor="ctr">
              <a:spAutoFit/>
            </a:bodyPr>
            <a:lstStyle/>
            <a:p>
              <a:pPr algn="ctr"/>
              <a:r>
                <a:rPr lang="en-US" sz="2200" dirty="0">
                  <a:solidFill>
                    <a:srgbClr val="BFBFBF"/>
                  </a:solidFill>
                  <a:latin typeface="Atkinson Hyperlegible" pitchFamily="2" charset="0"/>
                </a:rPr>
                <a:t>Establish and train the team and document decisions</a:t>
              </a:r>
            </a:p>
          </p:txBody>
        </p:sp>
        <p:sp>
          <p:nvSpPr>
            <p:cNvPr id="69" name="TextBox 68">
              <a:extLst>
                <a:ext uri="{FF2B5EF4-FFF2-40B4-BE49-F238E27FC236}">
                  <a16:creationId xmlns:a16="http://schemas.microsoft.com/office/drawing/2014/main" id="{A9B29B7B-2658-40C2-A3BA-C4C7A2C0FAD7}"/>
                </a:ext>
              </a:extLst>
            </p:cNvPr>
            <p:cNvSpPr txBox="1"/>
            <p:nvPr/>
          </p:nvSpPr>
          <p:spPr>
            <a:xfrm>
              <a:off x="7977869" y="2826823"/>
              <a:ext cx="3013156" cy="461665"/>
            </a:xfrm>
            <a:prstGeom prst="rect">
              <a:avLst/>
            </a:prstGeom>
            <a:noFill/>
            <a:ln>
              <a:noFill/>
            </a:ln>
          </p:spPr>
          <p:txBody>
            <a:bodyPr wrap="square" rtlCol="0">
              <a:spAutoFit/>
            </a:bodyPr>
            <a:lstStyle>
              <a:defPPr>
                <a:defRPr lang="en-US"/>
              </a:defPPr>
              <a:lvl1pPr>
                <a:defRPr sz="2400" b="1">
                  <a:solidFill>
                    <a:srgbClr val="BFBFBF"/>
                  </a:solidFill>
                  <a:latin typeface="Atkinson Hyperlegible" pitchFamily="2" charset="0"/>
                </a:defRPr>
              </a:lvl1pPr>
            </a:lstStyle>
            <a:p>
              <a:r>
                <a:rPr lang="en-US" dirty="0"/>
                <a:t>Step 2</a:t>
              </a:r>
            </a:p>
          </p:txBody>
        </p:sp>
        <p:sp>
          <p:nvSpPr>
            <p:cNvPr id="70" name="TextBox 69">
              <a:extLst>
                <a:ext uri="{FF2B5EF4-FFF2-40B4-BE49-F238E27FC236}">
                  <a16:creationId xmlns:a16="http://schemas.microsoft.com/office/drawing/2014/main" id="{64AEE47B-A85E-450D-BD4E-4036678482FC}"/>
                </a:ext>
              </a:extLst>
            </p:cNvPr>
            <p:cNvSpPr txBox="1"/>
            <p:nvPr/>
          </p:nvSpPr>
          <p:spPr>
            <a:xfrm>
              <a:off x="7977869" y="3295941"/>
              <a:ext cx="3414743" cy="787301"/>
            </a:xfrm>
            <a:prstGeom prst="rect">
              <a:avLst/>
            </a:prstGeom>
            <a:noFill/>
            <a:ln>
              <a:noFill/>
            </a:ln>
          </p:spPr>
          <p:txBody>
            <a:bodyPr wrap="square" anchor="ctr">
              <a:spAutoFit/>
            </a:bodyPr>
            <a:lstStyle>
              <a:defPPr>
                <a:defRPr lang="en-US"/>
              </a:defPPr>
              <a:lvl1pPr>
                <a:defRPr sz="2200" b="0" i="0">
                  <a:solidFill>
                    <a:srgbClr val="BFBFBF"/>
                  </a:solidFill>
                  <a:effectLst/>
                  <a:latin typeface="Atkinson Hyperlegible" pitchFamily="2" charset="0"/>
                </a:defRPr>
              </a:lvl1pPr>
            </a:lstStyle>
            <a:p>
              <a:r>
                <a:rPr lang="en-US" dirty="0"/>
                <a:t>Undertake an assessment of the facility</a:t>
              </a:r>
            </a:p>
          </p:txBody>
        </p:sp>
        <p:sp>
          <p:nvSpPr>
            <p:cNvPr id="71" name="TextBox 70">
              <a:extLst>
                <a:ext uri="{FF2B5EF4-FFF2-40B4-BE49-F238E27FC236}">
                  <a16:creationId xmlns:a16="http://schemas.microsoft.com/office/drawing/2014/main" id="{A5BC8BDF-2146-4A44-8A64-25471C6B02E6}"/>
                </a:ext>
              </a:extLst>
            </p:cNvPr>
            <p:cNvSpPr txBox="1"/>
            <p:nvPr/>
          </p:nvSpPr>
          <p:spPr>
            <a:xfrm>
              <a:off x="7977869" y="4567462"/>
              <a:ext cx="3004867" cy="461665"/>
            </a:xfrm>
            <a:prstGeom prst="rect">
              <a:avLst/>
            </a:prstGeom>
            <a:noFill/>
            <a:ln>
              <a:noFill/>
            </a:ln>
          </p:spPr>
          <p:txBody>
            <a:bodyPr wrap="square" rtlCol="0">
              <a:spAutoFit/>
            </a:bodyPr>
            <a:lstStyle>
              <a:defPPr>
                <a:defRPr lang="en-US"/>
              </a:defPPr>
              <a:lvl1pPr>
                <a:defRPr sz="2400" b="1">
                  <a:solidFill>
                    <a:srgbClr val="A6228C"/>
                  </a:solidFill>
                  <a:latin typeface="Atkinson Hyperlegible" pitchFamily="2" charset="0"/>
                </a:defRPr>
              </a:lvl1pPr>
            </a:lstStyle>
            <a:p>
              <a:r>
                <a:rPr lang="en-US" dirty="0"/>
                <a:t>Step 3</a:t>
              </a:r>
            </a:p>
          </p:txBody>
        </p:sp>
        <p:sp>
          <p:nvSpPr>
            <p:cNvPr id="72" name="TextBox 71">
              <a:extLst>
                <a:ext uri="{FF2B5EF4-FFF2-40B4-BE49-F238E27FC236}">
                  <a16:creationId xmlns:a16="http://schemas.microsoft.com/office/drawing/2014/main" id="{526B1A6B-72AD-4EC6-905C-711C25F81859}"/>
                </a:ext>
              </a:extLst>
            </p:cNvPr>
            <p:cNvSpPr txBox="1"/>
            <p:nvPr/>
          </p:nvSpPr>
          <p:spPr>
            <a:xfrm>
              <a:off x="7977869" y="5040689"/>
              <a:ext cx="3779225" cy="1129606"/>
            </a:xfrm>
            <a:prstGeom prst="rect">
              <a:avLst/>
            </a:prstGeom>
            <a:noFill/>
            <a:ln>
              <a:noFill/>
            </a:ln>
          </p:spPr>
          <p:txBody>
            <a:bodyPr wrap="square" anchor="ctr">
              <a:spAutoFit/>
            </a:bodyPr>
            <a:lstStyle/>
            <a:p>
              <a:pPr algn="l"/>
              <a:r>
                <a:rPr lang="en-US" sz="2200" b="0" i="0" dirty="0">
                  <a:effectLst/>
                  <a:latin typeface="Atkinson Hyperlegible" pitchFamily="2" charset="0"/>
                </a:rPr>
                <a:t>Conduct a risk assessment to identify and prioritize areas for improvement</a:t>
              </a:r>
            </a:p>
          </p:txBody>
        </p:sp>
        <p:sp>
          <p:nvSpPr>
            <p:cNvPr id="73" name="TextBox 72">
              <a:extLst>
                <a:ext uri="{FF2B5EF4-FFF2-40B4-BE49-F238E27FC236}">
                  <a16:creationId xmlns:a16="http://schemas.microsoft.com/office/drawing/2014/main" id="{70416FFA-9379-4221-8527-2F4AD27505DF}"/>
                </a:ext>
              </a:extLst>
            </p:cNvPr>
            <p:cNvSpPr txBox="1"/>
            <p:nvPr/>
          </p:nvSpPr>
          <p:spPr>
            <a:xfrm>
              <a:off x="1441915" y="4567462"/>
              <a:ext cx="2321774" cy="461665"/>
            </a:xfrm>
            <a:prstGeom prst="rect">
              <a:avLst/>
            </a:prstGeom>
            <a:noFill/>
            <a:ln>
              <a:noFill/>
            </a:ln>
          </p:spPr>
          <p:txBody>
            <a:bodyPr wrap="square" rtlCol="0">
              <a:spAutoFit/>
            </a:bodyPr>
            <a:lstStyle/>
            <a:p>
              <a:pPr algn="r"/>
              <a:r>
                <a:rPr lang="en-US" sz="2400" b="1" dirty="0">
                  <a:solidFill>
                    <a:srgbClr val="BFBFBF"/>
                  </a:solidFill>
                  <a:latin typeface="Atkinson Hyperlegible" pitchFamily="2" charset="0"/>
                </a:rPr>
                <a:t>Step 4</a:t>
              </a:r>
            </a:p>
          </p:txBody>
        </p:sp>
        <p:sp>
          <p:nvSpPr>
            <p:cNvPr id="74" name="TextBox 73">
              <a:extLst>
                <a:ext uri="{FF2B5EF4-FFF2-40B4-BE49-F238E27FC236}">
                  <a16:creationId xmlns:a16="http://schemas.microsoft.com/office/drawing/2014/main" id="{BDDDC6BA-6215-4B73-A914-9393E0E3AF58}"/>
                </a:ext>
              </a:extLst>
            </p:cNvPr>
            <p:cNvSpPr txBox="1"/>
            <p:nvPr/>
          </p:nvSpPr>
          <p:spPr>
            <a:xfrm>
              <a:off x="608581" y="5051494"/>
              <a:ext cx="3155108" cy="1107995"/>
            </a:xfrm>
            <a:prstGeom prst="rect">
              <a:avLst/>
            </a:prstGeom>
            <a:noFill/>
            <a:ln>
              <a:noFill/>
            </a:ln>
          </p:spPr>
          <p:txBody>
            <a:bodyPr wrap="square" anchor="ctr">
              <a:spAutoFit/>
            </a:bodyPr>
            <a:lstStyle/>
            <a:p>
              <a:pPr algn="r"/>
              <a:r>
                <a:rPr lang="en-US" sz="2200" b="0" i="0" dirty="0">
                  <a:solidFill>
                    <a:srgbClr val="BFBFBF"/>
                  </a:solidFill>
                  <a:effectLst/>
                  <a:latin typeface="Atkinson Hyperlegible" pitchFamily="2" charset="0"/>
                </a:rPr>
                <a:t>Develop an incremental improvement plan and take action</a:t>
              </a:r>
            </a:p>
          </p:txBody>
        </p:sp>
        <p:sp>
          <p:nvSpPr>
            <p:cNvPr id="75" name="TextBox 74">
              <a:extLst>
                <a:ext uri="{FF2B5EF4-FFF2-40B4-BE49-F238E27FC236}">
                  <a16:creationId xmlns:a16="http://schemas.microsoft.com/office/drawing/2014/main" id="{DD0D2F26-6862-4899-8ABD-38AD7868E95C}"/>
                </a:ext>
              </a:extLst>
            </p:cNvPr>
            <p:cNvSpPr txBox="1"/>
            <p:nvPr/>
          </p:nvSpPr>
          <p:spPr>
            <a:xfrm>
              <a:off x="1434858" y="2852719"/>
              <a:ext cx="2328831" cy="461665"/>
            </a:xfrm>
            <a:prstGeom prst="rect">
              <a:avLst/>
            </a:prstGeom>
            <a:noFill/>
            <a:ln>
              <a:noFill/>
            </a:ln>
          </p:spPr>
          <p:txBody>
            <a:bodyPr wrap="square" rtlCol="0" anchor="ctr">
              <a:spAutoFit/>
            </a:bodyPr>
            <a:lstStyle/>
            <a:p>
              <a:pPr algn="r"/>
              <a:r>
                <a:rPr lang="en-US" sz="2400" b="1" dirty="0">
                  <a:solidFill>
                    <a:srgbClr val="BFBFBF"/>
                  </a:solidFill>
                  <a:latin typeface="Atkinson Hyperlegible" pitchFamily="2" charset="0"/>
                </a:rPr>
                <a:t>Step 5</a:t>
              </a:r>
            </a:p>
          </p:txBody>
        </p:sp>
        <p:sp>
          <p:nvSpPr>
            <p:cNvPr id="76" name="TextBox 75">
              <a:extLst>
                <a:ext uri="{FF2B5EF4-FFF2-40B4-BE49-F238E27FC236}">
                  <a16:creationId xmlns:a16="http://schemas.microsoft.com/office/drawing/2014/main" id="{D7CBF05D-D6E7-491D-9A73-3B5C9FD26B74}"/>
                </a:ext>
              </a:extLst>
            </p:cNvPr>
            <p:cNvSpPr txBox="1"/>
            <p:nvPr/>
          </p:nvSpPr>
          <p:spPr>
            <a:xfrm>
              <a:off x="434906" y="3295941"/>
              <a:ext cx="3328783" cy="787301"/>
            </a:xfrm>
            <a:prstGeom prst="rect">
              <a:avLst/>
            </a:prstGeom>
            <a:noFill/>
            <a:ln>
              <a:noFill/>
            </a:ln>
          </p:spPr>
          <p:txBody>
            <a:bodyPr wrap="square" anchor="ctr">
              <a:spAutoFit/>
            </a:bodyPr>
            <a:lstStyle/>
            <a:p>
              <a:pPr algn="r"/>
              <a:r>
                <a:rPr lang="en-US" sz="2200" dirty="0">
                  <a:solidFill>
                    <a:srgbClr val="BFBFBF"/>
                  </a:solidFill>
                  <a:latin typeface="Atkinson Hyperlegible" pitchFamily="2" charset="0"/>
                </a:rPr>
                <a:t>Monitor, review, adapt, improve</a:t>
              </a:r>
            </a:p>
          </p:txBody>
        </p:sp>
        <p:sp>
          <p:nvSpPr>
            <p:cNvPr id="77" name="Pentagon 76">
              <a:extLst>
                <a:ext uri="{FF2B5EF4-FFF2-40B4-BE49-F238E27FC236}">
                  <a16:creationId xmlns:a16="http://schemas.microsoft.com/office/drawing/2014/main" id="{58476203-9F3F-44E2-9334-C887C1D0F4C4}"/>
                </a:ext>
              </a:extLst>
            </p:cNvPr>
            <p:cNvSpPr/>
            <p:nvPr/>
          </p:nvSpPr>
          <p:spPr>
            <a:xfrm>
              <a:off x="4248969" y="2533934"/>
              <a:ext cx="3243620" cy="3211972"/>
            </a:xfrm>
            <a:prstGeom prst="pentagon">
              <a:avLst/>
            </a:prstGeom>
            <a:noFill/>
            <a:ln w="1270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E460702D-F805-468A-A3C5-6AF58744F630}"/>
                </a:ext>
              </a:extLst>
            </p:cNvPr>
            <p:cNvSpPr/>
            <p:nvPr/>
          </p:nvSpPr>
          <p:spPr>
            <a:xfrm>
              <a:off x="5417569" y="2328030"/>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5">
              <a:extLst>
                <a:ext uri="{FF2B5EF4-FFF2-40B4-BE49-F238E27FC236}">
                  <a16:creationId xmlns:a16="http://schemas.microsoft.com/office/drawing/2014/main" id="{D0C87A4A-4B46-423A-A8F9-3E27D8B2EFB5}"/>
                </a:ext>
              </a:extLst>
            </p:cNvPr>
            <p:cNvSpPr>
              <a:spLocks/>
            </p:cNvSpPr>
            <p:nvPr/>
          </p:nvSpPr>
          <p:spPr bwMode="auto">
            <a:xfrm>
              <a:off x="4420343"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6">
              <a:extLst>
                <a:ext uri="{FF2B5EF4-FFF2-40B4-BE49-F238E27FC236}">
                  <a16:creationId xmlns:a16="http://schemas.microsoft.com/office/drawing/2014/main" id="{989277AE-B142-4F3D-9950-FECA3F3AE450}"/>
                </a:ext>
              </a:extLst>
            </p:cNvPr>
            <p:cNvSpPr>
              <a:spLocks/>
            </p:cNvSpPr>
            <p:nvPr/>
          </p:nvSpPr>
          <p:spPr bwMode="auto">
            <a:xfrm>
              <a:off x="4939428"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A6228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7">
              <a:extLst>
                <a:ext uri="{FF2B5EF4-FFF2-40B4-BE49-F238E27FC236}">
                  <a16:creationId xmlns:a16="http://schemas.microsoft.com/office/drawing/2014/main" id="{1493B5D0-D533-4847-AC55-97E1132A8C9F}"/>
                </a:ext>
              </a:extLst>
            </p:cNvPr>
            <p:cNvSpPr>
              <a:spLocks/>
            </p:cNvSpPr>
            <p:nvPr/>
          </p:nvSpPr>
          <p:spPr bwMode="auto">
            <a:xfrm>
              <a:off x="6118845"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8">
              <a:extLst>
                <a:ext uri="{FF2B5EF4-FFF2-40B4-BE49-F238E27FC236}">
                  <a16:creationId xmlns:a16="http://schemas.microsoft.com/office/drawing/2014/main" id="{CF14817A-6705-415C-A221-9E5199F09041}"/>
                </a:ext>
              </a:extLst>
            </p:cNvPr>
            <p:cNvSpPr>
              <a:spLocks/>
            </p:cNvSpPr>
            <p:nvPr/>
          </p:nvSpPr>
          <p:spPr bwMode="auto">
            <a:xfrm>
              <a:off x="5326093"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9">
              <a:extLst>
                <a:ext uri="{FF2B5EF4-FFF2-40B4-BE49-F238E27FC236}">
                  <a16:creationId xmlns:a16="http://schemas.microsoft.com/office/drawing/2014/main" id="{CED3E23D-9649-4446-AB94-1D891302058B}"/>
                </a:ext>
              </a:extLst>
            </p:cNvPr>
            <p:cNvSpPr>
              <a:spLocks/>
            </p:cNvSpPr>
            <p:nvPr/>
          </p:nvSpPr>
          <p:spPr bwMode="auto">
            <a:xfrm>
              <a:off x="3904789"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
              <a:extLst>
                <a:ext uri="{FF2B5EF4-FFF2-40B4-BE49-F238E27FC236}">
                  <a16:creationId xmlns:a16="http://schemas.microsoft.com/office/drawing/2014/main" id="{DD89DC71-084D-457B-ACFD-B0C9823130A7}"/>
                </a:ext>
              </a:extLst>
            </p:cNvPr>
            <p:cNvSpPr>
              <a:spLocks/>
            </p:cNvSpPr>
            <p:nvPr/>
          </p:nvSpPr>
          <p:spPr bwMode="auto">
            <a:xfrm>
              <a:off x="5013583"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1">
              <a:extLst>
                <a:ext uri="{FF2B5EF4-FFF2-40B4-BE49-F238E27FC236}">
                  <a16:creationId xmlns:a16="http://schemas.microsoft.com/office/drawing/2014/main" id="{DE412B9B-3B3B-4917-B160-D348EA7A6D5A}"/>
                </a:ext>
              </a:extLst>
            </p:cNvPr>
            <p:cNvSpPr>
              <a:spLocks/>
            </p:cNvSpPr>
            <p:nvPr/>
          </p:nvSpPr>
          <p:spPr bwMode="auto">
            <a:xfrm>
              <a:off x="4939428"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A6228C"/>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2">
              <a:extLst>
                <a:ext uri="{FF2B5EF4-FFF2-40B4-BE49-F238E27FC236}">
                  <a16:creationId xmlns:a16="http://schemas.microsoft.com/office/drawing/2014/main" id="{B2A3094E-00E5-4CF4-9C5C-64C8BB739D19}"/>
                </a:ext>
              </a:extLst>
            </p:cNvPr>
            <p:cNvSpPr>
              <a:spLocks/>
            </p:cNvSpPr>
            <p:nvPr/>
          </p:nvSpPr>
          <p:spPr bwMode="auto">
            <a:xfrm>
              <a:off x="6099423"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3">
              <a:extLst>
                <a:ext uri="{FF2B5EF4-FFF2-40B4-BE49-F238E27FC236}">
                  <a16:creationId xmlns:a16="http://schemas.microsoft.com/office/drawing/2014/main" id="{A2C82BAC-AA4E-4374-827F-71F828FF838F}"/>
                </a:ext>
              </a:extLst>
            </p:cNvPr>
            <p:cNvSpPr>
              <a:spLocks/>
            </p:cNvSpPr>
            <p:nvPr/>
          </p:nvSpPr>
          <p:spPr bwMode="auto">
            <a:xfrm>
              <a:off x="6832146"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4">
              <a:extLst>
                <a:ext uri="{FF2B5EF4-FFF2-40B4-BE49-F238E27FC236}">
                  <a16:creationId xmlns:a16="http://schemas.microsoft.com/office/drawing/2014/main" id="{30E4BF59-E5F8-470C-AD3A-C2F655D077EE}"/>
                </a:ext>
              </a:extLst>
            </p:cNvPr>
            <p:cNvSpPr>
              <a:spLocks/>
            </p:cNvSpPr>
            <p:nvPr/>
          </p:nvSpPr>
          <p:spPr bwMode="auto">
            <a:xfrm>
              <a:off x="6155922"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Oval 88">
              <a:extLst>
                <a:ext uri="{FF2B5EF4-FFF2-40B4-BE49-F238E27FC236}">
                  <a16:creationId xmlns:a16="http://schemas.microsoft.com/office/drawing/2014/main" id="{85BF04A7-89EA-43D6-9B00-F1752C3AF294}"/>
                </a:ext>
              </a:extLst>
            </p:cNvPr>
            <p:cNvSpPr/>
            <p:nvPr/>
          </p:nvSpPr>
          <p:spPr>
            <a:xfrm>
              <a:off x="6823254" y="3346578"/>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D3F7A1EE-9C67-432D-93C5-259525F96A6B}"/>
                </a:ext>
              </a:extLst>
            </p:cNvPr>
            <p:cNvSpPr/>
            <p:nvPr/>
          </p:nvSpPr>
          <p:spPr>
            <a:xfrm>
              <a:off x="6286434" y="5000583"/>
              <a:ext cx="902201" cy="902201"/>
            </a:xfrm>
            <a:prstGeom prst="ellipse">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BB50C749-5132-48AD-982F-F51912FE239B}"/>
                </a:ext>
              </a:extLst>
            </p:cNvPr>
            <p:cNvSpPr/>
            <p:nvPr/>
          </p:nvSpPr>
          <p:spPr>
            <a:xfrm>
              <a:off x="4557095" y="5000583"/>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D25FAF7B-45C6-4B00-B00F-B306497684FC}"/>
                </a:ext>
              </a:extLst>
            </p:cNvPr>
            <p:cNvSpPr/>
            <p:nvPr/>
          </p:nvSpPr>
          <p:spPr>
            <a:xfrm>
              <a:off x="4020905" y="3361604"/>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5970842F-5CEC-4A7E-B0A2-F0CDC1F41207}"/>
                </a:ext>
              </a:extLst>
            </p:cNvPr>
            <p:cNvGrpSpPr/>
            <p:nvPr/>
          </p:nvGrpSpPr>
          <p:grpSpPr>
            <a:xfrm>
              <a:off x="5609754" y="2584038"/>
              <a:ext cx="517828" cy="389000"/>
              <a:chOff x="5591383" y="2555631"/>
              <a:chExt cx="731225" cy="549307"/>
            </a:xfrm>
          </p:grpSpPr>
          <p:grpSp>
            <p:nvGrpSpPr>
              <p:cNvPr id="115" name="Group 114">
                <a:extLst>
                  <a:ext uri="{FF2B5EF4-FFF2-40B4-BE49-F238E27FC236}">
                    <a16:creationId xmlns:a16="http://schemas.microsoft.com/office/drawing/2014/main" id="{31D0BA9C-20C5-4F62-992A-7261F5B154FF}"/>
                  </a:ext>
                </a:extLst>
              </p:cNvPr>
              <p:cNvGrpSpPr/>
              <p:nvPr/>
            </p:nvGrpSpPr>
            <p:grpSpPr>
              <a:xfrm>
                <a:off x="5591383" y="2555631"/>
                <a:ext cx="380077" cy="549307"/>
                <a:chOff x="5591383" y="2550020"/>
                <a:chExt cx="380077" cy="549307"/>
              </a:xfrm>
            </p:grpSpPr>
            <p:grpSp>
              <p:nvGrpSpPr>
                <p:cNvPr id="123" name="Shape 473">
                  <a:extLst>
                    <a:ext uri="{FF2B5EF4-FFF2-40B4-BE49-F238E27FC236}">
                      <a16:creationId xmlns:a16="http://schemas.microsoft.com/office/drawing/2014/main" id="{57D644BF-9270-46FD-9AFB-6E77D8EEB31A}"/>
                    </a:ext>
                  </a:extLst>
                </p:cNvPr>
                <p:cNvGrpSpPr/>
                <p:nvPr/>
              </p:nvGrpSpPr>
              <p:grpSpPr>
                <a:xfrm>
                  <a:off x="5591383" y="2550020"/>
                  <a:ext cx="217535" cy="543171"/>
                  <a:chOff x="3386850" y="2264625"/>
                  <a:chExt cx="203950" cy="509250"/>
                </a:xfrm>
                <a:solidFill>
                  <a:schemeClr val="bg1"/>
                </a:solidFill>
              </p:grpSpPr>
              <p:sp>
                <p:nvSpPr>
                  <p:cNvPr id="127" name="Shape 474">
                    <a:extLst>
                      <a:ext uri="{FF2B5EF4-FFF2-40B4-BE49-F238E27FC236}">
                        <a16:creationId xmlns:a16="http://schemas.microsoft.com/office/drawing/2014/main" id="{DCF0EE57-14F4-4305-9CCF-96D7DAF5919E}"/>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8" name="Shape 475">
                    <a:extLst>
                      <a:ext uri="{FF2B5EF4-FFF2-40B4-BE49-F238E27FC236}">
                        <a16:creationId xmlns:a16="http://schemas.microsoft.com/office/drawing/2014/main" id="{43101DC1-CCDD-46AD-A4CE-03434064E333}"/>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24" name="Shape 479">
                  <a:extLst>
                    <a:ext uri="{FF2B5EF4-FFF2-40B4-BE49-F238E27FC236}">
                      <a16:creationId xmlns:a16="http://schemas.microsoft.com/office/drawing/2014/main" id="{50D11E98-7B18-41BE-85F8-5DB54E6F8135}"/>
                    </a:ext>
                  </a:extLst>
                </p:cNvPr>
                <p:cNvGrpSpPr/>
                <p:nvPr/>
              </p:nvGrpSpPr>
              <p:grpSpPr>
                <a:xfrm>
                  <a:off x="5786458" y="2561356"/>
                  <a:ext cx="185002" cy="537971"/>
                  <a:chOff x="4076175" y="2267050"/>
                  <a:chExt cx="173450" cy="504375"/>
                </a:xfrm>
                <a:solidFill>
                  <a:schemeClr val="bg1"/>
                </a:solidFill>
              </p:grpSpPr>
              <p:sp>
                <p:nvSpPr>
                  <p:cNvPr id="125" name="Shape 480">
                    <a:extLst>
                      <a:ext uri="{FF2B5EF4-FFF2-40B4-BE49-F238E27FC236}">
                        <a16:creationId xmlns:a16="http://schemas.microsoft.com/office/drawing/2014/main" id="{944C246B-7F01-4DCB-9C0C-09F4ABD23E9F}"/>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6" name="Shape 481">
                    <a:extLst>
                      <a:ext uri="{FF2B5EF4-FFF2-40B4-BE49-F238E27FC236}">
                        <a16:creationId xmlns:a16="http://schemas.microsoft.com/office/drawing/2014/main" id="{A746D084-9C83-4D11-92D9-1E2FFC2471B2}"/>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16" name="Group 115">
                <a:extLst>
                  <a:ext uri="{FF2B5EF4-FFF2-40B4-BE49-F238E27FC236}">
                    <a16:creationId xmlns:a16="http://schemas.microsoft.com/office/drawing/2014/main" id="{22B25A4C-E68A-4167-9C61-68E73E35C0AD}"/>
                  </a:ext>
                </a:extLst>
              </p:cNvPr>
              <p:cNvGrpSpPr/>
              <p:nvPr/>
            </p:nvGrpSpPr>
            <p:grpSpPr>
              <a:xfrm>
                <a:off x="5942531" y="2555631"/>
                <a:ext cx="380077" cy="549307"/>
                <a:chOff x="5591383" y="2550020"/>
                <a:chExt cx="380077" cy="549307"/>
              </a:xfrm>
            </p:grpSpPr>
            <p:grpSp>
              <p:nvGrpSpPr>
                <p:cNvPr id="117" name="Shape 473">
                  <a:extLst>
                    <a:ext uri="{FF2B5EF4-FFF2-40B4-BE49-F238E27FC236}">
                      <a16:creationId xmlns:a16="http://schemas.microsoft.com/office/drawing/2014/main" id="{2A1CCD4A-4A47-4D34-94DD-49942EA2E852}"/>
                    </a:ext>
                  </a:extLst>
                </p:cNvPr>
                <p:cNvGrpSpPr/>
                <p:nvPr/>
              </p:nvGrpSpPr>
              <p:grpSpPr>
                <a:xfrm>
                  <a:off x="5591383" y="2550020"/>
                  <a:ext cx="217535" cy="543171"/>
                  <a:chOff x="3386850" y="2264625"/>
                  <a:chExt cx="203950" cy="509250"/>
                </a:xfrm>
                <a:solidFill>
                  <a:schemeClr val="bg1"/>
                </a:solidFill>
              </p:grpSpPr>
              <p:sp>
                <p:nvSpPr>
                  <p:cNvPr id="121" name="Shape 474">
                    <a:extLst>
                      <a:ext uri="{FF2B5EF4-FFF2-40B4-BE49-F238E27FC236}">
                        <a16:creationId xmlns:a16="http://schemas.microsoft.com/office/drawing/2014/main" id="{302FB623-10DD-4CAF-8FF1-5FB62CD741AB}"/>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2" name="Shape 475">
                    <a:extLst>
                      <a:ext uri="{FF2B5EF4-FFF2-40B4-BE49-F238E27FC236}">
                        <a16:creationId xmlns:a16="http://schemas.microsoft.com/office/drawing/2014/main" id="{06AB99CE-6EAA-4DAF-B395-9481D3A98DA1}"/>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18" name="Shape 479">
                  <a:extLst>
                    <a:ext uri="{FF2B5EF4-FFF2-40B4-BE49-F238E27FC236}">
                      <a16:creationId xmlns:a16="http://schemas.microsoft.com/office/drawing/2014/main" id="{5CFD00DE-B30A-4ABB-83DD-406031BD8393}"/>
                    </a:ext>
                  </a:extLst>
                </p:cNvPr>
                <p:cNvGrpSpPr/>
                <p:nvPr/>
              </p:nvGrpSpPr>
              <p:grpSpPr>
                <a:xfrm>
                  <a:off x="5786458" y="2561356"/>
                  <a:ext cx="185002" cy="537971"/>
                  <a:chOff x="4076175" y="2267050"/>
                  <a:chExt cx="173450" cy="504375"/>
                </a:xfrm>
                <a:solidFill>
                  <a:schemeClr val="bg1"/>
                </a:solidFill>
              </p:grpSpPr>
              <p:sp>
                <p:nvSpPr>
                  <p:cNvPr id="119" name="Shape 480">
                    <a:extLst>
                      <a:ext uri="{FF2B5EF4-FFF2-40B4-BE49-F238E27FC236}">
                        <a16:creationId xmlns:a16="http://schemas.microsoft.com/office/drawing/2014/main" id="{495F6F56-DCE9-4495-9788-FCBB286EC253}"/>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0" name="Shape 481">
                    <a:extLst>
                      <a:ext uri="{FF2B5EF4-FFF2-40B4-BE49-F238E27FC236}">
                        <a16:creationId xmlns:a16="http://schemas.microsoft.com/office/drawing/2014/main" id="{FC3751EC-A1FA-4FC6-A817-0E5A3036EEE7}"/>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94" name="Group 93">
              <a:extLst>
                <a:ext uri="{FF2B5EF4-FFF2-40B4-BE49-F238E27FC236}">
                  <a16:creationId xmlns:a16="http://schemas.microsoft.com/office/drawing/2014/main" id="{0452F87E-2761-4F67-900F-73546905F135}"/>
                </a:ext>
              </a:extLst>
            </p:cNvPr>
            <p:cNvGrpSpPr/>
            <p:nvPr/>
          </p:nvGrpSpPr>
          <p:grpSpPr>
            <a:xfrm>
              <a:off x="7085326" y="3550347"/>
              <a:ext cx="378058" cy="494664"/>
              <a:chOff x="6895290" y="3537349"/>
              <a:chExt cx="270467" cy="353888"/>
            </a:xfrm>
            <a:solidFill>
              <a:schemeClr val="bg1"/>
            </a:solidFill>
          </p:grpSpPr>
          <p:sp>
            <p:nvSpPr>
              <p:cNvPr id="110" name="Google Shape;8853;p66">
                <a:extLst>
                  <a:ext uri="{FF2B5EF4-FFF2-40B4-BE49-F238E27FC236}">
                    <a16:creationId xmlns:a16="http://schemas.microsoft.com/office/drawing/2014/main" id="{F348AE88-B49A-41D3-8523-8B282B886C14}"/>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854;p66">
                <a:extLst>
                  <a:ext uri="{FF2B5EF4-FFF2-40B4-BE49-F238E27FC236}">
                    <a16:creationId xmlns:a16="http://schemas.microsoft.com/office/drawing/2014/main" id="{5443F1E3-73EE-4045-B4F2-75B84414F61F}"/>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855;p66">
                <a:extLst>
                  <a:ext uri="{FF2B5EF4-FFF2-40B4-BE49-F238E27FC236}">
                    <a16:creationId xmlns:a16="http://schemas.microsoft.com/office/drawing/2014/main" id="{440842A8-370E-4D42-B90B-5E2DC9FC1181}"/>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856;p66">
                <a:extLst>
                  <a:ext uri="{FF2B5EF4-FFF2-40B4-BE49-F238E27FC236}">
                    <a16:creationId xmlns:a16="http://schemas.microsoft.com/office/drawing/2014/main" id="{469C9CAA-C830-4FA5-992D-B81E7F48EBAB}"/>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857;p66">
                <a:extLst>
                  <a:ext uri="{FF2B5EF4-FFF2-40B4-BE49-F238E27FC236}">
                    <a16:creationId xmlns:a16="http://schemas.microsoft.com/office/drawing/2014/main" id="{739A9A4E-BCE0-4DE6-8DA0-65CA87F80D45}"/>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roup 94">
              <a:extLst>
                <a:ext uri="{FF2B5EF4-FFF2-40B4-BE49-F238E27FC236}">
                  <a16:creationId xmlns:a16="http://schemas.microsoft.com/office/drawing/2014/main" id="{CBD14458-DF2D-4AAE-B52D-D5F39A62AF26}"/>
                </a:ext>
              </a:extLst>
            </p:cNvPr>
            <p:cNvGrpSpPr/>
            <p:nvPr/>
          </p:nvGrpSpPr>
          <p:grpSpPr>
            <a:xfrm>
              <a:off x="6504282" y="5218413"/>
              <a:ext cx="466505" cy="466543"/>
              <a:chOff x="6292247" y="4921858"/>
              <a:chExt cx="602596" cy="602644"/>
            </a:xfrm>
          </p:grpSpPr>
          <p:sp>
            <p:nvSpPr>
              <p:cNvPr id="108" name="Google Shape;8153;p65">
                <a:extLst>
                  <a:ext uri="{FF2B5EF4-FFF2-40B4-BE49-F238E27FC236}">
                    <a16:creationId xmlns:a16="http://schemas.microsoft.com/office/drawing/2014/main" id="{B405D2D3-C9A5-407C-947E-1CCE4ACE3A3A}"/>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Shape 566">
                <a:extLst>
                  <a:ext uri="{FF2B5EF4-FFF2-40B4-BE49-F238E27FC236}">
                    <a16:creationId xmlns:a16="http://schemas.microsoft.com/office/drawing/2014/main" id="{52A09DA5-C2C2-4D90-8091-AB90F42AAF07}"/>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96" name="Shape 504">
              <a:extLst>
                <a:ext uri="{FF2B5EF4-FFF2-40B4-BE49-F238E27FC236}">
                  <a16:creationId xmlns:a16="http://schemas.microsoft.com/office/drawing/2014/main" id="{BF707B24-76C9-4C3E-85B6-6D69077C1D19}"/>
                </a:ext>
              </a:extLst>
            </p:cNvPr>
            <p:cNvGrpSpPr/>
            <p:nvPr/>
          </p:nvGrpSpPr>
          <p:grpSpPr>
            <a:xfrm>
              <a:off x="4177498" y="3594818"/>
              <a:ext cx="589016" cy="435776"/>
              <a:chOff x="5255200" y="3006475"/>
              <a:chExt cx="511700" cy="378575"/>
            </a:xfrm>
            <a:solidFill>
              <a:schemeClr val="bg1"/>
            </a:solidFill>
          </p:grpSpPr>
          <p:sp>
            <p:nvSpPr>
              <p:cNvPr id="106" name="Shape 505">
                <a:extLst>
                  <a:ext uri="{FF2B5EF4-FFF2-40B4-BE49-F238E27FC236}">
                    <a16:creationId xmlns:a16="http://schemas.microsoft.com/office/drawing/2014/main" id="{88C136EC-B1CA-4E33-8B8A-5EC0D7A7792B}"/>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7" name="Shape 506">
                <a:extLst>
                  <a:ext uri="{FF2B5EF4-FFF2-40B4-BE49-F238E27FC236}">
                    <a16:creationId xmlns:a16="http://schemas.microsoft.com/office/drawing/2014/main" id="{66DCBAB3-CA51-4B64-9ED1-0723EE3FC565}"/>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97" name="Group 96">
              <a:extLst>
                <a:ext uri="{FF2B5EF4-FFF2-40B4-BE49-F238E27FC236}">
                  <a16:creationId xmlns:a16="http://schemas.microsoft.com/office/drawing/2014/main" id="{2B0558DC-CBD2-4932-B45C-929D3ACA9717}"/>
                </a:ext>
              </a:extLst>
            </p:cNvPr>
            <p:cNvGrpSpPr/>
            <p:nvPr/>
          </p:nvGrpSpPr>
          <p:grpSpPr>
            <a:xfrm>
              <a:off x="4788524" y="5238947"/>
              <a:ext cx="439342" cy="425474"/>
              <a:chOff x="4823700" y="4950736"/>
              <a:chExt cx="483228" cy="467974"/>
            </a:xfrm>
          </p:grpSpPr>
          <p:grpSp>
            <p:nvGrpSpPr>
              <p:cNvPr id="98" name="Shape 532">
                <a:extLst>
                  <a:ext uri="{FF2B5EF4-FFF2-40B4-BE49-F238E27FC236}">
                    <a16:creationId xmlns:a16="http://schemas.microsoft.com/office/drawing/2014/main" id="{BE0821EA-EA24-47FB-8EAD-DAC0A76F4001}"/>
                  </a:ext>
                </a:extLst>
              </p:cNvPr>
              <p:cNvGrpSpPr/>
              <p:nvPr/>
            </p:nvGrpSpPr>
            <p:grpSpPr>
              <a:xfrm>
                <a:off x="4823700" y="5064409"/>
                <a:ext cx="483228" cy="354301"/>
                <a:chOff x="3936375" y="3703750"/>
                <a:chExt cx="453050" cy="332175"/>
              </a:xfrm>
              <a:solidFill>
                <a:schemeClr val="bg1"/>
              </a:solidFill>
            </p:grpSpPr>
            <p:sp>
              <p:nvSpPr>
                <p:cNvPr id="101" name="Shape 533">
                  <a:extLst>
                    <a:ext uri="{FF2B5EF4-FFF2-40B4-BE49-F238E27FC236}">
                      <a16:creationId xmlns:a16="http://schemas.microsoft.com/office/drawing/2014/main" id="{B6ECDBC3-2308-4EF0-9CB6-CAB5AA5D7D57}"/>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2" name="Shape 534">
                  <a:extLst>
                    <a:ext uri="{FF2B5EF4-FFF2-40B4-BE49-F238E27FC236}">
                      <a16:creationId xmlns:a16="http://schemas.microsoft.com/office/drawing/2014/main" id="{ABC4003B-5395-42B0-A6BD-5CCA1A84E997}"/>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3" name="Shape 535">
                  <a:extLst>
                    <a:ext uri="{FF2B5EF4-FFF2-40B4-BE49-F238E27FC236}">
                      <a16:creationId xmlns:a16="http://schemas.microsoft.com/office/drawing/2014/main" id="{82B6416A-0CF7-4B21-BE9C-AF277A248C72}"/>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4" name="Shape 536">
                  <a:extLst>
                    <a:ext uri="{FF2B5EF4-FFF2-40B4-BE49-F238E27FC236}">
                      <a16:creationId xmlns:a16="http://schemas.microsoft.com/office/drawing/2014/main" id="{AA6477ED-63BC-4998-B79A-2AFDE80952A8}"/>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5" name="Shape 537">
                  <a:extLst>
                    <a:ext uri="{FF2B5EF4-FFF2-40B4-BE49-F238E27FC236}">
                      <a16:creationId xmlns:a16="http://schemas.microsoft.com/office/drawing/2014/main" id="{9811A816-18BA-4E1A-9F1D-CAB83CE5B77D}"/>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99" name="Straight Arrow Connector 98">
                <a:extLst>
                  <a:ext uri="{FF2B5EF4-FFF2-40B4-BE49-F238E27FC236}">
                    <a16:creationId xmlns:a16="http://schemas.microsoft.com/office/drawing/2014/main" id="{D5572C43-58CA-4818-A849-D2C90E63C90F}"/>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100" name="Shape 415">
                <a:extLst>
                  <a:ext uri="{FF2B5EF4-FFF2-40B4-BE49-F238E27FC236}">
                    <a16:creationId xmlns:a16="http://schemas.microsoft.com/office/drawing/2014/main" id="{BA962A03-7731-4860-9498-0CCCC1E45931}"/>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sp>
        <p:nvSpPr>
          <p:cNvPr id="130" name="TextBox 129">
            <a:extLst>
              <a:ext uri="{FF2B5EF4-FFF2-40B4-BE49-F238E27FC236}">
                <a16:creationId xmlns:a16="http://schemas.microsoft.com/office/drawing/2014/main" id="{D1F10B96-8D68-41E6-8941-57B9AB063D76}"/>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A6228C"/>
                </a:solidFill>
                <a:latin typeface="Atkinson Hyperlegible" pitchFamily="2" charset="0"/>
              </a:defRPr>
            </a:lvl1pPr>
          </a:lstStyle>
          <a:p>
            <a:r>
              <a:rPr lang="en-US" dirty="0"/>
              <a:t>WASH FIT improvement cycle</a:t>
            </a:r>
          </a:p>
        </p:txBody>
      </p:sp>
      <p:pic>
        <p:nvPicPr>
          <p:cNvPr id="4" name="04">
            <a:hlinkClick r:id="" action="ppaction://media"/>
            <a:extLst>
              <a:ext uri="{FF2B5EF4-FFF2-40B4-BE49-F238E27FC236}">
                <a16:creationId xmlns:a16="http://schemas.microsoft.com/office/drawing/2014/main" id="{C697BA13-960A-E7F7-6928-CC48373341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Tree>
    <p:extLst>
      <p:ext uri="{BB962C8B-B14F-4D97-AF65-F5344CB8AC3E}">
        <p14:creationId xmlns:p14="http://schemas.microsoft.com/office/powerpoint/2010/main" val="1658572778"/>
      </p:ext>
    </p:extLst>
  </p:cSld>
  <p:clrMapOvr>
    <a:masterClrMapping/>
  </p:clrMapOvr>
  <mc:AlternateContent xmlns:mc="http://schemas.openxmlformats.org/markup-compatibility/2006">
    <mc:Choice xmlns:p14="http://schemas.microsoft.com/office/powerpoint/2010/main" Requires="p14">
      <p:transition spd="slow" p14:dur="2000" advClick="0" advTm="12550"/>
    </mc:Choice>
    <mc:Fallback>
      <p:transition spd="slow" advClick="0" advTm="1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52"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130"/>
                                        </p:tgtEl>
                                        <p:attrNameLst>
                                          <p:attrName>style.visibility</p:attrName>
                                        </p:attrNameLst>
                                      </p:cBhvr>
                                      <p:to>
                                        <p:strVal val="visible"/>
                                      </p:to>
                                    </p:set>
                                    <p:anim calcmode="lin" valueType="num">
                                      <p:cBhvr additive="base">
                                        <p:cTn id="9" dur="500" fill="hold"/>
                                        <p:tgtEl>
                                          <p:spTgt spid="130"/>
                                        </p:tgtEl>
                                        <p:attrNameLst>
                                          <p:attrName>ppt_x</p:attrName>
                                        </p:attrNameLst>
                                      </p:cBhvr>
                                      <p:tavLst>
                                        <p:tav tm="0">
                                          <p:val>
                                            <p:strVal val="0-#ppt_w/2"/>
                                          </p:val>
                                        </p:tav>
                                        <p:tav tm="100000">
                                          <p:val>
                                            <p:strVal val="#ppt_x"/>
                                          </p:val>
                                        </p:tav>
                                      </p:tavLst>
                                    </p:anim>
                                    <p:anim calcmode="lin" valueType="num">
                                      <p:cBhvr additive="base">
                                        <p:cTn id="10" dur="500" fill="hold"/>
                                        <p:tgtEl>
                                          <p:spTgt spid="130"/>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10" presetClass="exit" presetSubtype="0" fill="hold" nodeType="withEffect">
                                  <p:stCondLst>
                                    <p:cond delay="425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ntr" presetSubtype="0" fill="hold" nodeType="withEffect">
                                  <p:stCondLst>
                                    <p:cond delay="425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2" presetClass="exit" presetSubtype="2" fill="hold" nodeType="withEffect">
                                  <p:stCondLst>
                                    <p:cond delay="12550"/>
                                  </p:stCondLst>
                                  <p:childTnLst>
                                    <p:anim calcmode="lin" valueType="num">
                                      <p:cBhvr additive="base">
                                        <p:cTn id="23" dur="500"/>
                                        <p:tgtEl>
                                          <p:spTgt spid="66"/>
                                        </p:tgtEl>
                                        <p:attrNameLst>
                                          <p:attrName>ppt_x</p:attrName>
                                        </p:attrNameLst>
                                      </p:cBhvr>
                                      <p:tavLst>
                                        <p:tav tm="0">
                                          <p:val>
                                            <p:strVal val="ppt_x"/>
                                          </p:val>
                                        </p:tav>
                                        <p:tav tm="100000">
                                          <p:val>
                                            <p:strVal val="1+ppt_w/2"/>
                                          </p:val>
                                        </p:tav>
                                      </p:tavLst>
                                    </p:anim>
                                    <p:anim calcmode="lin" valueType="num">
                                      <p:cBhvr additive="base">
                                        <p:cTn id="24" dur="500"/>
                                        <p:tgtEl>
                                          <p:spTgt spid="66"/>
                                        </p:tgtEl>
                                        <p:attrNameLst>
                                          <p:attrName>ppt_y</p:attrName>
                                        </p:attrNameLst>
                                      </p:cBhvr>
                                      <p:tavLst>
                                        <p:tav tm="0">
                                          <p:val>
                                            <p:strVal val="ppt_y"/>
                                          </p:val>
                                        </p:tav>
                                        <p:tav tm="100000">
                                          <p:val>
                                            <p:strVal val="ppt_y"/>
                                          </p:val>
                                        </p:tav>
                                      </p:tavLst>
                                    </p:anim>
                                    <p:set>
                                      <p:cBhvr>
                                        <p:cTn id="25" dur="1" fill="hold">
                                          <p:stCondLst>
                                            <p:cond delay="499"/>
                                          </p:stCondLst>
                                        </p:cTn>
                                        <p:tgtEl>
                                          <p:spTgt spid="66"/>
                                        </p:tgtEl>
                                        <p:attrNameLst>
                                          <p:attrName>style.visibility</p:attrName>
                                        </p:attrNameLst>
                                      </p:cBhvr>
                                      <p:to>
                                        <p:strVal val="hidden"/>
                                      </p:to>
                                    </p:set>
                                  </p:childTnLst>
                                </p:cTn>
                              </p:par>
                              <p:par>
                                <p:cTn id="26" presetID="2" presetClass="exit" presetSubtype="8" fill="hold" grpId="1" nodeType="withEffect">
                                  <p:stCondLst>
                                    <p:cond delay="12550"/>
                                  </p:stCondLst>
                                  <p:childTnLst>
                                    <p:anim calcmode="lin" valueType="num">
                                      <p:cBhvr additive="base">
                                        <p:cTn id="27" dur="500"/>
                                        <p:tgtEl>
                                          <p:spTgt spid="130"/>
                                        </p:tgtEl>
                                        <p:attrNameLst>
                                          <p:attrName>ppt_x</p:attrName>
                                        </p:attrNameLst>
                                      </p:cBhvr>
                                      <p:tavLst>
                                        <p:tav tm="0">
                                          <p:val>
                                            <p:strVal val="ppt_x"/>
                                          </p:val>
                                        </p:tav>
                                        <p:tav tm="100000">
                                          <p:val>
                                            <p:strVal val="0-ppt_w/2"/>
                                          </p:val>
                                        </p:tav>
                                      </p:tavLst>
                                    </p:anim>
                                    <p:anim calcmode="lin" valueType="num">
                                      <p:cBhvr additive="base">
                                        <p:cTn id="28" dur="500"/>
                                        <p:tgtEl>
                                          <p:spTgt spid="130"/>
                                        </p:tgtEl>
                                        <p:attrNameLst>
                                          <p:attrName>ppt_y</p:attrName>
                                        </p:attrNameLst>
                                      </p:cBhvr>
                                      <p:tavLst>
                                        <p:tav tm="0">
                                          <p:val>
                                            <p:strVal val="ppt_y"/>
                                          </p:val>
                                        </p:tav>
                                        <p:tav tm="100000">
                                          <p:val>
                                            <p:strVal val="ppt_y"/>
                                          </p:val>
                                        </p:tav>
                                      </p:tavLst>
                                    </p:anim>
                                    <p:set>
                                      <p:cBhvr>
                                        <p:cTn id="29"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130" grpId="0"/>
      <p:bldP spid="13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20" y="101421"/>
            <a:ext cx="11786480" cy="1077218"/>
          </a:xfrm>
          <a:prstGeom prst="rect">
            <a:avLst/>
          </a:prstGeom>
          <a:noFill/>
        </p:spPr>
        <p:txBody>
          <a:bodyPr wrap="square" rtlCol="0">
            <a:spAutoFit/>
          </a:bodyPr>
          <a:lstStyle/>
          <a:p>
            <a:r>
              <a:rPr lang="en-US" sz="3200" b="1" dirty="0">
                <a:solidFill>
                  <a:srgbClr val="A6228C"/>
                </a:solidFill>
                <a:latin typeface="Atkinson Hyperlegible" pitchFamily="2" charset="0"/>
              </a:rPr>
              <a:t>Step 3: Conduct a risk assessment to identify and prioritize areas for improvement</a:t>
            </a:r>
          </a:p>
        </p:txBody>
      </p:sp>
      <p:sp>
        <p:nvSpPr>
          <p:cNvPr id="13" name="TextBox 12">
            <a:extLst>
              <a:ext uri="{FF2B5EF4-FFF2-40B4-BE49-F238E27FC236}">
                <a16:creationId xmlns:a16="http://schemas.microsoft.com/office/drawing/2014/main" id="{47160A6E-0D5A-81AA-4073-601CB48DE503}"/>
              </a:ext>
            </a:extLst>
          </p:cNvPr>
          <p:cNvSpPr txBox="1"/>
          <p:nvPr/>
        </p:nvSpPr>
        <p:spPr>
          <a:xfrm>
            <a:off x="415651" y="1481139"/>
            <a:ext cx="64251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2800" b="1" dirty="0">
                <a:latin typeface="Atkinson Hyperlegible" pitchFamily="2" charset="0"/>
                <a:cs typeface="Calibri"/>
              </a:rPr>
              <a:t>Tasks</a:t>
            </a:r>
            <a:endParaRPr lang="en-US" sz="2800" b="1" dirty="0">
              <a:latin typeface="Atkinson Hyperlegible" pitchFamily="2" charset="0"/>
              <a:ea typeface="SimSun" panose="02010600030101010101" pitchFamily="2" charset="-122"/>
              <a:cs typeface="Arial" panose="020B0604020202020204" pitchFamily="34" charset="0"/>
            </a:endParaRPr>
          </a:p>
        </p:txBody>
      </p:sp>
      <p:grpSp>
        <p:nvGrpSpPr>
          <p:cNvPr id="59" name="Group 58">
            <a:extLst>
              <a:ext uri="{FF2B5EF4-FFF2-40B4-BE49-F238E27FC236}">
                <a16:creationId xmlns:a16="http://schemas.microsoft.com/office/drawing/2014/main" id="{86A27DBA-D15D-4C58-B803-452447EB3B75}"/>
              </a:ext>
            </a:extLst>
          </p:cNvPr>
          <p:cNvGrpSpPr/>
          <p:nvPr/>
        </p:nvGrpSpPr>
        <p:grpSpPr>
          <a:xfrm>
            <a:off x="331591" y="2182218"/>
            <a:ext cx="6312135" cy="1077558"/>
            <a:chOff x="486579" y="1345293"/>
            <a:chExt cx="6024668" cy="1077558"/>
          </a:xfrm>
        </p:grpSpPr>
        <p:sp>
          <p:nvSpPr>
            <p:cNvPr id="60" name="Rectangle 59">
              <a:extLst>
                <a:ext uri="{FF2B5EF4-FFF2-40B4-BE49-F238E27FC236}">
                  <a16:creationId xmlns:a16="http://schemas.microsoft.com/office/drawing/2014/main" id="{059AA695-49D8-49D3-BD69-318816ADD431}"/>
                </a:ext>
              </a:extLst>
            </p:cNvPr>
            <p:cNvSpPr/>
            <p:nvPr/>
          </p:nvSpPr>
          <p:spPr>
            <a:xfrm>
              <a:off x="838330" y="1417011"/>
              <a:ext cx="5672917" cy="1005840"/>
            </a:xfrm>
            <a:prstGeom prst="rect">
              <a:avLst/>
            </a:prstGeom>
            <a:solidFill>
              <a:srgbClr val="F0B6E5"/>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ABF433D6-6978-4271-B7C1-CCF9E05068D2}"/>
                </a:ext>
              </a:extLst>
            </p:cNvPr>
            <p:cNvSpPr/>
            <p:nvPr/>
          </p:nvSpPr>
          <p:spPr>
            <a:xfrm>
              <a:off x="766585" y="1345293"/>
              <a:ext cx="5672917" cy="1005840"/>
            </a:xfrm>
            <a:prstGeom prst="rect">
              <a:avLst/>
            </a:prstGeom>
            <a:solidFill>
              <a:schemeClr val="bg1"/>
            </a:solidFill>
            <a:ln w="12700">
              <a:solidFill>
                <a:srgbClr val="A6228C"/>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750" indent="-285750">
                <a:spcBef>
                  <a:spcPts val="0"/>
                </a:spcBef>
                <a:spcAft>
                  <a:spcPts val="0"/>
                </a:spcAft>
                <a:buFont typeface="Arial"/>
                <a:buChar char="•"/>
              </a:pPr>
              <a:endParaRPr lang="en-AU" sz="2200" b="1" dirty="0">
                <a:solidFill>
                  <a:srgbClr val="000000"/>
                </a:solidFill>
                <a:latin typeface="Atkinson Hyperlegible"/>
                <a:ea typeface="+mn-lt"/>
                <a:cs typeface="+mn-lt"/>
              </a:endParaRPr>
            </a:p>
            <a:p>
              <a:pPr algn="ctr"/>
              <a:endParaRPr lang="en-US" sz="2200" b="1" dirty="0">
                <a:solidFill>
                  <a:srgbClr val="000000"/>
                </a:solidFill>
                <a:latin typeface="Atkinson Hyperlegible"/>
                <a:cs typeface="Arial"/>
              </a:endParaRPr>
            </a:p>
          </p:txBody>
        </p:sp>
        <p:sp>
          <p:nvSpPr>
            <p:cNvPr id="62" name="Oval 61">
              <a:extLst>
                <a:ext uri="{FF2B5EF4-FFF2-40B4-BE49-F238E27FC236}">
                  <a16:creationId xmlns:a16="http://schemas.microsoft.com/office/drawing/2014/main" id="{0AB5AD17-2508-4EFF-BC0D-D250D53829C7}"/>
                </a:ext>
              </a:extLst>
            </p:cNvPr>
            <p:cNvSpPr/>
            <p:nvPr/>
          </p:nvSpPr>
          <p:spPr>
            <a:xfrm>
              <a:off x="486579" y="1560742"/>
              <a:ext cx="574933" cy="574943"/>
            </a:xfrm>
            <a:prstGeom prst="ellipse">
              <a:avLst/>
            </a:prstGeom>
            <a:solidFill>
              <a:srgbClr val="F0B6E5"/>
            </a:solidFill>
            <a:ln w="28575">
              <a:solidFill>
                <a:schemeClr val="bg2"/>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b="1" dirty="0">
                  <a:solidFill>
                    <a:schemeClr val="tx1"/>
                  </a:solidFill>
                  <a:latin typeface="Atkinson Hyperlegible"/>
                  <a:cs typeface="Arial"/>
                </a:rPr>
                <a:t>1</a:t>
              </a:r>
              <a:endParaRPr lang="en-US" b="1" dirty="0">
                <a:solidFill>
                  <a:schemeClr val="tx1"/>
                </a:solidFill>
                <a:latin typeface="Atkinson Hyperlegible"/>
              </a:endParaRPr>
            </a:p>
          </p:txBody>
        </p:sp>
        <p:sp>
          <p:nvSpPr>
            <p:cNvPr id="63" name="TextBox 62">
              <a:extLst>
                <a:ext uri="{FF2B5EF4-FFF2-40B4-BE49-F238E27FC236}">
                  <a16:creationId xmlns:a16="http://schemas.microsoft.com/office/drawing/2014/main" id="{F75605CE-3B4A-40C2-98A5-1D1961E7C877}"/>
                </a:ext>
              </a:extLst>
            </p:cNvPr>
            <p:cNvSpPr txBox="1"/>
            <p:nvPr/>
          </p:nvSpPr>
          <p:spPr>
            <a:xfrm>
              <a:off x="1147237" y="1463493"/>
              <a:ext cx="49243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000000"/>
                  </a:solidFill>
                  <a:latin typeface="Atkinson Hyperlegible"/>
                </a:rPr>
                <a:t>Start with list of problems found in the facility assessment (step 2).</a:t>
              </a:r>
              <a:endParaRPr lang="en-US" sz="2200" dirty="0">
                <a:solidFill>
                  <a:srgbClr val="000000"/>
                </a:solidFill>
                <a:cs typeface="Arial"/>
              </a:endParaRPr>
            </a:p>
          </p:txBody>
        </p:sp>
      </p:grpSp>
      <p:grpSp>
        <p:nvGrpSpPr>
          <p:cNvPr id="64" name="Group 63">
            <a:extLst>
              <a:ext uri="{FF2B5EF4-FFF2-40B4-BE49-F238E27FC236}">
                <a16:creationId xmlns:a16="http://schemas.microsoft.com/office/drawing/2014/main" id="{BB894C49-08E4-4CF5-BA5C-D40606DFEB3B}"/>
              </a:ext>
            </a:extLst>
          </p:cNvPr>
          <p:cNvGrpSpPr/>
          <p:nvPr/>
        </p:nvGrpSpPr>
        <p:grpSpPr>
          <a:xfrm>
            <a:off x="331591" y="3437635"/>
            <a:ext cx="6324419" cy="1077558"/>
            <a:chOff x="486579" y="1345293"/>
            <a:chExt cx="5841682" cy="1077558"/>
          </a:xfrm>
        </p:grpSpPr>
        <p:sp>
          <p:nvSpPr>
            <p:cNvPr id="65" name="Rectangle 64">
              <a:extLst>
                <a:ext uri="{FF2B5EF4-FFF2-40B4-BE49-F238E27FC236}">
                  <a16:creationId xmlns:a16="http://schemas.microsoft.com/office/drawing/2014/main" id="{BB86C083-769A-4B8F-B626-7DF7735BFA18}"/>
                </a:ext>
              </a:extLst>
            </p:cNvPr>
            <p:cNvSpPr/>
            <p:nvPr/>
          </p:nvSpPr>
          <p:spPr>
            <a:xfrm>
              <a:off x="838331" y="1417011"/>
              <a:ext cx="5489930" cy="1005840"/>
            </a:xfrm>
            <a:prstGeom prst="rect">
              <a:avLst/>
            </a:prstGeom>
            <a:solidFill>
              <a:srgbClr val="EA96DA"/>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a:p>
          </p:txBody>
        </p:sp>
        <p:sp>
          <p:nvSpPr>
            <p:cNvPr id="66" name="Rectangle 65">
              <a:extLst>
                <a:ext uri="{FF2B5EF4-FFF2-40B4-BE49-F238E27FC236}">
                  <a16:creationId xmlns:a16="http://schemas.microsoft.com/office/drawing/2014/main" id="{732C1E06-36B8-4ACB-91AA-95D881E1A673}"/>
                </a:ext>
              </a:extLst>
            </p:cNvPr>
            <p:cNvSpPr/>
            <p:nvPr/>
          </p:nvSpPr>
          <p:spPr>
            <a:xfrm>
              <a:off x="766586" y="1345293"/>
              <a:ext cx="5489930" cy="1005840"/>
            </a:xfrm>
            <a:prstGeom prst="rect">
              <a:avLst/>
            </a:prstGeom>
            <a:solidFill>
              <a:schemeClr val="bg1"/>
            </a:solidFill>
            <a:ln w="12700">
              <a:solidFill>
                <a:srgbClr val="A6228C"/>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750" indent="-285750">
                <a:spcBef>
                  <a:spcPts val="0"/>
                </a:spcBef>
                <a:spcAft>
                  <a:spcPts val="0"/>
                </a:spcAft>
                <a:buFont typeface="Arial"/>
                <a:buChar char="•"/>
              </a:pPr>
              <a:endParaRPr lang="en-AU" sz="2200" b="1" dirty="0">
                <a:solidFill>
                  <a:srgbClr val="000000"/>
                </a:solidFill>
                <a:latin typeface="Atkinson Hyperlegible"/>
                <a:ea typeface="+mn-lt"/>
                <a:cs typeface="+mn-lt"/>
              </a:endParaRPr>
            </a:p>
            <a:p>
              <a:pPr marL="285750" indent="-285750">
                <a:spcBef>
                  <a:spcPts val="0"/>
                </a:spcBef>
                <a:spcAft>
                  <a:spcPts val="0"/>
                </a:spcAft>
                <a:buFont typeface="Arial"/>
                <a:buChar char="•"/>
              </a:pPr>
              <a:endParaRPr lang="en-US" sz="2200" b="1" dirty="0">
                <a:solidFill>
                  <a:srgbClr val="000000"/>
                </a:solidFill>
                <a:latin typeface="Atkinson Hyperlegible"/>
                <a:ea typeface="+mn-lt"/>
                <a:cs typeface="+mn-lt"/>
              </a:endParaRPr>
            </a:p>
          </p:txBody>
        </p:sp>
        <p:sp>
          <p:nvSpPr>
            <p:cNvPr id="67" name="Oval 66">
              <a:extLst>
                <a:ext uri="{FF2B5EF4-FFF2-40B4-BE49-F238E27FC236}">
                  <a16:creationId xmlns:a16="http://schemas.microsoft.com/office/drawing/2014/main" id="{E4798957-F5FC-4F8E-9340-96B6E70D6E8A}"/>
                </a:ext>
              </a:extLst>
            </p:cNvPr>
            <p:cNvSpPr/>
            <p:nvPr/>
          </p:nvSpPr>
          <p:spPr>
            <a:xfrm>
              <a:off x="486579" y="1560742"/>
              <a:ext cx="532101" cy="574943"/>
            </a:xfrm>
            <a:prstGeom prst="ellipse">
              <a:avLst/>
            </a:prstGeom>
            <a:solidFill>
              <a:srgbClr val="EA96DA"/>
            </a:solidFill>
            <a:ln w="28575">
              <a:solidFill>
                <a:schemeClr val="bg2"/>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b="1" dirty="0">
                  <a:solidFill>
                    <a:schemeClr val="tx1"/>
                  </a:solidFill>
                  <a:latin typeface="Atkinson Hyperlegible"/>
                  <a:cs typeface="Arial"/>
                </a:rPr>
                <a:t>2</a:t>
              </a:r>
              <a:endParaRPr lang="en-US" b="1" dirty="0">
                <a:solidFill>
                  <a:schemeClr val="tx1"/>
                </a:solidFill>
                <a:latin typeface="Atkinson Hyperlegible"/>
              </a:endParaRPr>
            </a:p>
          </p:txBody>
        </p:sp>
        <p:sp>
          <p:nvSpPr>
            <p:cNvPr id="68" name="TextBox 67">
              <a:extLst>
                <a:ext uri="{FF2B5EF4-FFF2-40B4-BE49-F238E27FC236}">
                  <a16:creationId xmlns:a16="http://schemas.microsoft.com/office/drawing/2014/main" id="{4F6B2271-8A6B-4902-8AC0-AEFF496F79B3}"/>
                </a:ext>
              </a:extLst>
            </p:cNvPr>
            <p:cNvSpPr txBox="1"/>
            <p:nvPr/>
          </p:nvSpPr>
          <p:spPr>
            <a:xfrm>
              <a:off x="1147237" y="1463493"/>
              <a:ext cx="474419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000000"/>
                  </a:solidFill>
                  <a:latin typeface="Atkinson Hyperlegible"/>
                </a:rPr>
                <a:t>Analysis of associated risks for each problem.</a:t>
              </a:r>
              <a:endParaRPr lang="en-US" sz="2200" dirty="0">
                <a:solidFill>
                  <a:srgbClr val="000000"/>
                </a:solidFill>
                <a:cs typeface="Arial"/>
              </a:endParaRPr>
            </a:p>
          </p:txBody>
        </p:sp>
      </p:grpSp>
      <p:grpSp>
        <p:nvGrpSpPr>
          <p:cNvPr id="69" name="Group 68">
            <a:extLst>
              <a:ext uri="{FF2B5EF4-FFF2-40B4-BE49-F238E27FC236}">
                <a16:creationId xmlns:a16="http://schemas.microsoft.com/office/drawing/2014/main" id="{4866CB20-FCB1-4C85-A1CD-3C90B72BB5FB}"/>
              </a:ext>
            </a:extLst>
          </p:cNvPr>
          <p:cNvGrpSpPr/>
          <p:nvPr/>
        </p:nvGrpSpPr>
        <p:grpSpPr>
          <a:xfrm>
            <a:off x="331591" y="4693052"/>
            <a:ext cx="6295352" cy="986117"/>
            <a:chOff x="486579" y="1345294"/>
            <a:chExt cx="6295352" cy="986117"/>
          </a:xfrm>
        </p:grpSpPr>
        <p:sp>
          <p:nvSpPr>
            <p:cNvPr id="70" name="Rectangle 69">
              <a:extLst>
                <a:ext uri="{FF2B5EF4-FFF2-40B4-BE49-F238E27FC236}">
                  <a16:creationId xmlns:a16="http://schemas.microsoft.com/office/drawing/2014/main" id="{FF6497F0-1B9C-4F4A-846C-9A67E3960674}"/>
                </a:ext>
              </a:extLst>
            </p:cNvPr>
            <p:cNvSpPr/>
            <p:nvPr/>
          </p:nvSpPr>
          <p:spPr>
            <a:xfrm>
              <a:off x="838331" y="1417011"/>
              <a:ext cx="5943600" cy="914400"/>
            </a:xfrm>
            <a:prstGeom prst="rect">
              <a:avLst/>
            </a:prstGeom>
            <a:solidFill>
              <a:srgbClr val="E57FD2"/>
            </a:solidFill>
            <a:ln w="12700">
              <a:noFill/>
            </a:ln>
          </p:spPr>
          <p:style>
            <a:lnRef idx="2">
              <a:schemeClr val="dk1"/>
            </a:lnRef>
            <a:fillRef idx="1">
              <a:schemeClr val="lt1"/>
            </a:fillRef>
            <a:effectRef idx="0">
              <a:schemeClr val="dk1"/>
            </a:effectRef>
            <a:fontRef idx="minor">
              <a:schemeClr val="dk1"/>
            </a:fontRef>
          </p:style>
          <p:txBody>
            <a:bodyPr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algn="ctr"/>
              <a:endParaRPr lang="en-US"/>
            </a:p>
          </p:txBody>
        </p:sp>
        <p:sp>
          <p:nvSpPr>
            <p:cNvPr id="71" name="Rectangle 70">
              <a:extLst>
                <a:ext uri="{FF2B5EF4-FFF2-40B4-BE49-F238E27FC236}">
                  <a16:creationId xmlns:a16="http://schemas.microsoft.com/office/drawing/2014/main" id="{9A807E4F-DA74-430F-90EC-1626A0963759}"/>
                </a:ext>
              </a:extLst>
            </p:cNvPr>
            <p:cNvSpPr/>
            <p:nvPr/>
          </p:nvSpPr>
          <p:spPr>
            <a:xfrm>
              <a:off x="766586" y="1345294"/>
              <a:ext cx="5943600" cy="914400"/>
            </a:xfrm>
            <a:prstGeom prst="rect">
              <a:avLst/>
            </a:prstGeom>
            <a:solidFill>
              <a:schemeClr val="bg1"/>
            </a:solidFill>
            <a:ln w="12700">
              <a:solidFill>
                <a:srgbClr val="A6228C"/>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es-ES_tradnl"/>
              </a:defPPr>
              <a:lvl1pPr algn="l" rtl="0" fontAlgn="base">
                <a:spcBef>
                  <a:spcPct val="0"/>
                </a:spcBef>
                <a:spcAft>
                  <a:spcPct val="0"/>
                </a:spcAft>
                <a:defRPr sz="2700" kern="1200">
                  <a:solidFill>
                    <a:schemeClr val="dk1"/>
                  </a:solidFill>
                  <a:latin typeface="+mn-lt"/>
                  <a:ea typeface="+mn-ea"/>
                  <a:cs typeface="+mn-cs"/>
                </a:defRPr>
              </a:lvl1pPr>
              <a:lvl2pPr marL="432688" algn="l" rtl="0" fontAlgn="base">
                <a:spcBef>
                  <a:spcPct val="0"/>
                </a:spcBef>
                <a:spcAft>
                  <a:spcPct val="0"/>
                </a:spcAft>
                <a:defRPr sz="2700" kern="1200">
                  <a:solidFill>
                    <a:schemeClr val="dk1"/>
                  </a:solidFill>
                  <a:latin typeface="+mn-lt"/>
                  <a:ea typeface="+mn-ea"/>
                  <a:cs typeface="+mn-cs"/>
                </a:defRPr>
              </a:lvl2pPr>
              <a:lvl3pPr marL="865374" algn="l" rtl="0" fontAlgn="base">
                <a:spcBef>
                  <a:spcPct val="0"/>
                </a:spcBef>
                <a:spcAft>
                  <a:spcPct val="0"/>
                </a:spcAft>
                <a:defRPr sz="2700" kern="1200">
                  <a:solidFill>
                    <a:schemeClr val="dk1"/>
                  </a:solidFill>
                  <a:latin typeface="+mn-lt"/>
                  <a:ea typeface="+mn-ea"/>
                  <a:cs typeface="+mn-cs"/>
                </a:defRPr>
              </a:lvl3pPr>
              <a:lvl4pPr marL="1298062" algn="l" rtl="0" fontAlgn="base">
                <a:spcBef>
                  <a:spcPct val="0"/>
                </a:spcBef>
                <a:spcAft>
                  <a:spcPct val="0"/>
                </a:spcAft>
                <a:defRPr sz="2700" kern="1200">
                  <a:solidFill>
                    <a:schemeClr val="dk1"/>
                  </a:solidFill>
                  <a:latin typeface="+mn-lt"/>
                  <a:ea typeface="+mn-ea"/>
                  <a:cs typeface="+mn-cs"/>
                </a:defRPr>
              </a:lvl4pPr>
              <a:lvl5pPr marL="1730748" algn="l" rtl="0" fontAlgn="base">
                <a:spcBef>
                  <a:spcPct val="0"/>
                </a:spcBef>
                <a:spcAft>
                  <a:spcPct val="0"/>
                </a:spcAft>
                <a:defRPr sz="2700" kern="1200">
                  <a:solidFill>
                    <a:schemeClr val="dk1"/>
                  </a:solidFill>
                  <a:latin typeface="+mn-lt"/>
                  <a:ea typeface="+mn-ea"/>
                  <a:cs typeface="+mn-cs"/>
                </a:defRPr>
              </a:lvl5pPr>
              <a:lvl6pPr marL="2163435" algn="l" defTabSz="865374" rtl="0" eaLnBrk="1" latinLnBrk="0" hangingPunct="1">
                <a:defRPr sz="2700" kern="1200">
                  <a:solidFill>
                    <a:schemeClr val="dk1"/>
                  </a:solidFill>
                  <a:latin typeface="+mn-lt"/>
                  <a:ea typeface="+mn-ea"/>
                  <a:cs typeface="+mn-cs"/>
                </a:defRPr>
              </a:lvl6pPr>
              <a:lvl7pPr marL="2596122" algn="l" defTabSz="865374" rtl="0" eaLnBrk="1" latinLnBrk="0" hangingPunct="1">
                <a:defRPr sz="2700" kern="1200">
                  <a:solidFill>
                    <a:schemeClr val="dk1"/>
                  </a:solidFill>
                  <a:latin typeface="+mn-lt"/>
                  <a:ea typeface="+mn-ea"/>
                  <a:cs typeface="+mn-cs"/>
                </a:defRPr>
              </a:lvl7pPr>
              <a:lvl8pPr marL="3028810" algn="l" defTabSz="865374" rtl="0" eaLnBrk="1" latinLnBrk="0" hangingPunct="1">
                <a:defRPr sz="2700" kern="1200">
                  <a:solidFill>
                    <a:schemeClr val="dk1"/>
                  </a:solidFill>
                  <a:latin typeface="+mn-lt"/>
                  <a:ea typeface="+mn-ea"/>
                  <a:cs typeface="+mn-cs"/>
                </a:defRPr>
              </a:lvl8pPr>
              <a:lvl9pPr marL="3461497" algn="l" defTabSz="865374" rtl="0" eaLnBrk="1" latinLnBrk="0" hangingPunct="1">
                <a:defRPr sz="2700" kern="1200">
                  <a:solidFill>
                    <a:schemeClr val="dk1"/>
                  </a:solidFill>
                  <a:latin typeface="+mn-lt"/>
                  <a:ea typeface="+mn-ea"/>
                  <a:cs typeface="+mn-cs"/>
                </a:defRPr>
              </a:lvl9pPr>
            </a:lstStyle>
            <a:p>
              <a:pPr marL="285750" indent="-285750">
                <a:spcBef>
                  <a:spcPts val="0"/>
                </a:spcBef>
                <a:spcAft>
                  <a:spcPts val="0"/>
                </a:spcAft>
                <a:buFont typeface="Arial"/>
                <a:buChar char="•"/>
              </a:pPr>
              <a:endParaRPr lang="en-AU" sz="2200" b="1" dirty="0">
                <a:solidFill>
                  <a:srgbClr val="000000"/>
                </a:solidFill>
                <a:latin typeface="Atkinson Hyperlegible"/>
                <a:ea typeface="+mn-lt"/>
                <a:cs typeface="+mn-lt"/>
              </a:endParaRPr>
            </a:p>
            <a:p>
              <a:pPr marL="285750" indent="-285750">
                <a:spcBef>
                  <a:spcPts val="0"/>
                </a:spcBef>
                <a:spcAft>
                  <a:spcPts val="0"/>
                </a:spcAft>
                <a:buFont typeface="Arial"/>
                <a:buChar char="•"/>
              </a:pPr>
              <a:endParaRPr lang="en-US" sz="2200" b="1" dirty="0">
                <a:solidFill>
                  <a:srgbClr val="000000"/>
                </a:solidFill>
                <a:latin typeface="Atkinson Hyperlegible"/>
                <a:ea typeface="+mn-lt"/>
                <a:cs typeface="+mn-lt"/>
              </a:endParaRPr>
            </a:p>
          </p:txBody>
        </p:sp>
        <p:sp>
          <p:nvSpPr>
            <p:cNvPr id="72" name="Oval 71">
              <a:extLst>
                <a:ext uri="{FF2B5EF4-FFF2-40B4-BE49-F238E27FC236}">
                  <a16:creationId xmlns:a16="http://schemas.microsoft.com/office/drawing/2014/main" id="{B789FA49-0061-4F7D-A840-FDD9A244B720}"/>
                </a:ext>
              </a:extLst>
            </p:cNvPr>
            <p:cNvSpPr/>
            <p:nvPr/>
          </p:nvSpPr>
          <p:spPr>
            <a:xfrm>
              <a:off x="486579" y="1515023"/>
              <a:ext cx="574933" cy="574943"/>
            </a:xfrm>
            <a:prstGeom prst="ellipse">
              <a:avLst/>
            </a:prstGeom>
            <a:solidFill>
              <a:srgbClr val="E57FD2"/>
            </a:solidFill>
            <a:ln w="28575">
              <a:solidFill>
                <a:schemeClr val="bg2"/>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b="1" dirty="0">
                  <a:solidFill>
                    <a:schemeClr val="tx1"/>
                  </a:solidFill>
                  <a:latin typeface="Atkinson Hyperlegible"/>
                  <a:cs typeface="Arial"/>
                </a:rPr>
                <a:t>3</a:t>
              </a:r>
              <a:endParaRPr lang="en-US" b="1" dirty="0">
                <a:solidFill>
                  <a:schemeClr val="tx1"/>
                </a:solidFill>
                <a:latin typeface="Atkinson Hyperlegible"/>
              </a:endParaRPr>
            </a:p>
          </p:txBody>
        </p:sp>
        <p:sp>
          <p:nvSpPr>
            <p:cNvPr id="73" name="TextBox 72">
              <a:extLst>
                <a:ext uri="{FF2B5EF4-FFF2-40B4-BE49-F238E27FC236}">
                  <a16:creationId xmlns:a16="http://schemas.microsoft.com/office/drawing/2014/main" id="{4C1B4456-6D52-452B-99F7-5640E3E4F315}"/>
                </a:ext>
              </a:extLst>
            </p:cNvPr>
            <p:cNvSpPr txBox="1"/>
            <p:nvPr/>
          </p:nvSpPr>
          <p:spPr>
            <a:xfrm>
              <a:off x="1147237" y="1417774"/>
              <a:ext cx="55629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000000"/>
                  </a:solidFill>
                  <a:latin typeface="Atkinson Hyperlegible"/>
                </a:rPr>
                <a:t>Rank problems based on risk and possible impact to prioritize improvements.</a:t>
              </a:r>
              <a:endParaRPr lang="en-US" sz="2200" dirty="0">
                <a:solidFill>
                  <a:srgbClr val="000000"/>
                </a:solidFill>
                <a:cs typeface="Arial"/>
              </a:endParaRPr>
            </a:p>
          </p:txBody>
        </p:sp>
      </p:grpSp>
      <p:grpSp>
        <p:nvGrpSpPr>
          <p:cNvPr id="8" name="Group 7">
            <a:extLst>
              <a:ext uri="{FF2B5EF4-FFF2-40B4-BE49-F238E27FC236}">
                <a16:creationId xmlns:a16="http://schemas.microsoft.com/office/drawing/2014/main" id="{E1223946-9D65-48D9-B501-0982BC633C6F}"/>
              </a:ext>
            </a:extLst>
          </p:cNvPr>
          <p:cNvGrpSpPr/>
          <p:nvPr/>
        </p:nvGrpSpPr>
        <p:grpSpPr>
          <a:xfrm>
            <a:off x="611598" y="5857026"/>
            <a:ext cx="6035040" cy="520700"/>
            <a:chOff x="6424346" y="6210300"/>
            <a:chExt cx="6035040" cy="520700"/>
          </a:xfrm>
        </p:grpSpPr>
        <p:sp>
          <p:nvSpPr>
            <p:cNvPr id="37" name="Rectangle 36">
              <a:extLst>
                <a:ext uri="{FF2B5EF4-FFF2-40B4-BE49-F238E27FC236}">
                  <a16:creationId xmlns:a16="http://schemas.microsoft.com/office/drawing/2014/main" id="{4B65D095-3611-437A-8991-999C040543EA}"/>
                </a:ext>
              </a:extLst>
            </p:cNvPr>
            <p:cNvSpPr/>
            <p:nvPr/>
          </p:nvSpPr>
          <p:spPr>
            <a:xfrm flipH="1" flipV="1">
              <a:off x="6424346" y="6210300"/>
              <a:ext cx="6035040" cy="520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43145189-93B7-4B28-8FD1-F1E597B61269}"/>
                </a:ext>
              </a:extLst>
            </p:cNvPr>
            <p:cNvSpPr txBox="1"/>
            <p:nvPr/>
          </p:nvSpPr>
          <p:spPr>
            <a:xfrm>
              <a:off x="6811242" y="6270595"/>
              <a:ext cx="526124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tkinson Hyperlegible"/>
                </a:rPr>
                <a:t>Supporting tools: </a:t>
              </a:r>
              <a:r>
                <a:rPr lang="en-US" sz="2000" dirty="0">
                  <a:latin typeface="Atkinson Hyperlegible"/>
                </a:rPr>
                <a:t>Risk assessment template</a:t>
              </a:r>
              <a:endParaRPr lang="en-US" sz="2000" dirty="0">
                <a:cs typeface="Arial"/>
              </a:endParaRPr>
            </a:p>
          </p:txBody>
        </p:sp>
      </p:grpSp>
      <p:grpSp>
        <p:nvGrpSpPr>
          <p:cNvPr id="3" name="Group 2">
            <a:extLst>
              <a:ext uri="{FF2B5EF4-FFF2-40B4-BE49-F238E27FC236}">
                <a16:creationId xmlns:a16="http://schemas.microsoft.com/office/drawing/2014/main" id="{9832CBE6-F6ED-4FF7-B6E1-212B5512CD78}"/>
              </a:ext>
            </a:extLst>
          </p:cNvPr>
          <p:cNvGrpSpPr/>
          <p:nvPr/>
        </p:nvGrpSpPr>
        <p:grpSpPr>
          <a:xfrm>
            <a:off x="6917440" y="1560840"/>
            <a:ext cx="4930862" cy="4991778"/>
            <a:chOff x="7076987" y="1690749"/>
            <a:chExt cx="4930862" cy="4991778"/>
          </a:xfrm>
        </p:grpSpPr>
        <p:sp>
          <p:nvSpPr>
            <p:cNvPr id="78" name="Rectangle 77">
              <a:extLst>
                <a:ext uri="{FF2B5EF4-FFF2-40B4-BE49-F238E27FC236}">
                  <a16:creationId xmlns:a16="http://schemas.microsoft.com/office/drawing/2014/main" id="{9905FD19-EED2-4A95-BDDA-E98ADC3D1BBA}"/>
                </a:ext>
              </a:extLst>
            </p:cNvPr>
            <p:cNvSpPr/>
            <p:nvPr/>
          </p:nvSpPr>
          <p:spPr>
            <a:xfrm flipH="1" flipV="1">
              <a:off x="7076987" y="1690749"/>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88BF4035-5CC8-49B2-881C-E2C5286680EF}"/>
                </a:ext>
              </a:extLst>
            </p:cNvPr>
            <p:cNvSpPr/>
            <p:nvPr/>
          </p:nvSpPr>
          <p:spPr>
            <a:xfrm flipH="1" flipV="1">
              <a:off x="11093449" y="5768127"/>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descr="A building with a blue roof&#10;&#10;Description automatically generated">
              <a:extLst>
                <a:ext uri="{FF2B5EF4-FFF2-40B4-BE49-F238E27FC236}">
                  <a16:creationId xmlns:a16="http://schemas.microsoft.com/office/drawing/2014/main" id="{1072FA79-5F0F-4839-AD03-E6FBC6121A1C}"/>
                </a:ext>
              </a:extLst>
            </p:cNvPr>
            <p:cNvPicPr>
              <a:picLocks noChangeAspect="1"/>
            </p:cNvPicPr>
            <p:nvPr/>
          </p:nvPicPr>
          <p:blipFill>
            <a:blip r:embed="rId5"/>
            <a:srcRect l="2893" t="3988" r="35767" b="457"/>
            <a:stretch>
              <a:fillRect/>
            </a:stretch>
          </p:blipFill>
          <p:spPr>
            <a:xfrm>
              <a:off x="7164468" y="1776114"/>
              <a:ext cx="4748131" cy="4830213"/>
            </a:xfrm>
            <a:custGeom>
              <a:avLst/>
              <a:gdLst>
                <a:gd name="connsiteX0" fmla="*/ 0 w 4748131"/>
                <a:gd name="connsiteY0" fmla="*/ 0 h 4830213"/>
                <a:gd name="connsiteX1" fmla="*/ 4748131 w 4748131"/>
                <a:gd name="connsiteY1" fmla="*/ 0 h 4830213"/>
                <a:gd name="connsiteX2" fmla="*/ 4748131 w 4748131"/>
                <a:gd name="connsiteY2" fmla="*/ 4830213 h 4830213"/>
                <a:gd name="connsiteX3" fmla="*/ 0 w 4748131"/>
                <a:gd name="connsiteY3" fmla="*/ 4830213 h 4830213"/>
              </a:gdLst>
              <a:ahLst/>
              <a:cxnLst>
                <a:cxn ang="0">
                  <a:pos x="connsiteX0" y="connsiteY0"/>
                </a:cxn>
                <a:cxn ang="0">
                  <a:pos x="connsiteX1" y="connsiteY1"/>
                </a:cxn>
                <a:cxn ang="0">
                  <a:pos x="connsiteX2" y="connsiteY2"/>
                </a:cxn>
                <a:cxn ang="0">
                  <a:pos x="connsiteX3" y="connsiteY3"/>
                </a:cxn>
              </a:cxnLst>
              <a:rect l="l" t="t" r="r" b="b"/>
              <a:pathLst>
                <a:path w="4748131" h="4830213">
                  <a:moveTo>
                    <a:pt x="0" y="0"/>
                  </a:moveTo>
                  <a:lnTo>
                    <a:pt x="4748131" y="0"/>
                  </a:lnTo>
                  <a:lnTo>
                    <a:pt x="4748131" y="4830213"/>
                  </a:lnTo>
                  <a:lnTo>
                    <a:pt x="0" y="4830213"/>
                  </a:lnTo>
                  <a:close/>
                </a:path>
              </a:pathLst>
            </a:custGeom>
          </p:spPr>
        </p:pic>
        <p:sp>
          <p:nvSpPr>
            <p:cNvPr id="27" name="TextBox 5">
              <a:extLst>
                <a:ext uri="{FF2B5EF4-FFF2-40B4-BE49-F238E27FC236}">
                  <a16:creationId xmlns:a16="http://schemas.microsoft.com/office/drawing/2014/main" id="{EF694E5F-15A6-CF07-4DD3-519F3E46E5F7}"/>
                </a:ext>
              </a:extLst>
            </p:cNvPr>
            <p:cNvSpPr txBox="1"/>
            <p:nvPr/>
          </p:nvSpPr>
          <p:spPr>
            <a:xfrm>
              <a:off x="7158539" y="6375495"/>
              <a:ext cx="1371601" cy="230832"/>
            </a:xfrm>
            <a:prstGeom prst="rect">
              <a:avLst/>
            </a:prstGeom>
            <a:solidFill>
              <a:schemeClr val="bg1">
                <a:alpha val="70000"/>
              </a:schemeClr>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Arial"/>
                  <a:cs typeface="Arial"/>
                </a:rPr>
                <a:t>Credit: WHO/Will Seal</a:t>
              </a:r>
            </a:p>
          </p:txBody>
        </p:sp>
      </p:grpSp>
      <p:pic>
        <p:nvPicPr>
          <p:cNvPr id="2" name="05">
            <a:hlinkClick r:id="" action="ppaction://media"/>
            <a:extLst>
              <a:ext uri="{FF2B5EF4-FFF2-40B4-BE49-F238E27FC236}">
                <a16:creationId xmlns:a16="http://schemas.microsoft.com/office/drawing/2014/main" id="{518DA73F-BC5F-9417-6C48-BFC04C4388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2808774137"/>
      </p:ext>
    </p:extLst>
  </p:cSld>
  <p:clrMapOvr>
    <a:masterClrMapping/>
  </p:clrMapOvr>
  <mc:AlternateContent xmlns:mc="http://schemas.openxmlformats.org/markup-compatibility/2006">
    <mc:Choice xmlns:p14="http://schemas.microsoft.com/office/powerpoint/2010/main" Requires="p14">
      <p:transition spd="slow" p14:dur="2000" advClick="0" advTm="35710"/>
    </mc:Choice>
    <mc:Fallback>
      <p:transition spd="slow" advClick="0" advTm="3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712"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63" presetClass="path" presetSubtype="0" accel="50000" decel="50000" fill="hold" nodeType="withEffect">
                                  <p:stCondLst>
                                    <p:cond delay="11500"/>
                                  </p:stCondLst>
                                  <p:childTnLst>
                                    <p:animMotion origin="layout" path="M 0 -3.33333E-6 L 0.28307 -3.33333E-6 " pathEditMode="relative" rAng="0" ptsTypes="AA">
                                      <p:cBhvr>
                                        <p:cTn id="16" dur="750" fill="hold"/>
                                        <p:tgtEl>
                                          <p:spTgt spid="3"/>
                                        </p:tgtEl>
                                        <p:attrNameLst>
                                          <p:attrName>ppt_x</p:attrName>
                                          <p:attrName>ppt_y</p:attrName>
                                        </p:attrNameLst>
                                      </p:cBhvr>
                                      <p:rCtr x="14154" y="0"/>
                                    </p:animMotion>
                                  </p:childTnLst>
                                </p:cTn>
                              </p:par>
                              <p:par>
                                <p:cTn id="17" presetID="22" presetClass="entr" presetSubtype="8" fill="hold" grpId="0" nodeType="withEffect">
                                  <p:stCondLst>
                                    <p:cond delay="1175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 presetClass="entr" presetSubtype="8" fill="hold" nodeType="withEffect">
                                  <p:stCondLst>
                                    <p:cond delay="1200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500" fill="hold"/>
                                        <p:tgtEl>
                                          <p:spTgt spid="59"/>
                                        </p:tgtEl>
                                        <p:attrNameLst>
                                          <p:attrName>ppt_x</p:attrName>
                                        </p:attrNameLst>
                                      </p:cBhvr>
                                      <p:tavLst>
                                        <p:tav tm="0">
                                          <p:val>
                                            <p:strVal val="0-#ppt_w/2"/>
                                          </p:val>
                                        </p:tav>
                                        <p:tav tm="100000">
                                          <p:val>
                                            <p:strVal val="#ppt_x"/>
                                          </p:val>
                                        </p:tav>
                                      </p:tavLst>
                                    </p:anim>
                                    <p:anim calcmode="lin" valueType="num">
                                      <p:cBhvr additive="base">
                                        <p:cTn id="23" dur="500" fill="hold"/>
                                        <p:tgtEl>
                                          <p:spTgt spid="59"/>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21500"/>
                                  </p:stCondLst>
                                  <p:childTnLst>
                                    <p:set>
                                      <p:cBhvr>
                                        <p:cTn id="25" dur="1" fill="hold">
                                          <p:stCondLst>
                                            <p:cond delay="0"/>
                                          </p:stCondLst>
                                        </p:cTn>
                                        <p:tgtEl>
                                          <p:spTgt spid="64"/>
                                        </p:tgtEl>
                                        <p:attrNameLst>
                                          <p:attrName>style.visibility</p:attrName>
                                        </p:attrNameLst>
                                      </p:cBhvr>
                                      <p:to>
                                        <p:strVal val="visible"/>
                                      </p:to>
                                    </p:set>
                                    <p:anim calcmode="lin" valueType="num">
                                      <p:cBhvr additive="base">
                                        <p:cTn id="26" dur="500" fill="hold"/>
                                        <p:tgtEl>
                                          <p:spTgt spid="64"/>
                                        </p:tgtEl>
                                        <p:attrNameLst>
                                          <p:attrName>ppt_x</p:attrName>
                                        </p:attrNameLst>
                                      </p:cBhvr>
                                      <p:tavLst>
                                        <p:tav tm="0">
                                          <p:val>
                                            <p:strVal val="0-#ppt_w/2"/>
                                          </p:val>
                                        </p:tav>
                                        <p:tav tm="100000">
                                          <p:val>
                                            <p:strVal val="#ppt_x"/>
                                          </p:val>
                                        </p:tav>
                                      </p:tavLst>
                                    </p:anim>
                                    <p:anim calcmode="lin" valueType="num">
                                      <p:cBhvr additive="base">
                                        <p:cTn id="27" dur="500" fill="hold"/>
                                        <p:tgtEl>
                                          <p:spTgt spid="64"/>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26500"/>
                                  </p:stCondLst>
                                  <p:childTnLst>
                                    <p:set>
                                      <p:cBhvr>
                                        <p:cTn id="29" dur="1" fill="hold">
                                          <p:stCondLst>
                                            <p:cond delay="0"/>
                                          </p:stCondLst>
                                        </p:cTn>
                                        <p:tgtEl>
                                          <p:spTgt spid="69"/>
                                        </p:tgtEl>
                                        <p:attrNameLst>
                                          <p:attrName>style.visibility</p:attrName>
                                        </p:attrNameLst>
                                      </p:cBhvr>
                                      <p:to>
                                        <p:strVal val="visible"/>
                                      </p:to>
                                    </p:set>
                                    <p:anim calcmode="lin" valueType="num">
                                      <p:cBhvr additive="base">
                                        <p:cTn id="30" dur="500" fill="hold"/>
                                        <p:tgtEl>
                                          <p:spTgt spid="69"/>
                                        </p:tgtEl>
                                        <p:attrNameLst>
                                          <p:attrName>ppt_x</p:attrName>
                                        </p:attrNameLst>
                                      </p:cBhvr>
                                      <p:tavLst>
                                        <p:tav tm="0">
                                          <p:val>
                                            <p:strVal val="0-#ppt_w/2"/>
                                          </p:val>
                                        </p:tav>
                                        <p:tav tm="100000">
                                          <p:val>
                                            <p:strVal val="#ppt_x"/>
                                          </p:val>
                                        </p:tav>
                                      </p:tavLst>
                                    </p:anim>
                                    <p:anim calcmode="lin" valueType="num">
                                      <p:cBhvr additive="base">
                                        <p:cTn id="31" dur="500" fill="hold"/>
                                        <p:tgtEl>
                                          <p:spTgt spid="69"/>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700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par>
                                <p:cTn id="36" presetID="2" presetClass="exit" presetSubtype="8" fill="hold" grpId="1" nodeType="withEffect">
                                  <p:stCondLst>
                                    <p:cond delay="35710"/>
                                  </p:stCondLst>
                                  <p:childTnLst>
                                    <p:anim calcmode="lin" valueType="num">
                                      <p:cBhvr additive="base">
                                        <p:cTn id="37" dur="500"/>
                                        <p:tgtEl>
                                          <p:spTgt spid="4"/>
                                        </p:tgtEl>
                                        <p:attrNameLst>
                                          <p:attrName>ppt_x</p:attrName>
                                        </p:attrNameLst>
                                      </p:cBhvr>
                                      <p:tavLst>
                                        <p:tav tm="0">
                                          <p:val>
                                            <p:strVal val="ppt_x"/>
                                          </p:val>
                                        </p:tav>
                                        <p:tav tm="100000">
                                          <p:val>
                                            <p:strVal val="0-ppt_w/2"/>
                                          </p:val>
                                        </p:tav>
                                      </p:tavLst>
                                    </p:anim>
                                    <p:anim calcmode="lin" valueType="num">
                                      <p:cBhvr additive="base">
                                        <p:cTn id="38" dur="500"/>
                                        <p:tgtEl>
                                          <p:spTgt spid="4"/>
                                        </p:tgtEl>
                                        <p:attrNameLst>
                                          <p:attrName>ppt_y</p:attrName>
                                        </p:attrNameLst>
                                      </p:cBhvr>
                                      <p:tavLst>
                                        <p:tav tm="0">
                                          <p:val>
                                            <p:strVal val="ppt_y"/>
                                          </p:val>
                                        </p:tav>
                                        <p:tav tm="100000">
                                          <p:val>
                                            <p:strVal val="ppt_y"/>
                                          </p:val>
                                        </p:tav>
                                      </p:tavLst>
                                    </p:anim>
                                    <p:set>
                                      <p:cBhvr>
                                        <p:cTn id="39" dur="1" fill="hold">
                                          <p:stCondLst>
                                            <p:cond delay="499"/>
                                          </p:stCondLst>
                                        </p:cTn>
                                        <p:tgtEl>
                                          <p:spTgt spid="4"/>
                                        </p:tgtEl>
                                        <p:attrNameLst>
                                          <p:attrName>style.visibility</p:attrName>
                                        </p:attrNameLst>
                                      </p:cBhvr>
                                      <p:to>
                                        <p:strVal val="hidden"/>
                                      </p:to>
                                    </p:set>
                                  </p:childTnLst>
                                </p:cTn>
                              </p:par>
                              <p:par>
                                <p:cTn id="40" presetID="2" presetClass="exit" presetSubtype="8" fill="hold" grpId="1" nodeType="withEffect">
                                  <p:stCondLst>
                                    <p:cond delay="35710"/>
                                  </p:stCondLst>
                                  <p:childTnLst>
                                    <p:anim calcmode="lin" valueType="num">
                                      <p:cBhvr additive="base">
                                        <p:cTn id="41" dur="500"/>
                                        <p:tgtEl>
                                          <p:spTgt spid="13"/>
                                        </p:tgtEl>
                                        <p:attrNameLst>
                                          <p:attrName>ppt_x</p:attrName>
                                        </p:attrNameLst>
                                      </p:cBhvr>
                                      <p:tavLst>
                                        <p:tav tm="0">
                                          <p:val>
                                            <p:strVal val="ppt_x"/>
                                          </p:val>
                                        </p:tav>
                                        <p:tav tm="100000">
                                          <p:val>
                                            <p:strVal val="0-ppt_w/2"/>
                                          </p:val>
                                        </p:tav>
                                      </p:tavLst>
                                    </p:anim>
                                    <p:anim calcmode="lin" valueType="num">
                                      <p:cBhvr additive="base">
                                        <p:cTn id="42" dur="500"/>
                                        <p:tgtEl>
                                          <p:spTgt spid="13"/>
                                        </p:tgtEl>
                                        <p:attrNameLst>
                                          <p:attrName>ppt_y</p:attrName>
                                        </p:attrNameLst>
                                      </p:cBhvr>
                                      <p:tavLst>
                                        <p:tav tm="0">
                                          <p:val>
                                            <p:strVal val="ppt_y"/>
                                          </p:val>
                                        </p:tav>
                                        <p:tav tm="100000">
                                          <p:val>
                                            <p:strVal val="ppt_y"/>
                                          </p:val>
                                        </p:tav>
                                      </p:tavLst>
                                    </p:anim>
                                    <p:set>
                                      <p:cBhvr>
                                        <p:cTn id="43" dur="1" fill="hold">
                                          <p:stCondLst>
                                            <p:cond delay="499"/>
                                          </p:stCondLst>
                                        </p:cTn>
                                        <p:tgtEl>
                                          <p:spTgt spid="13"/>
                                        </p:tgtEl>
                                        <p:attrNameLst>
                                          <p:attrName>style.visibility</p:attrName>
                                        </p:attrNameLst>
                                      </p:cBhvr>
                                      <p:to>
                                        <p:strVal val="hidden"/>
                                      </p:to>
                                    </p:set>
                                  </p:childTnLst>
                                </p:cTn>
                              </p:par>
                              <p:par>
                                <p:cTn id="44" presetID="2" presetClass="exit" presetSubtype="8" fill="hold" nodeType="withEffect">
                                  <p:stCondLst>
                                    <p:cond delay="35710"/>
                                  </p:stCondLst>
                                  <p:childTnLst>
                                    <p:anim calcmode="lin" valueType="num">
                                      <p:cBhvr additive="base">
                                        <p:cTn id="45" dur="500"/>
                                        <p:tgtEl>
                                          <p:spTgt spid="59"/>
                                        </p:tgtEl>
                                        <p:attrNameLst>
                                          <p:attrName>ppt_x</p:attrName>
                                        </p:attrNameLst>
                                      </p:cBhvr>
                                      <p:tavLst>
                                        <p:tav tm="0">
                                          <p:val>
                                            <p:strVal val="ppt_x"/>
                                          </p:val>
                                        </p:tav>
                                        <p:tav tm="100000">
                                          <p:val>
                                            <p:strVal val="0-ppt_w/2"/>
                                          </p:val>
                                        </p:tav>
                                      </p:tavLst>
                                    </p:anim>
                                    <p:anim calcmode="lin" valueType="num">
                                      <p:cBhvr additive="base">
                                        <p:cTn id="46" dur="500"/>
                                        <p:tgtEl>
                                          <p:spTgt spid="59"/>
                                        </p:tgtEl>
                                        <p:attrNameLst>
                                          <p:attrName>ppt_y</p:attrName>
                                        </p:attrNameLst>
                                      </p:cBhvr>
                                      <p:tavLst>
                                        <p:tav tm="0">
                                          <p:val>
                                            <p:strVal val="ppt_y"/>
                                          </p:val>
                                        </p:tav>
                                        <p:tav tm="100000">
                                          <p:val>
                                            <p:strVal val="ppt_y"/>
                                          </p:val>
                                        </p:tav>
                                      </p:tavLst>
                                    </p:anim>
                                    <p:set>
                                      <p:cBhvr>
                                        <p:cTn id="47" dur="1" fill="hold">
                                          <p:stCondLst>
                                            <p:cond delay="499"/>
                                          </p:stCondLst>
                                        </p:cTn>
                                        <p:tgtEl>
                                          <p:spTgt spid="59"/>
                                        </p:tgtEl>
                                        <p:attrNameLst>
                                          <p:attrName>style.visibility</p:attrName>
                                        </p:attrNameLst>
                                      </p:cBhvr>
                                      <p:to>
                                        <p:strVal val="hidden"/>
                                      </p:to>
                                    </p:set>
                                  </p:childTnLst>
                                </p:cTn>
                              </p:par>
                              <p:par>
                                <p:cTn id="48" presetID="2" presetClass="exit" presetSubtype="8" fill="hold" nodeType="withEffect">
                                  <p:stCondLst>
                                    <p:cond delay="35710"/>
                                  </p:stCondLst>
                                  <p:childTnLst>
                                    <p:anim calcmode="lin" valueType="num">
                                      <p:cBhvr additive="base">
                                        <p:cTn id="49" dur="500"/>
                                        <p:tgtEl>
                                          <p:spTgt spid="64"/>
                                        </p:tgtEl>
                                        <p:attrNameLst>
                                          <p:attrName>ppt_x</p:attrName>
                                        </p:attrNameLst>
                                      </p:cBhvr>
                                      <p:tavLst>
                                        <p:tav tm="0">
                                          <p:val>
                                            <p:strVal val="ppt_x"/>
                                          </p:val>
                                        </p:tav>
                                        <p:tav tm="100000">
                                          <p:val>
                                            <p:strVal val="0-ppt_w/2"/>
                                          </p:val>
                                        </p:tav>
                                      </p:tavLst>
                                    </p:anim>
                                    <p:anim calcmode="lin" valueType="num">
                                      <p:cBhvr additive="base">
                                        <p:cTn id="50" dur="500"/>
                                        <p:tgtEl>
                                          <p:spTgt spid="64"/>
                                        </p:tgtEl>
                                        <p:attrNameLst>
                                          <p:attrName>ppt_y</p:attrName>
                                        </p:attrNameLst>
                                      </p:cBhvr>
                                      <p:tavLst>
                                        <p:tav tm="0">
                                          <p:val>
                                            <p:strVal val="ppt_y"/>
                                          </p:val>
                                        </p:tav>
                                        <p:tav tm="100000">
                                          <p:val>
                                            <p:strVal val="ppt_y"/>
                                          </p:val>
                                        </p:tav>
                                      </p:tavLst>
                                    </p:anim>
                                    <p:set>
                                      <p:cBhvr>
                                        <p:cTn id="51" dur="1" fill="hold">
                                          <p:stCondLst>
                                            <p:cond delay="499"/>
                                          </p:stCondLst>
                                        </p:cTn>
                                        <p:tgtEl>
                                          <p:spTgt spid="64"/>
                                        </p:tgtEl>
                                        <p:attrNameLst>
                                          <p:attrName>style.visibility</p:attrName>
                                        </p:attrNameLst>
                                      </p:cBhvr>
                                      <p:to>
                                        <p:strVal val="hidden"/>
                                      </p:to>
                                    </p:set>
                                  </p:childTnLst>
                                </p:cTn>
                              </p:par>
                              <p:par>
                                <p:cTn id="52" presetID="2" presetClass="exit" presetSubtype="8" fill="hold" nodeType="withEffect">
                                  <p:stCondLst>
                                    <p:cond delay="35710"/>
                                  </p:stCondLst>
                                  <p:childTnLst>
                                    <p:anim calcmode="lin" valueType="num">
                                      <p:cBhvr additive="base">
                                        <p:cTn id="53" dur="500"/>
                                        <p:tgtEl>
                                          <p:spTgt spid="69"/>
                                        </p:tgtEl>
                                        <p:attrNameLst>
                                          <p:attrName>ppt_x</p:attrName>
                                        </p:attrNameLst>
                                      </p:cBhvr>
                                      <p:tavLst>
                                        <p:tav tm="0">
                                          <p:val>
                                            <p:strVal val="ppt_x"/>
                                          </p:val>
                                        </p:tav>
                                        <p:tav tm="100000">
                                          <p:val>
                                            <p:strVal val="0-ppt_w/2"/>
                                          </p:val>
                                        </p:tav>
                                      </p:tavLst>
                                    </p:anim>
                                    <p:anim calcmode="lin" valueType="num">
                                      <p:cBhvr additive="base">
                                        <p:cTn id="54" dur="500"/>
                                        <p:tgtEl>
                                          <p:spTgt spid="69"/>
                                        </p:tgtEl>
                                        <p:attrNameLst>
                                          <p:attrName>ppt_y</p:attrName>
                                        </p:attrNameLst>
                                      </p:cBhvr>
                                      <p:tavLst>
                                        <p:tav tm="0">
                                          <p:val>
                                            <p:strVal val="ppt_y"/>
                                          </p:val>
                                        </p:tav>
                                        <p:tav tm="100000">
                                          <p:val>
                                            <p:strVal val="ppt_y"/>
                                          </p:val>
                                        </p:tav>
                                      </p:tavLst>
                                    </p:anim>
                                    <p:set>
                                      <p:cBhvr>
                                        <p:cTn id="55" dur="1" fill="hold">
                                          <p:stCondLst>
                                            <p:cond delay="499"/>
                                          </p:stCondLst>
                                        </p:cTn>
                                        <p:tgtEl>
                                          <p:spTgt spid="69"/>
                                        </p:tgtEl>
                                        <p:attrNameLst>
                                          <p:attrName>style.visibility</p:attrName>
                                        </p:attrNameLst>
                                      </p:cBhvr>
                                      <p:to>
                                        <p:strVal val="hidden"/>
                                      </p:to>
                                    </p:set>
                                  </p:childTnLst>
                                </p:cTn>
                              </p:par>
                              <p:par>
                                <p:cTn id="56" presetID="2" presetClass="exit" presetSubtype="8" fill="hold" nodeType="withEffect">
                                  <p:stCondLst>
                                    <p:cond delay="35710"/>
                                  </p:stCondLst>
                                  <p:childTnLst>
                                    <p:anim calcmode="lin" valueType="num">
                                      <p:cBhvr additive="base">
                                        <p:cTn id="57" dur="500"/>
                                        <p:tgtEl>
                                          <p:spTgt spid="8"/>
                                        </p:tgtEl>
                                        <p:attrNameLst>
                                          <p:attrName>ppt_x</p:attrName>
                                        </p:attrNameLst>
                                      </p:cBhvr>
                                      <p:tavLst>
                                        <p:tav tm="0">
                                          <p:val>
                                            <p:strVal val="ppt_x"/>
                                          </p:val>
                                        </p:tav>
                                        <p:tav tm="100000">
                                          <p:val>
                                            <p:strVal val="0-ppt_w/2"/>
                                          </p:val>
                                        </p:tav>
                                      </p:tavLst>
                                    </p:anim>
                                    <p:anim calcmode="lin" valueType="num">
                                      <p:cBhvr additive="base">
                                        <p:cTn id="58" dur="500"/>
                                        <p:tgtEl>
                                          <p:spTgt spid="8"/>
                                        </p:tgtEl>
                                        <p:attrNameLst>
                                          <p:attrName>ppt_y</p:attrName>
                                        </p:attrNameLst>
                                      </p:cBhvr>
                                      <p:tavLst>
                                        <p:tav tm="0">
                                          <p:val>
                                            <p:strVal val="ppt_y"/>
                                          </p:val>
                                        </p:tav>
                                        <p:tav tm="100000">
                                          <p:val>
                                            <p:strVal val="ppt_y"/>
                                          </p:val>
                                        </p:tav>
                                      </p:tavLst>
                                    </p:anim>
                                    <p:set>
                                      <p:cBhvr>
                                        <p:cTn id="59" dur="1" fill="hold">
                                          <p:stCondLst>
                                            <p:cond delay="499"/>
                                          </p:stCondLst>
                                        </p:cTn>
                                        <p:tgtEl>
                                          <p:spTgt spid="8"/>
                                        </p:tgtEl>
                                        <p:attrNameLst>
                                          <p:attrName>style.visibility</p:attrName>
                                        </p:attrNameLst>
                                      </p:cBhvr>
                                      <p:to>
                                        <p:strVal val="hidden"/>
                                      </p:to>
                                    </p:set>
                                  </p:childTnLst>
                                </p:cTn>
                              </p:par>
                              <p:par>
                                <p:cTn id="60" presetID="2" presetClass="exit" presetSubtype="2" fill="hold" nodeType="withEffect">
                                  <p:stCondLst>
                                    <p:cond delay="35710"/>
                                  </p:stCondLst>
                                  <p:childTnLst>
                                    <p:anim calcmode="lin" valueType="num">
                                      <p:cBhvr additive="base">
                                        <p:cTn id="61" dur="500"/>
                                        <p:tgtEl>
                                          <p:spTgt spid="3"/>
                                        </p:tgtEl>
                                        <p:attrNameLst>
                                          <p:attrName>ppt_x</p:attrName>
                                        </p:attrNameLst>
                                      </p:cBhvr>
                                      <p:tavLst>
                                        <p:tav tm="0">
                                          <p:val>
                                            <p:strVal val="ppt_x"/>
                                          </p:val>
                                        </p:tav>
                                        <p:tav tm="100000">
                                          <p:val>
                                            <p:strVal val="1+ppt_w/2"/>
                                          </p:val>
                                        </p:tav>
                                      </p:tavLst>
                                    </p:anim>
                                    <p:anim calcmode="lin" valueType="num">
                                      <p:cBhvr additive="base">
                                        <p:cTn id="62" dur="500"/>
                                        <p:tgtEl>
                                          <p:spTgt spid="3"/>
                                        </p:tgtEl>
                                        <p:attrNameLst>
                                          <p:attrName>ppt_y</p:attrName>
                                        </p:attrNameLst>
                                      </p:cBhvr>
                                      <p:tavLst>
                                        <p:tav tm="0">
                                          <p:val>
                                            <p:strVal val="ppt_y"/>
                                          </p:val>
                                        </p:tav>
                                        <p:tav tm="100000">
                                          <p:val>
                                            <p:strVal val="ppt_y"/>
                                          </p:val>
                                        </p:tav>
                                      </p:tavLst>
                                    </p:anim>
                                    <p:set>
                                      <p:cBhvr>
                                        <p:cTn id="6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
                </p:tgtEl>
              </p:cMediaNode>
            </p:audio>
          </p:childTnLst>
        </p:cTn>
      </p:par>
    </p:tnLst>
    <p:bldLst>
      <p:bldP spid="4" grpId="0"/>
      <p:bldP spid="4"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20" y="101421"/>
            <a:ext cx="11786480" cy="584775"/>
          </a:xfrm>
          <a:prstGeom prst="rect">
            <a:avLst/>
          </a:prstGeom>
          <a:noFill/>
        </p:spPr>
        <p:txBody>
          <a:bodyPr wrap="square" rtlCol="0">
            <a:spAutoFit/>
          </a:bodyPr>
          <a:lstStyle/>
          <a:p>
            <a:r>
              <a:rPr lang="en-US" sz="3200" b="1" dirty="0">
                <a:solidFill>
                  <a:srgbClr val="A6228C"/>
                </a:solidFill>
                <a:latin typeface="Atkinson Hyperlegible" pitchFamily="2" charset="0"/>
              </a:rPr>
              <a:t>Calculating the risk of each problem</a:t>
            </a:r>
          </a:p>
        </p:txBody>
      </p:sp>
      <p:graphicFrame>
        <p:nvGraphicFramePr>
          <p:cNvPr id="28" name="Table 27">
            <a:extLst>
              <a:ext uri="{FF2B5EF4-FFF2-40B4-BE49-F238E27FC236}">
                <a16:creationId xmlns:a16="http://schemas.microsoft.com/office/drawing/2014/main" id="{6F29373E-8343-4613-B411-9E32E976C900}"/>
              </a:ext>
            </a:extLst>
          </p:cNvPr>
          <p:cNvGraphicFramePr>
            <a:graphicFrameLocks noGrp="1"/>
          </p:cNvGraphicFramePr>
          <p:nvPr>
            <p:extLst>
              <p:ext uri="{D42A27DB-BD31-4B8C-83A1-F6EECF244321}">
                <p14:modId xmlns:p14="http://schemas.microsoft.com/office/powerpoint/2010/main" val="2852556309"/>
              </p:ext>
            </p:extLst>
          </p:nvPr>
        </p:nvGraphicFramePr>
        <p:xfrm>
          <a:off x="273049" y="798027"/>
          <a:ext cx="11712575" cy="5840641"/>
        </p:xfrm>
        <a:graphic>
          <a:graphicData uri="http://schemas.openxmlformats.org/drawingml/2006/table">
            <a:tbl>
              <a:tblPr firstRow="1" firstCol="1" bandRow="1">
                <a:tableStyleId>{E8034E78-7F5D-4C2E-B375-FC64B27BC917}</a:tableStyleId>
              </a:tblPr>
              <a:tblGrid>
                <a:gridCol w="2002122">
                  <a:extLst>
                    <a:ext uri="{9D8B030D-6E8A-4147-A177-3AD203B41FA5}">
                      <a16:colId xmlns:a16="http://schemas.microsoft.com/office/drawing/2014/main" val="2117715799"/>
                    </a:ext>
                  </a:extLst>
                </a:gridCol>
                <a:gridCol w="2557735">
                  <a:extLst>
                    <a:ext uri="{9D8B030D-6E8A-4147-A177-3AD203B41FA5}">
                      <a16:colId xmlns:a16="http://schemas.microsoft.com/office/drawing/2014/main" val="3425377300"/>
                    </a:ext>
                  </a:extLst>
                </a:gridCol>
                <a:gridCol w="7152718">
                  <a:extLst>
                    <a:ext uri="{9D8B030D-6E8A-4147-A177-3AD203B41FA5}">
                      <a16:colId xmlns:a16="http://schemas.microsoft.com/office/drawing/2014/main" val="3988768389"/>
                    </a:ext>
                  </a:extLst>
                </a:gridCol>
              </a:tblGrid>
              <a:tr h="424146">
                <a:tc>
                  <a:txBody>
                    <a:bodyPr/>
                    <a:lstStyle/>
                    <a:p>
                      <a:pPr marL="0" marR="0" algn="ctr">
                        <a:lnSpc>
                          <a:spcPct val="115000"/>
                        </a:lnSpc>
                        <a:spcBef>
                          <a:spcPts val="0"/>
                        </a:spcBef>
                        <a:spcAft>
                          <a:spcPts val="0"/>
                        </a:spcAft>
                      </a:pPr>
                      <a:r>
                        <a:rPr lang="en-GB" sz="2200" b="1" dirty="0">
                          <a:solidFill>
                            <a:schemeClr val="bg1"/>
                          </a:solidFill>
                          <a:effectLst/>
                          <a:latin typeface="Atkinson Hyperlegible" pitchFamily="2" charset="0"/>
                        </a:rPr>
                        <a:t>Category</a:t>
                      </a:r>
                      <a:endParaRPr lang="en-GB" sz="2200" b="1" dirty="0">
                        <a:solidFill>
                          <a:schemeClr val="bg1"/>
                        </a:solidFill>
                        <a:effectLst/>
                        <a:latin typeface="Atkinson Hyperlegible" pitchFamily="2" charset="0"/>
                        <a:ea typeface="SimSun" panose="02010600030101010101" pitchFamily="2" charset="-122"/>
                        <a:cs typeface="Times New Roman" panose="02020603050405020304" pitchFamily="18" charset="0"/>
                      </a:endParaRPr>
                    </a:p>
                  </a:txBody>
                  <a:tcPr marL="45835" marR="4583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p>
                      <a:pPr marL="0" marR="0" algn="ctr">
                        <a:lnSpc>
                          <a:spcPct val="115000"/>
                        </a:lnSpc>
                        <a:spcBef>
                          <a:spcPts val="0"/>
                        </a:spcBef>
                        <a:spcAft>
                          <a:spcPts val="0"/>
                        </a:spcAft>
                      </a:pPr>
                      <a:r>
                        <a:rPr lang="en-GB" sz="2200" b="1" dirty="0">
                          <a:solidFill>
                            <a:schemeClr val="bg1"/>
                          </a:solidFill>
                          <a:effectLst/>
                          <a:latin typeface="Atkinson Hyperlegible" pitchFamily="2" charset="0"/>
                        </a:rPr>
                        <a:t>Score</a:t>
                      </a:r>
                      <a:endParaRPr lang="en-US" sz="2200" dirty="0">
                        <a:solidFill>
                          <a:schemeClr val="bg1"/>
                        </a:solidFill>
                        <a:effectLst/>
                        <a:latin typeface="Atkinson Hyperlegible" pitchFamily="2" charset="0"/>
                        <a:ea typeface="SimSun" panose="02010600030101010101" pitchFamily="2" charset="-122"/>
                        <a:cs typeface="Times New Roman" panose="02020603050405020304" pitchFamily="18" charset="0"/>
                      </a:endParaRPr>
                    </a:p>
                  </a:txBody>
                  <a:tcPr marL="45835" marR="4583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p>
                      <a:pPr marL="0" marR="0" algn="ctr">
                        <a:lnSpc>
                          <a:spcPct val="115000"/>
                        </a:lnSpc>
                        <a:spcBef>
                          <a:spcPts val="0"/>
                        </a:spcBef>
                        <a:spcAft>
                          <a:spcPts val="0"/>
                        </a:spcAft>
                      </a:pPr>
                      <a:r>
                        <a:rPr lang="en-GB" sz="2200" b="1" dirty="0">
                          <a:solidFill>
                            <a:schemeClr val="bg1"/>
                          </a:solidFill>
                          <a:effectLst/>
                          <a:latin typeface="Atkinson Hyperlegible" pitchFamily="2" charset="0"/>
                        </a:rPr>
                        <a:t>Description</a:t>
                      </a:r>
                      <a:endParaRPr lang="en-US" sz="2200" dirty="0">
                        <a:solidFill>
                          <a:schemeClr val="bg1"/>
                        </a:solidFill>
                        <a:effectLst/>
                        <a:latin typeface="Atkinson Hyperlegible" pitchFamily="2" charset="0"/>
                        <a:ea typeface="SimSun" panose="02010600030101010101" pitchFamily="2" charset="-122"/>
                        <a:cs typeface="Times New Roman" panose="02020603050405020304" pitchFamily="18" charset="0"/>
                      </a:endParaRPr>
                    </a:p>
                  </a:txBody>
                  <a:tcPr marL="45835" marR="4583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extLst>
                  <a:ext uri="{0D108BD9-81ED-4DB2-BD59-A6C34878D82A}">
                    <a16:rowId xmlns:a16="http://schemas.microsoft.com/office/drawing/2014/main" val="2644687953"/>
                  </a:ext>
                </a:extLst>
              </a:tr>
              <a:tr h="651767">
                <a:tc rowSpan="3">
                  <a:txBody>
                    <a:bodyPr/>
                    <a:lstStyle/>
                    <a:p>
                      <a:pPr marL="91440" marR="0">
                        <a:lnSpc>
                          <a:spcPct val="100000"/>
                        </a:lnSpc>
                        <a:spcBef>
                          <a:spcPts val="0"/>
                        </a:spcBef>
                        <a:spcAft>
                          <a:spcPts val="0"/>
                        </a:spcAft>
                      </a:pPr>
                      <a:r>
                        <a:rPr lang="en-GB" sz="2000" b="1" dirty="0">
                          <a:solidFill>
                            <a:schemeClr val="bg1"/>
                          </a:solidFill>
                          <a:effectLst/>
                          <a:latin typeface="Atkinson Hyperlegible" pitchFamily="2" charset="0"/>
                        </a:rPr>
                        <a:t>Severity of consequences to facility users and environment </a:t>
                      </a:r>
                      <a:endParaRPr lang="en-US" sz="2000" dirty="0">
                        <a:solidFill>
                          <a:schemeClr val="bg1"/>
                        </a:solidFill>
                        <a:effectLst/>
                        <a:latin typeface="Atkinson Hyperlegible" pitchFamily="2" charset="0"/>
                        <a:ea typeface="SimSun" panose="02010600030101010101" pitchFamily="2" charset="-122"/>
                        <a:cs typeface="Times New Roman" panose="02020603050405020304" pitchFamily="18" charset="0"/>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p>
                      <a:pPr marL="91440" marR="0" algn="l">
                        <a:lnSpc>
                          <a:spcPct val="100000"/>
                        </a:lnSpc>
                        <a:spcBef>
                          <a:spcPts val="0"/>
                        </a:spcBef>
                        <a:spcAft>
                          <a:spcPts val="0"/>
                        </a:spcAft>
                      </a:pPr>
                      <a:r>
                        <a:rPr lang="en-GB" sz="1800" dirty="0">
                          <a:solidFill>
                            <a:schemeClr val="tx1"/>
                          </a:solidFill>
                          <a:effectLst/>
                          <a:latin typeface="Atkinson Hyperlegible" pitchFamily="2" charset="0"/>
                        </a:rPr>
                        <a:t>0–3 = low severity </a:t>
                      </a:r>
                      <a:endParaRPr lang="en-US" sz="1800" dirty="0">
                        <a:solidFill>
                          <a:schemeClr val="tx1"/>
                        </a:solidFill>
                        <a:effectLst/>
                        <a:latin typeface="Atkinson Hyperlegible" pitchFamily="2" charset="0"/>
                        <a:ea typeface="SimSun" panose="02010600030101010101" pitchFamily="2" charset="-122"/>
                        <a:cs typeface="Times New Roman" panose="02020603050405020304" pitchFamily="18" charset="0"/>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91440" marR="0" lvl="0">
                        <a:lnSpc>
                          <a:spcPct val="100000"/>
                        </a:lnSpc>
                        <a:spcBef>
                          <a:spcPts val="0"/>
                        </a:spcBef>
                        <a:spcAft>
                          <a:spcPts val="0"/>
                        </a:spcAft>
                        <a:buNone/>
                      </a:pPr>
                      <a:r>
                        <a:rPr lang="en-GB" sz="1800" b="0" u="none" strike="noStrike" noProof="0" dirty="0">
                          <a:solidFill>
                            <a:schemeClr val="tx1"/>
                          </a:solidFill>
                          <a:effectLst/>
                          <a:latin typeface="Atkinson Hyperlegible" pitchFamily="2" charset="0"/>
                        </a:rPr>
                        <a:t>No significant health impacts are expected, yet enhancements are necessary to meet standards and enhance care quality.</a:t>
                      </a:r>
                      <a:endParaRPr lang="en-US" b="0" i="0" u="none" strike="noStrike" noProof="0" dirty="0">
                        <a:solidFill>
                          <a:schemeClr val="tx1"/>
                        </a:solidFill>
                        <a:latin typeface="Atkinson Hyperlegible" pitchFamily="2" charset="0"/>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extLst>
                  <a:ext uri="{0D108BD9-81ED-4DB2-BD59-A6C34878D82A}">
                    <a16:rowId xmlns:a16="http://schemas.microsoft.com/office/drawing/2014/main" val="2816492720"/>
                  </a:ext>
                </a:extLst>
              </a:tr>
              <a:tr h="1319117">
                <a:tc vMerge="1">
                  <a:txBody>
                    <a:bodyPr/>
                    <a:lstStyle/>
                    <a:p>
                      <a:endParaRPr lang="en-US"/>
                    </a:p>
                  </a:txBody>
                  <a:tcPr/>
                </a:tc>
                <a:tc>
                  <a:txBody>
                    <a:bodyPr/>
                    <a:lstStyle/>
                    <a:p>
                      <a:pPr marL="91440" marR="0" algn="l">
                        <a:lnSpc>
                          <a:spcPct val="100000"/>
                        </a:lnSpc>
                        <a:spcBef>
                          <a:spcPts val="0"/>
                        </a:spcBef>
                        <a:spcAft>
                          <a:spcPts val="0"/>
                        </a:spcAft>
                      </a:pPr>
                      <a:r>
                        <a:rPr lang="en-GB" sz="1800" dirty="0">
                          <a:solidFill>
                            <a:schemeClr val="tx1"/>
                          </a:solidFill>
                          <a:effectLst/>
                          <a:latin typeface="Atkinson Hyperlegible" pitchFamily="2" charset="0"/>
                        </a:rPr>
                        <a:t>4–6 = medium severity</a:t>
                      </a:r>
                      <a:endParaRPr lang="en-US" sz="1800" dirty="0">
                        <a:solidFill>
                          <a:schemeClr val="tx1"/>
                        </a:solidFill>
                        <a:effectLst/>
                        <a:latin typeface="Atkinson Hyperlegible" pitchFamily="2" charset="0"/>
                        <a:ea typeface="SimSun"/>
                        <a:cs typeface="Times New Roman"/>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tc>
                  <a:txBody>
                    <a:bodyPr/>
                    <a:lstStyle/>
                    <a:p>
                      <a:pPr marL="91440" marR="0" lvl="0">
                        <a:lnSpc>
                          <a:spcPct val="100000"/>
                        </a:lnSpc>
                        <a:spcBef>
                          <a:spcPts val="0"/>
                        </a:spcBef>
                        <a:spcAft>
                          <a:spcPts val="0"/>
                        </a:spcAft>
                        <a:buNone/>
                      </a:pPr>
                      <a:r>
                        <a:rPr lang="en-US" sz="1800" dirty="0">
                          <a:solidFill>
                            <a:schemeClr val="tx1"/>
                          </a:solidFill>
                          <a:effectLst/>
                          <a:latin typeface="Atkinson Hyperlegible" pitchFamily="2" charset="0"/>
                          <a:ea typeface="SimSun"/>
                          <a:cs typeface="Times New Roman"/>
                        </a:rPr>
                        <a:t>Moderate adverse health effects, service-related discomfort </a:t>
                      </a:r>
                      <a:br>
                        <a:rPr lang="en-US" sz="1800" dirty="0">
                          <a:solidFill>
                            <a:schemeClr val="tx1"/>
                          </a:solidFill>
                          <a:effectLst/>
                          <a:latin typeface="Atkinson Hyperlegible" pitchFamily="2" charset="0"/>
                          <a:ea typeface="SimSun"/>
                          <a:cs typeface="Times New Roman"/>
                        </a:rPr>
                      </a:br>
                      <a:r>
                        <a:rPr lang="en-US" sz="1800" dirty="0">
                          <a:solidFill>
                            <a:schemeClr val="tx1"/>
                          </a:solidFill>
                          <a:effectLst/>
                          <a:latin typeface="Atkinson Hyperlegible" pitchFamily="2" charset="0"/>
                          <a:ea typeface="SimSun"/>
                          <a:cs typeface="Times New Roman"/>
                        </a:rPr>
                        <a:t>(e.g., unpleasant </a:t>
                      </a:r>
                      <a:r>
                        <a:rPr lang="en-US" sz="1800" dirty="0" err="1">
                          <a:solidFill>
                            <a:schemeClr val="tx1"/>
                          </a:solidFill>
                          <a:effectLst/>
                          <a:latin typeface="Atkinson Hyperlegible" pitchFamily="2" charset="0"/>
                          <a:ea typeface="SimSun"/>
                          <a:cs typeface="Times New Roman"/>
                        </a:rPr>
                        <a:t>odours</a:t>
                      </a:r>
                      <a:r>
                        <a:rPr lang="en-US" sz="1800" dirty="0">
                          <a:solidFill>
                            <a:schemeClr val="tx1"/>
                          </a:solidFill>
                          <a:effectLst/>
                          <a:latin typeface="Atkinson Hyperlegible" pitchFamily="2" charset="0"/>
                          <a:ea typeface="SimSun"/>
                          <a:cs typeface="Times New Roman"/>
                        </a:rPr>
                        <a:t>, unsatisfactory working conditions, potential for minor injuries) and negative impacts on staff morale, performance and the environment are likely.</a:t>
                      </a:r>
                      <a:endParaRPr lang="en-GB" sz="1800" dirty="0">
                        <a:solidFill>
                          <a:schemeClr val="tx1"/>
                        </a:solidFill>
                        <a:effectLst/>
                        <a:latin typeface="Atkinson Hyperlegible" pitchFamily="2" charset="0"/>
                        <a:ea typeface="SimSun"/>
                        <a:cs typeface="Times New Roman"/>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extLst>
                  <a:ext uri="{0D108BD9-81ED-4DB2-BD59-A6C34878D82A}">
                    <a16:rowId xmlns:a16="http://schemas.microsoft.com/office/drawing/2014/main" val="3629820087"/>
                  </a:ext>
                </a:extLst>
              </a:tr>
              <a:tr h="1319117">
                <a:tc vMerge="1">
                  <a:txBody>
                    <a:bodyPr/>
                    <a:lstStyle/>
                    <a:p>
                      <a:endParaRPr lang="en-US"/>
                    </a:p>
                  </a:txBody>
                  <a:tcPr/>
                </a:tc>
                <a:tc>
                  <a:txBody>
                    <a:bodyPr/>
                    <a:lstStyle/>
                    <a:p>
                      <a:pPr marL="91440" marR="0" algn="l">
                        <a:lnSpc>
                          <a:spcPct val="100000"/>
                        </a:lnSpc>
                        <a:spcBef>
                          <a:spcPts val="0"/>
                        </a:spcBef>
                        <a:spcAft>
                          <a:spcPts val="0"/>
                        </a:spcAft>
                      </a:pPr>
                      <a:r>
                        <a:rPr lang="en-GB" sz="1800" dirty="0">
                          <a:solidFill>
                            <a:schemeClr val="tx1"/>
                          </a:solidFill>
                          <a:effectLst/>
                          <a:latin typeface="Atkinson Hyperlegible" pitchFamily="2" charset="0"/>
                        </a:rPr>
                        <a:t>7–10 = high severity</a:t>
                      </a:r>
                      <a:endParaRPr lang="en-US" sz="1800" dirty="0">
                        <a:solidFill>
                          <a:schemeClr val="tx1"/>
                        </a:solidFill>
                        <a:effectLst/>
                        <a:latin typeface="Atkinson Hyperlegible" pitchFamily="2" charset="0"/>
                        <a:ea typeface="SimSun"/>
                        <a:cs typeface="Times New Roman"/>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91440" marR="0" lvl="0">
                        <a:lnSpc>
                          <a:spcPct val="100000"/>
                        </a:lnSpc>
                        <a:spcBef>
                          <a:spcPts val="0"/>
                        </a:spcBef>
                        <a:spcAft>
                          <a:spcPts val="0"/>
                        </a:spcAft>
                        <a:buNone/>
                      </a:pPr>
                      <a:r>
                        <a:rPr lang="en-GB" sz="1800" b="0" u="none" strike="noStrike" noProof="0" dirty="0">
                          <a:solidFill>
                            <a:schemeClr val="tx1"/>
                          </a:solidFill>
                          <a:effectLst/>
                          <a:latin typeface="Atkinson Hyperlegible" pitchFamily="2" charset="0"/>
                        </a:rPr>
                        <a:t>The issue is highly likely to cause injuries, illness, or infections, hinder essential services, compromise the dignity and safety of facility users, and significantly contaminate the environment, affecting nearby communities.</a:t>
                      </a:r>
                      <a:endParaRPr lang="en-US" b="0" i="0" u="none" strike="noStrike" noProof="0" dirty="0">
                        <a:solidFill>
                          <a:schemeClr val="tx1"/>
                        </a:solidFill>
                        <a:latin typeface="Atkinson Hyperlegible" pitchFamily="2" charset="0"/>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extLst>
                  <a:ext uri="{0D108BD9-81ED-4DB2-BD59-A6C34878D82A}">
                    <a16:rowId xmlns:a16="http://schemas.microsoft.com/office/drawing/2014/main" val="1065377458"/>
                  </a:ext>
                </a:extLst>
              </a:tr>
              <a:tr h="651767">
                <a:tc rowSpan="3">
                  <a:txBody>
                    <a:bodyPr/>
                    <a:lstStyle/>
                    <a:p>
                      <a:pPr marL="91440" marR="0">
                        <a:lnSpc>
                          <a:spcPct val="100000"/>
                        </a:lnSpc>
                        <a:spcBef>
                          <a:spcPts val="0"/>
                        </a:spcBef>
                        <a:spcAft>
                          <a:spcPts val="0"/>
                        </a:spcAft>
                      </a:pPr>
                      <a:r>
                        <a:rPr lang="en-GB" sz="2000" b="1" dirty="0">
                          <a:solidFill>
                            <a:schemeClr val="bg1"/>
                          </a:solidFill>
                          <a:effectLst/>
                          <a:latin typeface="Atkinson Hyperlegible" pitchFamily="2" charset="0"/>
                        </a:rPr>
                        <a:t>Likelihood of occurrence </a:t>
                      </a:r>
                      <a:endParaRPr lang="en-US" sz="2000" dirty="0">
                        <a:solidFill>
                          <a:schemeClr val="bg1"/>
                        </a:solidFill>
                        <a:effectLst/>
                        <a:latin typeface="Atkinson Hyperlegible" pitchFamily="2" charset="0"/>
                        <a:ea typeface="SimSun" panose="02010600030101010101" pitchFamily="2" charset="-122"/>
                        <a:cs typeface="Times New Roman" panose="02020603050405020304" pitchFamily="18" charset="0"/>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p>
                      <a:pPr marL="91440" marR="0" algn="l">
                        <a:lnSpc>
                          <a:spcPct val="100000"/>
                        </a:lnSpc>
                        <a:spcBef>
                          <a:spcPts val="0"/>
                        </a:spcBef>
                        <a:spcAft>
                          <a:spcPts val="0"/>
                        </a:spcAft>
                      </a:pPr>
                      <a:r>
                        <a:rPr lang="en-GB" sz="1800" dirty="0">
                          <a:solidFill>
                            <a:schemeClr val="tx1"/>
                          </a:solidFill>
                          <a:effectLst/>
                          <a:latin typeface="Atkinson Hyperlegible" pitchFamily="2" charset="0"/>
                        </a:rPr>
                        <a:t>0–3 = likely to occur only rarely</a:t>
                      </a:r>
                      <a:endParaRPr lang="en-US" sz="1800" dirty="0">
                        <a:solidFill>
                          <a:schemeClr val="tx1"/>
                        </a:solidFill>
                        <a:effectLst/>
                        <a:latin typeface="Atkinson Hyperlegible" pitchFamily="2" charset="0"/>
                        <a:ea typeface="SimSun" panose="02010600030101010101" pitchFamily="2" charset="-122"/>
                        <a:cs typeface="Times New Roman" panose="02020603050405020304" pitchFamily="18" charset="0"/>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tc>
                  <a:txBody>
                    <a:bodyPr/>
                    <a:lstStyle/>
                    <a:p>
                      <a:pPr marL="91440" marR="0">
                        <a:lnSpc>
                          <a:spcPct val="100000"/>
                        </a:lnSpc>
                        <a:spcBef>
                          <a:spcPts val="0"/>
                        </a:spcBef>
                        <a:spcAft>
                          <a:spcPts val="0"/>
                        </a:spcAft>
                      </a:pPr>
                      <a:r>
                        <a:rPr lang="en-GB" sz="1800" dirty="0">
                          <a:solidFill>
                            <a:schemeClr val="tx1"/>
                          </a:solidFill>
                          <a:effectLst/>
                          <a:latin typeface="Atkinson Hyperlegible" pitchFamily="2" charset="0"/>
                        </a:rPr>
                        <a:t>The problem is likely to occur only rarely.</a:t>
                      </a:r>
                      <a:endParaRPr lang="en-US" sz="1800" dirty="0">
                        <a:solidFill>
                          <a:schemeClr val="tx1"/>
                        </a:solidFill>
                        <a:effectLst/>
                        <a:latin typeface="Atkinson Hyperlegible" pitchFamily="2" charset="0"/>
                        <a:ea typeface="SimSun" panose="02010600030101010101" pitchFamily="2" charset="-122"/>
                        <a:cs typeface="Times New Roman" panose="02020603050405020304" pitchFamily="18" charset="0"/>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extLst>
                  <a:ext uri="{0D108BD9-81ED-4DB2-BD59-A6C34878D82A}">
                    <a16:rowId xmlns:a16="http://schemas.microsoft.com/office/drawing/2014/main" val="545682005"/>
                  </a:ext>
                </a:extLst>
              </a:tr>
              <a:tr h="651767">
                <a:tc vMerge="1">
                  <a:txBody>
                    <a:bodyPr/>
                    <a:lstStyle/>
                    <a:p>
                      <a:endParaRPr lang="en-US"/>
                    </a:p>
                  </a:txBody>
                  <a:tcPr/>
                </a:tc>
                <a:tc>
                  <a:txBody>
                    <a:bodyPr/>
                    <a:lstStyle/>
                    <a:p>
                      <a:pPr marL="91440" marR="0" algn="l">
                        <a:lnSpc>
                          <a:spcPct val="100000"/>
                        </a:lnSpc>
                        <a:spcBef>
                          <a:spcPts val="0"/>
                        </a:spcBef>
                        <a:spcAft>
                          <a:spcPts val="0"/>
                        </a:spcAft>
                      </a:pPr>
                      <a:r>
                        <a:rPr lang="en-US" sz="1800" dirty="0">
                          <a:solidFill>
                            <a:schemeClr val="tx1"/>
                          </a:solidFill>
                          <a:effectLst/>
                          <a:latin typeface="Atkinson Hyperlegible" pitchFamily="2" charset="0"/>
                        </a:rPr>
                        <a:t>4–6 = may occur occasionally / half the time</a:t>
                      </a:r>
                      <a:endParaRPr lang="en-US" sz="1800" dirty="0">
                        <a:solidFill>
                          <a:schemeClr val="tx1"/>
                        </a:solidFill>
                        <a:effectLst/>
                        <a:latin typeface="Atkinson Hyperlegible" pitchFamily="2" charset="0"/>
                        <a:ea typeface="SimSun"/>
                        <a:cs typeface="Times New Roman"/>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tc>
                  <a:txBody>
                    <a:bodyPr/>
                    <a:lstStyle/>
                    <a:p>
                      <a:pPr marL="91440" marR="0">
                        <a:lnSpc>
                          <a:spcPct val="100000"/>
                        </a:lnSpc>
                        <a:spcBef>
                          <a:spcPts val="0"/>
                        </a:spcBef>
                        <a:spcAft>
                          <a:spcPts val="0"/>
                        </a:spcAft>
                      </a:pPr>
                      <a:r>
                        <a:rPr lang="en-GB" sz="1800" dirty="0">
                          <a:solidFill>
                            <a:schemeClr val="tx1"/>
                          </a:solidFill>
                          <a:effectLst/>
                          <a:latin typeface="Atkinson Hyperlegible" pitchFamily="2" charset="0"/>
                        </a:rPr>
                        <a:t>The problem is somewhat likely to occur.</a:t>
                      </a:r>
                      <a:endParaRPr lang="en-US" sz="1800" dirty="0">
                        <a:solidFill>
                          <a:schemeClr val="tx1"/>
                        </a:solidFill>
                        <a:effectLst/>
                        <a:latin typeface="Atkinson Hyperlegible" pitchFamily="2" charset="0"/>
                        <a:ea typeface="SimSun" panose="02010600030101010101" pitchFamily="2" charset="-122"/>
                        <a:cs typeface="Times New Roman" panose="02020603050405020304" pitchFamily="18" charset="0"/>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extLst>
                  <a:ext uri="{0D108BD9-81ED-4DB2-BD59-A6C34878D82A}">
                    <a16:rowId xmlns:a16="http://schemas.microsoft.com/office/drawing/2014/main" val="2657217643"/>
                  </a:ext>
                </a:extLst>
              </a:tr>
              <a:tr h="651767">
                <a:tc vMerge="1">
                  <a:txBody>
                    <a:bodyPr/>
                    <a:lstStyle/>
                    <a:p>
                      <a:endParaRPr lang="en-US"/>
                    </a:p>
                  </a:txBody>
                  <a:tcPr/>
                </a:tc>
                <a:tc>
                  <a:txBody>
                    <a:bodyPr/>
                    <a:lstStyle/>
                    <a:p>
                      <a:pPr marL="91440" marR="0" algn="l">
                        <a:lnSpc>
                          <a:spcPct val="100000"/>
                        </a:lnSpc>
                        <a:spcBef>
                          <a:spcPts val="0"/>
                        </a:spcBef>
                        <a:spcAft>
                          <a:spcPts val="0"/>
                        </a:spcAft>
                      </a:pPr>
                      <a:r>
                        <a:rPr lang="en-GB" sz="1800" dirty="0">
                          <a:solidFill>
                            <a:schemeClr val="tx1"/>
                          </a:solidFill>
                          <a:effectLst/>
                          <a:latin typeface="Atkinson Hyperlegible" pitchFamily="2" charset="0"/>
                        </a:rPr>
                        <a:t>7–10 = highly likely to occur</a:t>
                      </a:r>
                      <a:endParaRPr lang="en-US" sz="1800" dirty="0">
                        <a:solidFill>
                          <a:schemeClr val="tx1"/>
                        </a:solidFill>
                        <a:effectLst/>
                        <a:latin typeface="Atkinson Hyperlegible" pitchFamily="2" charset="0"/>
                        <a:ea typeface="SimSun" panose="02010600030101010101" pitchFamily="2" charset="-122"/>
                        <a:cs typeface="Times New Roman" panose="02020603050405020304" pitchFamily="18" charset="0"/>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tc>
                  <a:txBody>
                    <a:bodyPr/>
                    <a:lstStyle/>
                    <a:p>
                      <a:pPr marL="91440" marR="0" lvl="0">
                        <a:lnSpc>
                          <a:spcPct val="100000"/>
                        </a:lnSpc>
                        <a:spcBef>
                          <a:spcPts val="0"/>
                        </a:spcBef>
                        <a:spcAft>
                          <a:spcPts val="0"/>
                        </a:spcAft>
                        <a:buNone/>
                      </a:pPr>
                      <a:r>
                        <a:rPr lang="en-GB" sz="1800" b="0" u="none" strike="noStrike" noProof="0" dirty="0">
                          <a:solidFill>
                            <a:schemeClr val="tx1"/>
                          </a:solidFill>
                          <a:effectLst/>
                          <a:latin typeface="Atkinson Hyperlegible" pitchFamily="2" charset="0"/>
                        </a:rPr>
                        <a:t>The issue is persistent, with a very high probability of occurrence.</a:t>
                      </a:r>
                      <a:endParaRPr lang="en-US" b="0" i="0" u="none" strike="noStrike" noProof="0" dirty="0">
                        <a:solidFill>
                          <a:schemeClr val="tx1"/>
                        </a:solidFill>
                        <a:latin typeface="Atkinson Hyperlegible" pitchFamily="2" charset="0"/>
                      </a:endParaRPr>
                    </a:p>
                  </a:txBody>
                  <a:tcPr marL="45835" marR="458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extLst>
                  <a:ext uri="{0D108BD9-81ED-4DB2-BD59-A6C34878D82A}">
                    <a16:rowId xmlns:a16="http://schemas.microsoft.com/office/drawing/2014/main" val="1954700396"/>
                  </a:ext>
                </a:extLst>
              </a:tr>
            </a:tbl>
          </a:graphicData>
        </a:graphic>
      </p:graphicFrame>
      <p:sp>
        <p:nvSpPr>
          <p:cNvPr id="5" name="Rectangle 4">
            <a:extLst>
              <a:ext uri="{FF2B5EF4-FFF2-40B4-BE49-F238E27FC236}">
                <a16:creationId xmlns:a16="http://schemas.microsoft.com/office/drawing/2014/main" id="{24751C83-96BB-6CE9-D860-31EB36AD4AE7}"/>
              </a:ext>
            </a:extLst>
          </p:cNvPr>
          <p:cNvSpPr/>
          <p:nvPr/>
        </p:nvSpPr>
        <p:spPr>
          <a:xfrm>
            <a:off x="273049" y="1239253"/>
            <a:ext cx="1952793" cy="3260558"/>
          </a:xfrm>
          <a:prstGeom prst="rect">
            <a:avLst/>
          </a:prstGeom>
          <a:noFill/>
          <a:ln w="28575">
            <a:solidFill>
              <a:srgbClr val="EF414A"/>
            </a:solidFill>
          </a:ln>
          <a:effectLst>
            <a:glow rad="101600">
              <a:srgbClr val="FED02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3CD02692-C181-33C3-1962-C56A362059E9}"/>
              </a:ext>
            </a:extLst>
          </p:cNvPr>
          <p:cNvSpPr/>
          <p:nvPr/>
        </p:nvSpPr>
        <p:spPr>
          <a:xfrm>
            <a:off x="273049" y="4507832"/>
            <a:ext cx="1952793" cy="2124177"/>
          </a:xfrm>
          <a:prstGeom prst="rect">
            <a:avLst/>
          </a:prstGeom>
          <a:noFill/>
          <a:ln w="28575">
            <a:solidFill>
              <a:srgbClr val="EF414A"/>
            </a:solidFill>
          </a:ln>
          <a:effectLst>
            <a:glow rad="101600">
              <a:srgbClr val="FED02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0F82E871-9409-1911-B113-A10F12FEB310}"/>
              </a:ext>
            </a:extLst>
          </p:cNvPr>
          <p:cNvSpPr/>
          <p:nvPr/>
        </p:nvSpPr>
        <p:spPr>
          <a:xfrm>
            <a:off x="2253138" y="1237648"/>
            <a:ext cx="2573304" cy="630910"/>
          </a:xfrm>
          <a:prstGeom prst="rect">
            <a:avLst/>
          </a:prstGeom>
          <a:noFill/>
          <a:ln w="28575">
            <a:solidFill>
              <a:srgbClr val="EF414A"/>
            </a:solidFill>
          </a:ln>
          <a:effectLst>
            <a:glow rad="101600">
              <a:srgbClr val="FED02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0D182543-7C1A-1197-8CD4-F55D13D1E95F}"/>
              </a:ext>
            </a:extLst>
          </p:cNvPr>
          <p:cNvSpPr/>
          <p:nvPr/>
        </p:nvSpPr>
        <p:spPr>
          <a:xfrm>
            <a:off x="2253138" y="1868558"/>
            <a:ext cx="2573304" cy="1311964"/>
          </a:xfrm>
          <a:prstGeom prst="rect">
            <a:avLst/>
          </a:prstGeom>
          <a:noFill/>
          <a:ln w="28575">
            <a:solidFill>
              <a:srgbClr val="EF414A"/>
            </a:solidFill>
          </a:ln>
          <a:effectLst>
            <a:glow rad="101600">
              <a:srgbClr val="FED02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AE2C99DF-F7E7-2BD9-0C71-351C9516C397}"/>
              </a:ext>
            </a:extLst>
          </p:cNvPr>
          <p:cNvSpPr/>
          <p:nvPr/>
        </p:nvSpPr>
        <p:spPr>
          <a:xfrm>
            <a:off x="2253138" y="3187917"/>
            <a:ext cx="2573304" cy="1311964"/>
          </a:xfrm>
          <a:prstGeom prst="rect">
            <a:avLst/>
          </a:prstGeom>
          <a:noFill/>
          <a:ln w="28575">
            <a:solidFill>
              <a:srgbClr val="EF414A"/>
            </a:solidFill>
          </a:ln>
          <a:effectLst>
            <a:glow rad="101600">
              <a:srgbClr val="FED02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CD5DE876-9946-D1AE-27E2-CA1C6FA72289}"/>
              </a:ext>
            </a:extLst>
          </p:cNvPr>
          <p:cNvSpPr/>
          <p:nvPr/>
        </p:nvSpPr>
        <p:spPr>
          <a:xfrm>
            <a:off x="2253138" y="4507276"/>
            <a:ext cx="2573304" cy="661072"/>
          </a:xfrm>
          <a:prstGeom prst="rect">
            <a:avLst/>
          </a:prstGeom>
          <a:noFill/>
          <a:ln w="28575">
            <a:solidFill>
              <a:srgbClr val="EF414A"/>
            </a:solidFill>
          </a:ln>
          <a:effectLst>
            <a:glow rad="101600">
              <a:srgbClr val="FED02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5648E172-3D06-F55E-5968-4387D7AEB3CA}"/>
              </a:ext>
            </a:extLst>
          </p:cNvPr>
          <p:cNvSpPr/>
          <p:nvPr/>
        </p:nvSpPr>
        <p:spPr>
          <a:xfrm>
            <a:off x="2253138" y="5168347"/>
            <a:ext cx="2573304" cy="802589"/>
          </a:xfrm>
          <a:prstGeom prst="rect">
            <a:avLst/>
          </a:prstGeom>
          <a:noFill/>
          <a:ln w="28575">
            <a:solidFill>
              <a:srgbClr val="EF414A"/>
            </a:solidFill>
          </a:ln>
          <a:effectLst>
            <a:glow rad="101600">
              <a:srgbClr val="FED02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5A9BE542-98A3-6C90-C98D-F65823045114}"/>
              </a:ext>
            </a:extLst>
          </p:cNvPr>
          <p:cNvSpPr/>
          <p:nvPr/>
        </p:nvSpPr>
        <p:spPr>
          <a:xfrm>
            <a:off x="2253138" y="5970937"/>
            <a:ext cx="2573304" cy="661072"/>
          </a:xfrm>
          <a:prstGeom prst="rect">
            <a:avLst/>
          </a:prstGeom>
          <a:noFill/>
          <a:ln w="28575">
            <a:solidFill>
              <a:srgbClr val="EF414A"/>
            </a:solidFill>
          </a:ln>
          <a:effectLst>
            <a:glow rad="101600">
              <a:srgbClr val="FED02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06">
            <a:hlinkClick r:id="" action="ppaction://media"/>
            <a:extLst>
              <a:ext uri="{FF2B5EF4-FFF2-40B4-BE49-F238E27FC236}">
                <a16:creationId xmlns:a16="http://schemas.microsoft.com/office/drawing/2014/main" id="{7B71BC91-7205-0184-8C75-71A0AD7AFC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908701"/>
            <a:ext cx="609600" cy="609600"/>
          </a:xfrm>
          <a:prstGeom prst="rect">
            <a:avLst/>
          </a:prstGeom>
        </p:spPr>
      </p:pic>
    </p:spTree>
    <p:extLst>
      <p:ext uri="{BB962C8B-B14F-4D97-AF65-F5344CB8AC3E}">
        <p14:creationId xmlns:p14="http://schemas.microsoft.com/office/powerpoint/2010/main" val="3995817977"/>
      </p:ext>
    </p:extLst>
  </p:cSld>
  <p:clrMapOvr>
    <a:masterClrMapping/>
  </p:clrMapOvr>
  <mc:AlternateContent xmlns:mc="http://schemas.openxmlformats.org/markup-compatibility/2006">
    <mc:Choice xmlns:p14="http://schemas.microsoft.com/office/powerpoint/2010/main" Requires="p14">
      <p:transition spd="slow" p14:dur="2000" advClick="0" advTm="45290"/>
    </mc:Choice>
    <mc:Fallback>
      <p:transition spd="slow" advClick="0" advTm="45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88"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9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xit" presetSubtype="0" fill="hold" grpId="1" nodeType="withEffect">
                                  <p:stCondLst>
                                    <p:cond delay="1100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grpId="0" nodeType="withEffect">
                                  <p:stCondLst>
                                    <p:cond delay="1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xit" presetSubtype="0" fill="hold" grpId="1" nodeType="withEffect">
                                  <p:stCondLst>
                                    <p:cond delay="1350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grpId="0" nodeType="withEffect">
                                  <p:stCondLst>
                                    <p:cond delay="165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xit" presetSubtype="0" fill="hold" grpId="1" nodeType="withEffect">
                                  <p:stCondLst>
                                    <p:cond delay="1725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ntr" presetSubtype="0" fill="hold" grpId="0" nodeType="withEffect">
                                  <p:stCondLst>
                                    <p:cond delay="1725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xit" presetSubtype="0" fill="hold" grpId="1" nodeType="withEffect">
                                  <p:stCondLst>
                                    <p:cond delay="1770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ntr" presetSubtype="0" fill="hold" grpId="0" nodeType="withEffect">
                                  <p:stCondLst>
                                    <p:cond delay="1770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xit" presetSubtype="0" fill="hold" grpId="1" nodeType="withEffect">
                                  <p:stCondLst>
                                    <p:cond delay="2000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0" presetClass="entr" presetSubtype="0" fill="hold" grpId="0" nodeType="withEffect">
                                  <p:stCondLst>
                                    <p:cond delay="277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xit" presetSubtype="0" fill="hold" grpId="1" nodeType="withEffect">
                                  <p:stCondLst>
                                    <p:cond delay="2890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ntr" presetSubtype="0" fill="hold" grpId="0" nodeType="withEffect">
                                  <p:stCondLst>
                                    <p:cond delay="2890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xit" presetSubtype="0" fill="hold" grpId="1" nodeType="withEffect">
                                  <p:stCondLst>
                                    <p:cond delay="3010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ntr" presetSubtype="0" fill="hold" grpId="0" nodeType="withEffect">
                                  <p:stCondLst>
                                    <p:cond delay="3010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xit" presetSubtype="0" fill="hold" grpId="1" nodeType="withEffect">
                                  <p:stCondLst>
                                    <p:cond delay="330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2" presetClass="exit" presetSubtype="2" fill="hold" nodeType="withEffect">
                                  <p:stCondLst>
                                    <p:cond delay="45290"/>
                                  </p:stCondLst>
                                  <p:childTnLst>
                                    <p:anim calcmode="lin" valueType="num">
                                      <p:cBhvr additive="base">
                                        <p:cTn id="64" dur="500"/>
                                        <p:tgtEl>
                                          <p:spTgt spid="28"/>
                                        </p:tgtEl>
                                        <p:attrNameLst>
                                          <p:attrName>ppt_x</p:attrName>
                                        </p:attrNameLst>
                                      </p:cBhvr>
                                      <p:tavLst>
                                        <p:tav tm="0">
                                          <p:val>
                                            <p:strVal val="ppt_x"/>
                                          </p:val>
                                        </p:tav>
                                        <p:tav tm="100000">
                                          <p:val>
                                            <p:strVal val="1+ppt_w/2"/>
                                          </p:val>
                                        </p:tav>
                                      </p:tavLst>
                                    </p:anim>
                                    <p:anim calcmode="lin" valueType="num">
                                      <p:cBhvr additive="base">
                                        <p:cTn id="65" dur="500"/>
                                        <p:tgtEl>
                                          <p:spTgt spid="28"/>
                                        </p:tgtEl>
                                        <p:attrNameLst>
                                          <p:attrName>ppt_y</p:attrName>
                                        </p:attrNameLst>
                                      </p:cBhvr>
                                      <p:tavLst>
                                        <p:tav tm="0">
                                          <p:val>
                                            <p:strVal val="ppt_y"/>
                                          </p:val>
                                        </p:tav>
                                        <p:tav tm="100000">
                                          <p:val>
                                            <p:strVal val="ppt_y"/>
                                          </p:val>
                                        </p:tav>
                                      </p:tavLst>
                                    </p:anim>
                                    <p:set>
                                      <p:cBhvr>
                                        <p:cTn id="66" dur="1" fill="hold">
                                          <p:stCondLst>
                                            <p:cond delay="499"/>
                                          </p:stCondLst>
                                        </p:cTn>
                                        <p:tgtEl>
                                          <p:spTgt spid="28"/>
                                        </p:tgtEl>
                                        <p:attrNameLst>
                                          <p:attrName>style.visibility</p:attrName>
                                        </p:attrNameLst>
                                      </p:cBhvr>
                                      <p:to>
                                        <p:strVal val="hidden"/>
                                      </p:to>
                                    </p:set>
                                  </p:childTnLst>
                                </p:cTn>
                              </p:par>
                              <p:par>
                                <p:cTn id="67" presetID="2" presetClass="exit" presetSubtype="8" fill="hold" grpId="1" nodeType="withEffect">
                                  <p:stCondLst>
                                    <p:cond delay="45290"/>
                                  </p:stCondLst>
                                  <p:childTnLst>
                                    <p:anim calcmode="lin" valueType="num">
                                      <p:cBhvr additive="base">
                                        <p:cTn id="68" dur="500"/>
                                        <p:tgtEl>
                                          <p:spTgt spid="4"/>
                                        </p:tgtEl>
                                        <p:attrNameLst>
                                          <p:attrName>ppt_x</p:attrName>
                                        </p:attrNameLst>
                                      </p:cBhvr>
                                      <p:tavLst>
                                        <p:tav tm="0">
                                          <p:val>
                                            <p:strVal val="ppt_x"/>
                                          </p:val>
                                        </p:tav>
                                        <p:tav tm="100000">
                                          <p:val>
                                            <p:strVal val="0-ppt_w/2"/>
                                          </p:val>
                                        </p:tav>
                                      </p:tavLst>
                                    </p:anim>
                                    <p:anim calcmode="lin" valueType="num">
                                      <p:cBhvr additive="base">
                                        <p:cTn id="69" dur="500"/>
                                        <p:tgtEl>
                                          <p:spTgt spid="4"/>
                                        </p:tgtEl>
                                        <p:attrNameLst>
                                          <p:attrName>ppt_y</p:attrName>
                                        </p:attrNameLst>
                                      </p:cBhvr>
                                      <p:tavLst>
                                        <p:tav tm="0">
                                          <p:val>
                                            <p:strVal val="ppt_y"/>
                                          </p:val>
                                        </p:tav>
                                        <p:tav tm="100000">
                                          <p:val>
                                            <p:strVal val="ppt_y"/>
                                          </p:val>
                                        </p:tav>
                                      </p:tavLst>
                                    </p:anim>
                                    <p:set>
                                      <p:cBhvr>
                                        <p:cTn id="7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3"/>
                </p:tgtEl>
              </p:cMediaNode>
            </p:audio>
          </p:childTnLst>
        </p:cTn>
      </p:par>
    </p:tnLst>
    <p:bldLst>
      <p:bldP spid="4" grpId="0"/>
      <p:bldP spid="4" grpId="1"/>
      <p:bldP spid="5" grpId="0" animBg="1"/>
      <p:bldP spid="5"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20" y="101421"/>
            <a:ext cx="11786480" cy="584775"/>
          </a:xfrm>
          <a:prstGeom prst="rect">
            <a:avLst/>
          </a:prstGeom>
          <a:noFill/>
        </p:spPr>
        <p:txBody>
          <a:bodyPr wrap="square" rtlCol="0">
            <a:spAutoFit/>
          </a:bodyPr>
          <a:lstStyle/>
          <a:p>
            <a:r>
              <a:rPr lang="en-US" sz="3200" b="1" dirty="0">
                <a:solidFill>
                  <a:srgbClr val="A6228C"/>
                </a:solidFill>
                <a:latin typeface="Atkinson Hyperlegible" pitchFamily="2" charset="0"/>
              </a:rPr>
              <a:t>Overall risk score</a:t>
            </a:r>
          </a:p>
        </p:txBody>
      </p:sp>
      <p:grpSp>
        <p:nvGrpSpPr>
          <p:cNvPr id="5" name="Group 4">
            <a:extLst>
              <a:ext uri="{FF2B5EF4-FFF2-40B4-BE49-F238E27FC236}">
                <a16:creationId xmlns:a16="http://schemas.microsoft.com/office/drawing/2014/main" id="{99F6ACB7-1820-49C1-A8B5-E5B5380B58A2}"/>
              </a:ext>
            </a:extLst>
          </p:cNvPr>
          <p:cNvGrpSpPr/>
          <p:nvPr/>
        </p:nvGrpSpPr>
        <p:grpSpPr>
          <a:xfrm>
            <a:off x="3733800" y="1000863"/>
            <a:ext cx="3359645" cy="461665"/>
            <a:chOff x="228600" y="1000863"/>
            <a:chExt cx="3359645" cy="461665"/>
          </a:xfrm>
        </p:grpSpPr>
        <p:sp>
          <p:nvSpPr>
            <p:cNvPr id="9" name="Rectangle: Single Corner Snipped 8">
              <a:extLst>
                <a:ext uri="{FF2B5EF4-FFF2-40B4-BE49-F238E27FC236}">
                  <a16:creationId xmlns:a16="http://schemas.microsoft.com/office/drawing/2014/main" id="{4A3095C0-FB8E-4D83-8091-F7DE660171AE}"/>
                </a:ext>
              </a:extLst>
            </p:cNvPr>
            <p:cNvSpPr/>
            <p:nvPr/>
          </p:nvSpPr>
          <p:spPr>
            <a:xfrm>
              <a:off x="228600" y="1000863"/>
              <a:ext cx="3359645" cy="461665"/>
            </a:xfrm>
            <a:prstGeom prst="snip1Rect">
              <a:avLst>
                <a:gd name="adj" fmla="val 50000"/>
              </a:avLst>
            </a:prstGeom>
            <a:solidFill>
              <a:srgbClr val="51B4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ED53EE1-BF23-468A-B191-36B8A8A1A770}"/>
                </a:ext>
              </a:extLst>
            </p:cNvPr>
            <p:cNvSpPr txBox="1"/>
            <p:nvPr/>
          </p:nvSpPr>
          <p:spPr>
            <a:xfrm>
              <a:off x="348946" y="1000863"/>
              <a:ext cx="300385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400" b="1" dirty="0">
                  <a:solidFill>
                    <a:schemeClr val="bg1"/>
                  </a:solidFill>
                  <a:latin typeface="Atkinson Hyperlegible" pitchFamily="2" charset="0"/>
                  <a:ea typeface="Open Sans"/>
                  <a:cs typeface="Open Sans"/>
                </a:rPr>
                <a:t>0–7 = low risk</a:t>
              </a:r>
            </a:p>
          </p:txBody>
        </p:sp>
      </p:grpSp>
      <p:grpSp>
        <p:nvGrpSpPr>
          <p:cNvPr id="6" name="Group 5">
            <a:extLst>
              <a:ext uri="{FF2B5EF4-FFF2-40B4-BE49-F238E27FC236}">
                <a16:creationId xmlns:a16="http://schemas.microsoft.com/office/drawing/2014/main" id="{FD38F080-43DF-47D1-AFF6-9C2E29432521}"/>
              </a:ext>
            </a:extLst>
          </p:cNvPr>
          <p:cNvGrpSpPr/>
          <p:nvPr/>
        </p:nvGrpSpPr>
        <p:grpSpPr>
          <a:xfrm>
            <a:off x="3733800" y="1489099"/>
            <a:ext cx="4724400" cy="1102466"/>
            <a:chOff x="228600" y="1489099"/>
            <a:chExt cx="4724400" cy="1102466"/>
          </a:xfrm>
        </p:grpSpPr>
        <p:sp>
          <p:nvSpPr>
            <p:cNvPr id="8" name="Rectangle 7">
              <a:extLst>
                <a:ext uri="{FF2B5EF4-FFF2-40B4-BE49-F238E27FC236}">
                  <a16:creationId xmlns:a16="http://schemas.microsoft.com/office/drawing/2014/main" id="{76EBACBB-4C6A-479B-8EFA-9DAD73375CFC}"/>
                </a:ext>
              </a:extLst>
            </p:cNvPr>
            <p:cNvSpPr/>
            <p:nvPr/>
          </p:nvSpPr>
          <p:spPr>
            <a:xfrm>
              <a:off x="228600" y="1489099"/>
              <a:ext cx="4724400" cy="1097280"/>
            </a:xfrm>
            <a:prstGeom prst="rect">
              <a:avLst/>
            </a:prstGeom>
            <a:solidFill>
              <a:schemeClr val="bg1"/>
            </a:solidFill>
            <a:ln w="12700">
              <a:solidFill>
                <a:srgbClr val="51B45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2" name="Rectangle 11">
              <a:extLst>
                <a:ext uri="{FF2B5EF4-FFF2-40B4-BE49-F238E27FC236}">
                  <a16:creationId xmlns:a16="http://schemas.microsoft.com/office/drawing/2014/main" id="{A0D3CC8F-77A4-4495-898A-AD14959CDE8F}"/>
                </a:ext>
              </a:extLst>
            </p:cNvPr>
            <p:cNvSpPr/>
            <p:nvPr/>
          </p:nvSpPr>
          <p:spPr>
            <a:xfrm>
              <a:off x="4472440" y="2523196"/>
              <a:ext cx="480560" cy="68369"/>
            </a:xfrm>
            <a:prstGeom prst="rect">
              <a:avLst/>
            </a:prstGeom>
            <a:solidFill>
              <a:srgbClr val="51B4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D4CE25-4CE1-4896-A653-D7B6277BE87E}"/>
                </a:ext>
              </a:extLst>
            </p:cNvPr>
            <p:cNvSpPr txBox="1"/>
            <p:nvPr/>
          </p:nvSpPr>
          <p:spPr>
            <a:xfrm>
              <a:off x="348946" y="1653019"/>
              <a:ext cx="4197956"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200" dirty="0">
                  <a:latin typeface="Atkinson Hyperlegible" pitchFamily="2" charset="0"/>
                  <a:ea typeface="Open Sans"/>
                  <a:cs typeface="Open Sans"/>
                </a:rPr>
                <a:t>Minimal harm to humans or the environment.</a:t>
              </a:r>
            </a:p>
          </p:txBody>
        </p:sp>
      </p:grpSp>
      <p:grpSp>
        <p:nvGrpSpPr>
          <p:cNvPr id="13" name="Group 12">
            <a:extLst>
              <a:ext uri="{FF2B5EF4-FFF2-40B4-BE49-F238E27FC236}">
                <a16:creationId xmlns:a16="http://schemas.microsoft.com/office/drawing/2014/main" id="{666C7A26-B6B3-47B0-BFAA-FA2D8E78D5AF}"/>
              </a:ext>
            </a:extLst>
          </p:cNvPr>
          <p:cNvGrpSpPr/>
          <p:nvPr/>
        </p:nvGrpSpPr>
        <p:grpSpPr>
          <a:xfrm>
            <a:off x="3733800" y="2895945"/>
            <a:ext cx="3359645" cy="461665"/>
            <a:chOff x="228600" y="2895945"/>
            <a:chExt cx="3359645" cy="461665"/>
          </a:xfrm>
        </p:grpSpPr>
        <p:sp>
          <p:nvSpPr>
            <p:cNvPr id="20" name="Rectangle: Single Corner Snipped 19">
              <a:extLst>
                <a:ext uri="{FF2B5EF4-FFF2-40B4-BE49-F238E27FC236}">
                  <a16:creationId xmlns:a16="http://schemas.microsoft.com/office/drawing/2014/main" id="{772CA370-BBAA-4810-8FFD-7CB41F2A0C71}"/>
                </a:ext>
              </a:extLst>
            </p:cNvPr>
            <p:cNvSpPr/>
            <p:nvPr/>
          </p:nvSpPr>
          <p:spPr>
            <a:xfrm>
              <a:off x="228600" y="2895945"/>
              <a:ext cx="3359645" cy="461665"/>
            </a:xfrm>
            <a:prstGeom prst="snip1Rect">
              <a:avLst>
                <a:gd name="adj" fmla="val 50000"/>
              </a:avLst>
            </a:pr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1" name="TextBox 20">
              <a:extLst>
                <a:ext uri="{FF2B5EF4-FFF2-40B4-BE49-F238E27FC236}">
                  <a16:creationId xmlns:a16="http://schemas.microsoft.com/office/drawing/2014/main" id="{75CCA4EB-AF60-44D0-994C-FC8A175BF8FC}"/>
                </a:ext>
              </a:extLst>
            </p:cNvPr>
            <p:cNvSpPr txBox="1"/>
            <p:nvPr/>
          </p:nvSpPr>
          <p:spPr>
            <a:xfrm>
              <a:off x="348946" y="2895945"/>
              <a:ext cx="3118952"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400" b="1" dirty="0">
                  <a:solidFill>
                    <a:schemeClr val="bg1"/>
                  </a:solidFill>
                  <a:latin typeface="Atkinson Hyperlegible" pitchFamily="2" charset="0"/>
                  <a:ea typeface="Open Sans"/>
                  <a:cs typeface="Open Sans"/>
                </a:rPr>
                <a:t>8–14 = medium risk</a:t>
              </a:r>
            </a:p>
          </p:txBody>
        </p:sp>
      </p:grpSp>
      <p:grpSp>
        <p:nvGrpSpPr>
          <p:cNvPr id="14" name="Group 13">
            <a:extLst>
              <a:ext uri="{FF2B5EF4-FFF2-40B4-BE49-F238E27FC236}">
                <a16:creationId xmlns:a16="http://schemas.microsoft.com/office/drawing/2014/main" id="{D13AF830-DF01-4202-A823-C715AA92C126}"/>
              </a:ext>
            </a:extLst>
          </p:cNvPr>
          <p:cNvGrpSpPr/>
          <p:nvPr/>
        </p:nvGrpSpPr>
        <p:grpSpPr>
          <a:xfrm>
            <a:off x="3733800" y="3384181"/>
            <a:ext cx="4724400" cy="1102466"/>
            <a:chOff x="228600" y="3384181"/>
            <a:chExt cx="4724400" cy="1102466"/>
          </a:xfrm>
        </p:grpSpPr>
        <p:sp>
          <p:nvSpPr>
            <p:cNvPr id="19" name="Rectangle 18">
              <a:extLst>
                <a:ext uri="{FF2B5EF4-FFF2-40B4-BE49-F238E27FC236}">
                  <a16:creationId xmlns:a16="http://schemas.microsoft.com/office/drawing/2014/main" id="{D636DF53-D13F-4A45-9D35-99D109F22594}"/>
                </a:ext>
              </a:extLst>
            </p:cNvPr>
            <p:cNvSpPr/>
            <p:nvPr/>
          </p:nvSpPr>
          <p:spPr>
            <a:xfrm>
              <a:off x="228600" y="3384181"/>
              <a:ext cx="4724400" cy="1097280"/>
            </a:xfrm>
            <a:prstGeom prst="rect">
              <a:avLst/>
            </a:prstGeom>
            <a:solidFill>
              <a:schemeClr val="bg1"/>
            </a:solidFill>
            <a:ln w="12700">
              <a:solidFill>
                <a:srgbClr val="FED02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2" name="Rectangle 21">
              <a:extLst>
                <a:ext uri="{FF2B5EF4-FFF2-40B4-BE49-F238E27FC236}">
                  <a16:creationId xmlns:a16="http://schemas.microsoft.com/office/drawing/2014/main" id="{B41D9316-35F0-4348-9DAD-1A4645DC6102}"/>
                </a:ext>
              </a:extLst>
            </p:cNvPr>
            <p:cNvSpPr/>
            <p:nvPr/>
          </p:nvSpPr>
          <p:spPr>
            <a:xfrm>
              <a:off x="4472440" y="4418278"/>
              <a:ext cx="480560" cy="68369"/>
            </a:xfrm>
            <a:prstGeom prst="rect">
              <a:avLst/>
            </a:pr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3" name="TextBox 22">
              <a:extLst>
                <a:ext uri="{FF2B5EF4-FFF2-40B4-BE49-F238E27FC236}">
                  <a16:creationId xmlns:a16="http://schemas.microsoft.com/office/drawing/2014/main" id="{CB15C4B8-9FB9-4AAD-B5D5-45083FFFCF3B}"/>
                </a:ext>
              </a:extLst>
            </p:cNvPr>
            <p:cNvSpPr txBox="1"/>
            <p:nvPr/>
          </p:nvSpPr>
          <p:spPr>
            <a:xfrm>
              <a:off x="348946" y="3548101"/>
              <a:ext cx="4197957"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200" dirty="0">
                  <a:latin typeface="Atkinson Hyperlegible" pitchFamily="2" charset="0"/>
                  <a:ea typeface="Open Sans"/>
                  <a:cs typeface="Open Sans"/>
                </a:rPr>
                <a:t>Some harm will occur to humans and/or the environment.</a:t>
              </a:r>
            </a:p>
          </p:txBody>
        </p:sp>
      </p:grpSp>
      <p:grpSp>
        <p:nvGrpSpPr>
          <p:cNvPr id="15" name="Group 14">
            <a:extLst>
              <a:ext uri="{FF2B5EF4-FFF2-40B4-BE49-F238E27FC236}">
                <a16:creationId xmlns:a16="http://schemas.microsoft.com/office/drawing/2014/main" id="{BB1C8117-2B3F-4D07-B171-B3B95349A43A}"/>
              </a:ext>
            </a:extLst>
          </p:cNvPr>
          <p:cNvGrpSpPr/>
          <p:nvPr/>
        </p:nvGrpSpPr>
        <p:grpSpPr>
          <a:xfrm>
            <a:off x="3733800" y="4791026"/>
            <a:ext cx="3359645" cy="461665"/>
            <a:chOff x="228600" y="4791026"/>
            <a:chExt cx="3359645" cy="461665"/>
          </a:xfrm>
        </p:grpSpPr>
        <p:sp>
          <p:nvSpPr>
            <p:cNvPr id="26" name="Rectangle: Single Corner Snipped 25">
              <a:extLst>
                <a:ext uri="{FF2B5EF4-FFF2-40B4-BE49-F238E27FC236}">
                  <a16:creationId xmlns:a16="http://schemas.microsoft.com/office/drawing/2014/main" id="{C7B21C3D-06DA-4FA6-9769-7645593E593D}"/>
                </a:ext>
              </a:extLst>
            </p:cNvPr>
            <p:cNvSpPr/>
            <p:nvPr/>
          </p:nvSpPr>
          <p:spPr>
            <a:xfrm>
              <a:off x="228600" y="4791026"/>
              <a:ext cx="3359645" cy="461665"/>
            </a:xfrm>
            <a:prstGeom prst="snip1Rect">
              <a:avLst>
                <a:gd name="adj" fmla="val 50000"/>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7" name="TextBox 26">
              <a:extLst>
                <a:ext uri="{FF2B5EF4-FFF2-40B4-BE49-F238E27FC236}">
                  <a16:creationId xmlns:a16="http://schemas.microsoft.com/office/drawing/2014/main" id="{78291C67-860B-410F-B04C-22513CB65FFC}"/>
                </a:ext>
              </a:extLst>
            </p:cNvPr>
            <p:cNvSpPr txBox="1"/>
            <p:nvPr/>
          </p:nvSpPr>
          <p:spPr>
            <a:xfrm>
              <a:off x="348946" y="4791026"/>
              <a:ext cx="3118952"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400" b="1" dirty="0">
                  <a:solidFill>
                    <a:schemeClr val="bg1"/>
                  </a:solidFill>
                  <a:latin typeface="Atkinson Hyperlegible" pitchFamily="2" charset="0"/>
                  <a:ea typeface="Open Sans"/>
                  <a:cs typeface="Open Sans"/>
                </a:rPr>
                <a:t>15–20 = high risk</a:t>
              </a:r>
            </a:p>
          </p:txBody>
        </p:sp>
      </p:grpSp>
      <p:grpSp>
        <p:nvGrpSpPr>
          <p:cNvPr id="16" name="Group 15">
            <a:extLst>
              <a:ext uri="{FF2B5EF4-FFF2-40B4-BE49-F238E27FC236}">
                <a16:creationId xmlns:a16="http://schemas.microsoft.com/office/drawing/2014/main" id="{D0B8278F-7A89-417A-B25C-1B5232CFCF8F}"/>
              </a:ext>
            </a:extLst>
          </p:cNvPr>
          <p:cNvGrpSpPr/>
          <p:nvPr/>
        </p:nvGrpSpPr>
        <p:grpSpPr>
          <a:xfrm>
            <a:off x="3733800" y="5279262"/>
            <a:ext cx="4724400" cy="1097280"/>
            <a:chOff x="228600" y="5279262"/>
            <a:chExt cx="4724400" cy="1097280"/>
          </a:xfrm>
        </p:grpSpPr>
        <p:sp>
          <p:nvSpPr>
            <p:cNvPr id="25" name="Rectangle 24">
              <a:extLst>
                <a:ext uri="{FF2B5EF4-FFF2-40B4-BE49-F238E27FC236}">
                  <a16:creationId xmlns:a16="http://schemas.microsoft.com/office/drawing/2014/main" id="{3DA91684-4452-449F-A594-6A8484BEADAA}"/>
                </a:ext>
              </a:extLst>
            </p:cNvPr>
            <p:cNvSpPr/>
            <p:nvPr/>
          </p:nvSpPr>
          <p:spPr>
            <a:xfrm>
              <a:off x="228600" y="5279262"/>
              <a:ext cx="4724400" cy="1097280"/>
            </a:xfrm>
            <a:prstGeom prst="rect">
              <a:avLst/>
            </a:prstGeom>
            <a:solidFill>
              <a:schemeClr val="bg1"/>
            </a:solidFill>
            <a:ln w="12700">
              <a:solidFill>
                <a:srgbClr val="EF414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9" name="Rectangle 28">
              <a:extLst>
                <a:ext uri="{FF2B5EF4-FFF2-40B4-BE49-F238E27FC236}">
                  <a16:creationId xmlns:a16="http://schemas.microsoft.com/office/drawing/2014/main" id="{8F8BE9FE-2B9C-4CA5-893C-1198A6FCAC0A}"/>
                </a:ext>
              </a:extLst>
            </p:cNvPr>
            <p:cNvSpPr/>
            <p:nvPr/>
          </p:nvSpPr>
          <p:spPr>
            <a:xfrm>
              <a:off x="4472440" y="6303834"/>
              <a:ext cx="480560" cy="68369"/>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30" name="TextBox 29">
              <a:extLst>
                <a:ext uri="{FF2B5EF4-FFF2-40B4-BE49-F238E27FC236}">
                  <a16:creationId xmlns:a16="http://schemas.microsoft.com/office/drawing/2014/main" id="{EF0A7677-E8AB-4195-8BE6-2E125A594540}"/>
                </a:ext>
              </a:extLst>
            </p:cNvPr>
            <p:cNvSpPr txBox="1"/>
            <p:nvPr/>
          </p:nvSpPr>
          <p:spPr>
            <a:xfrm>
              <a:off x="348946" y="5443182"/>
              <a:ext cx="4197957"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200" dirty="0">
                  <a:latin typeface="Atkinson Hyperlegible" pitchFamily="2" charset="0"/>
                  <a:ea typeface="Open Sans"/>
                  <a:cs typeface="Open Sans"/>
                </a:rPr>
                <a:t>Significant harm is likely to humans and/or the environment.</a:t>
              </a:r>
            </a:p>
          </p:txBody>
        </p:sp>
      </p:grpSp>
      <p:grpSp>
        <p:nvGrpSpPr>
          <p:cNvPr id="18" name="Group 17">
            <a:extLst>
              <a:ext uri="{FF2B5EF4-FFF2-40B4-BE49-F238E27FC236}">
                <a16:creationId xmlns:a16="http://schemas.microsoft.com/office/drawing/2014/main" id="{82C2B035-4D8B-44CF-B98D-BF41624B117E}"/>
              </a:ext>
            </a:extLst>
          </p:cNvPr>
          <p:cNvGrpSpPr/>
          <p:nvPr/>
        </p:nvGrpSpPr>
        <p:grpSpPr>
          <a:xfrm>
            <a:off x="5538152" y="1631645"/>
            <a:ext cx="6399848" cy="4114114"/>
            <a:chOff x="5538152" y="1631645"/>
            <a:chExt cx="6399848" cy="4114114"/>
          </a:xfrm>
        </p:grpSpPr>
        <p:sp>
          <p:nvSpPr>
            <p:cNvPr id="2" name="Rectangle: Rounded Corners 1">
              <a:extLst>
                <a:ext uri="{FF2B5EF4-FFF2-40B4-BE49-F238E27FC236}">
                  <a16:creationId xmlns:a16="http://schemas.microsoft.com/office/drawing/2014/main" id="{F376C028-0C9C-4BE2-B84D-CD17718CDE1F}"/>
                </a:ext>
              </a:extLst>
            </p:cNvPr>
            <p:cNvSpPr/>
            <p:nvPr/>
          </p:nvSpPr>
          <p:spPr>
            <a:xfrm>
              <a:off x="5538152" y="1889375"/>
              <a:ext cx="6399848" cy="3749426"/>
            </a:xfrm>
            <a:prstGeom prst="roundRect">
              <a:avLst>
                <a:gd name="adj" fmla="val 6119"/>
              </a:avLst>
            </a:prstGeom>
            <a:solidFill>
              <a:schemeClr val="bg1"/>
            </a:solidFill>
            <a:ln w="19050">
              <a:solidFill>
                <a:srgbClr val="C16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6B762D-DD7D-45C8-A06D-D2F088A450BB}"/>
                </a:ext>
              </a:extLst>
            </p:cNvPr>
            <p:cNvSpPr/>
            <p:nvPr/>
          </p:nvSpPr>
          <p:spPr>
            <a:xfrm>
              <a:off x="5983838" y="1780019"/>
              <a:ext cx="2950612" cy="244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oogle Shape;1930;p47">
              <a:extLst>
                <a:ext uri="{FF2B5EF4-FFF2-40B4-BE49-F238E27FC236}">
                  <a16:creationId xmlns:a16="http://schemas.microsoft.com/office/drawing/2014/main" id="{6BFC8B36-C306-4416-9372-1A0E67065798}"/>
                </a:ext>
              </a:extLst>
            </p:cNvPr>
            <p:cNvSpPr txBox="1"/>
            <p:nvPr/>
          </p:nvSpPr>
          <p:spPr>
            <a:xfrm>
              <a:off x="6031462" y="1631645"/>
              <a:ext cx="285536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latin typeface="Atkinson Hyperlegible" pitchFamily="2" charset="0"/>
                  <a:ea typeface="Atkinson Hyperlegible"/>
                  <a:cs typeface="Atkinson Hyperlegible"/>
                  <a:sym typeface="Atkinson Hyperlegible"/>
                </a:rPr>
                <a:t>Additional tips</a:t>
              </a:r>
              <a:endParaRPr sz="2800" b="1" i="0" u="none" strike="noStrike" cap="none" dirty="0">
                <a:latin typeface="Atkinson Hyperlegible" pitchFamily="2" charset="0"/>
                <a:ea typeface="Atkinson Hyperlegible"/>
                <a:cs typeface="Atkinson Hyperlegible"/>
                <a:sym typeface="Atkinson Hyperlegible"/>
              </a:endParaRPr>
            </a:p>
          </p:txBody>
        </p:sp>
        <p:sp>
          <p:nvSpPr>
            <p:cNvPr id="110" name="Rectangle 109">
              <a:extLst>
                <a:ext uri="{FF2B5EF4-FFF2-40B4-BE49-F238E27FC236}">
                  <a16:creationId xmlns:a16="http://schemas.microsoft.com/office/drawing/2014/main" id="{7E705355-356E-432A-B981-E3125AEC74D2}"/>
                </a:ext>
              </a:extLst>
            </p:cNvPr>
            <p:cNvSpPr/>
            <p:nvPr/>
          </p:nvSpPr>
          <p:spPr>
            <a:xfrm>
              <a:off x="10708560" y="5507716"/>
              <a:ext cx="498738" cy="238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oogle Shape;1953;p47">
              <a:extLst>
                <a:ext uri="{FF2B5EF4-FFF2-40B4-BE49-F238E27FC236}">
                  <a16:creationId xmlns:a16="http://schemas.microsoft.com/office/drawing/2014/main" id="{3A955184-F8E3-402A-A546-4A3781B68FCB}"/>
                </a:ext>
              </a:extLst>
            </p:cNvPr>
            <p:cNvGrpSpPr/>
            <p:nvPr/>
          </p:nvGrpSpPr>
          <p:grpSpPr>
            <a:xfrm flipH="1">
              <a:off x="10750182" y="4512728"/>
              <a:ext cx="498737" cy="570962"/>
              <a:chOff x="2014407" y="2685244"/>
              <a:chExt cx="1529084" cy="1750521"/>
            </a:xfrm>
          </p:grpSpPr>
          <p:sp>
            <p:nvSpPr>
              <p:cNvPr id="63" name="Google Shape;1954;p47">
                <a:extLst>
                  <a:ext uri="{FF2B5EF4-FFF2-40B4-BE49-F238E27FC236}">
                    <a16:creationId xmlns:a16="http://schemas.microsoft.com/office/drawing/2014/main" id="{D8233AE7-3180-42C1-93AF-86B6DC7BA965}"/>
                  </a:ext>
                </a:extLst>
              </p:cNvPr>
              <p:cNvSpPr/>
              <p:nvPr/>
            </p:nvSpPr>
            <p:spPr>
              <a:xfrm rot="10800000">
                <a:off x="2388343" y="3040517"/>
                <a:ext cx="783847" cy="1006856"/>
              </a:xfrm>
              <a:custGeom>
                <a:avLst/>
                <a:gdLst/>
                <a:ahLst/>
                <a:cxnLst/>
                <a:rect l="l" t="t" r="r" b="b"/>
                <a:pathLst>
                  <a:path w="783847" h="1006856" extrusionOk="0">
                    <a:moveTo>
                      <a:pt x="274228" y="18"/>
                    </a:moveTo>
                    <a:cubicBezTo>
                      <a:pt x="255273" y="18"/>
                      <a:pt x="239817" y="15474"/>
                      <a:pt x="239817" y="34429"/>
                    </a:cubicBezTo>
                    <a:lnTo>
                      <a:pt x="239817" y="141973"/>
                    </a:lnTo>
                    <a:cubicBezTo>
                      <a:pt x="239817" y="203852"/>
                      <a:pt x="209423" y="262251"/>
                      <a:pt x="156374" y="302196"/>
                    </a:cubicBezTo>
                    <a:cubicBezTo>
                      <a:pt x="57011" y="376959"/>
                      <a:pt x="0" y="490981"/>
                      <a:pt x="0" y="615036"/>
                    </a:cubicBezTo>
                    <a:cubicBezTo>
                      <a:pt x="0" y="739091"/>
                      <a:pt x="52143" y="843117"/>
                      <a:pt x="143046" y="917917"/>
                    </a:cubicBezTo>
                    <a:cubicBezTo>
                      <a:pt x="233894" y="992679"/>
                      <a:pt x="353839" y="1022351"/>
                      <a:pt x="472064" y="999121"/>
                    </a:cubicBezTo>
                    <a:cubicBezTo>
                      <a:pt x="624569" y="969190"/>
                      <a:pt x="746884" y="846061"/>
                      <a:pt x="776444" y="692704"/>
                    </a:cubicBezTo>
                    <a:cubicBezTo>
                      <a:pt x="805357" y="542661"/>
                      <a:pt x="748309" y="393044"/>
                      <a:pt x="627586" y="302159"/>
                    </a:cubicBezTo>
                    <a:cubicBezTo>
                      <a:pt x="574573" y="262233"/>
                      <a:pt x="544142" y="203852"/>
                      <a:pt x="544142" y="141954"/>
                    </a:cubicBezTo>
                    <a:lnTo>
                      <a:pt x="544142" y="34410"/>
                    </a:lnTo>
                    <a:cubicBezTo>
                      <a:pt x="544142" y="15456"/>
                      <a:pt x="528686" y="0"/>
                      <a:pt x="509732" y="0"/>
                    </a:cubicBezTo>
                    <a:lnTo>
                      <a:pt x="274246" y="0"/>
                    </a:lnTo>
                    <a:close/>
                  </a:path>
                </a:pathLst>
              </a:custGeom>
              <a:solidFill>
                <a:srgbClr val="C164A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65" name="Google Shape;1955;p47">
                <a:extLst>
                  <a:ext uri="{FF2B5EF4-FFF2-40B4-BE49-F238E27FC236}">
                    <a16:creationId xmlns:a16="http://schemas.microsoft.com/office/drawing/2014/main" id="{FA965E4B-DDFA-434D-B492-80C553B22CED}"/>
                  </a:ext>
                </a:extLst>
              </p:cNvPr>
              <p:cNvSpPr/>
              <p:nvPr/>
            </p:nvSpPr>
            <p:spPr>
              <a:xfrm rot="10800000">
                <a:off x="2333199" y="2990920"/>
                <a:ext cx="891140" cy="1114124"/>
              </a:xfrm>
              <a:custGeom>
                <a:avLst/>
                <a:gdLst/>
                <a:ahLst/>
                <a:cxnLst/>
                <a:rect l="l" t="t" r="r" b="b"/>
                <a:pathLst>
                  <a:path w="891140" h="1114124" extrusionOk="0">
                    <a:moveTo>
                      <a:pt x="0" y="668660"/>
                    </a:moveTo>
                    <a:cubicBezTo>
                      <a:pt x="0" y="802432"/>
                      <a:pt x="59288" y="927912"/>
                      <a:pt x="162593" y="1012966"/>
                    </a:cubicBezTo>
                    <a:cubicBezTo>
                      <a:pt x="242890" y="1079048"/>
                      <a:pt x="343030" y="1114124"/>
                      <a:pt x="446575" y="1114124"/>
                    </a:cubicBezTo>
                    <a:cubicBezTo>
                      <a:pt x="476247" y="1114124"/>
                      <a:pt x="506177" y="1111274"/>
                      <a:pt x="536035" y="1105406"/>
                    </a:cubicBezTo>
                    <a:cubicBezTo>
                      <a:pt x="709771" y="1071310"/>
                      <a:pt x="849077" y="931096"/>
                      <a:pt x="882729" y="756490"/>
                    </a:cubicBezTo>
                    <a:cubicBezTo>
                      <a:pt x="915584" y="586179"/>
                      <a:pt x="850744" y="416219"/>
                      <a:pt x="713491" y="312932"/>
                    </a:cubicBezTo>
                    <a:cubicBezTo>
                      <a:pt x="674027" y="283260"/>
                      <a:pt x="651408" y="240465"/>
                      <a:pt x="651408" y="195596"/>
                    </a:cubicBezTo>
                    <a:lnTo>
                      <a:pt x="651408" y="88053"/>
                    </a:lnTo>
                    <a:cubicBezTo>
                      <a:pt x="651408" y="39501"/>
                      <a:pt x="611926" y="0"/>
                      <a:pt x="563355" y="0"/>
                    </a:cubicBezTo>
                    <a:lnTo>
                      <a:pt x="327870" y="0"/>
                    </a:lnTo>
                    <a:cubicBezTo>
                      <a:pt x="279299" y="0"/>
                      <a:pt x="239817" y="39501"/>
                      <a:pt x="239817" y="88053"/>
                    </a:cubicBezTo>
                    <a:lnTo>
                      <a:pt x="239817" y="195596"/>
                    </a:lnTo>
                    <a:cubicBezTo>
                      <a:pt x="239817" y="240502"/>
                      <a:pt x="217179" y="283260"/>
                      <a:pt x="177753" y="312969"/>
                    </a:cubicBezTo>
                    <a:cubicBezTo>
                      <a:pt x="66451" y="396690"/>
                      <a:pt x="0" y="529686"/>
                      <a:pt x="0" y="668660"/>
                    </a:cubicBezTo>
                    <a:close/>
                    <a:moveTo>
                      <a:pt x="53642" y="668660"/>
                    </a:moveTo>
                    <a:cubicBezTo>
                      <a:pt x="53642" y="544623"/>
                      <a:pt x="110653" y="430601"/>
                      <a:pt x="210015" y="355820"/>
                    </a:cubicBezTo>
                    <a:cubicBezTo>
                      <a:pt x="263066" y="315875"/>
                      <a:pt x="293459" y="257494"/>
                      <a:pt x="293459" y="195596"/>
                    </a:cubicBezTo>
                    <a:lnTo>
                      <a:pt x="293459" y="88053"/>
                    </a:lnTo>
                    <a:cubicBezTo>
                      <a:pt x="293459" y="69098"/>
                      <a:pt x="308915" y="53642"/>
                      <a:pt x="327870" y="53642"/>
                    </a:cubicBezTo>
                    <a:lnTo>
                      <a:pt x="563355" y="53642"/>
                    </a:lnTo>
                    <a:cubicBezTo>
                      <a:pt x="582310" y="53642"/>
                      <a:pt x="597765" y="69098"/>
                      <a:pt x="597765" y="88053"/>
                    </a:cubicBezTo>
                    <a:lnTo>
                      <a:pt x="597765" y="195596"/>
                    </a:lnTo>
                    <a:cubicBezTo>
                      <a:pt x="597765" y="257494"/>
                      <a:pt x="628197" y="315875"/>
                      <a:pt x="681209" y="355802"/>
                    </a:cubicBezTo>
                    <a:cubicBezTo>
                      <a:pt x="801951" y="446668"/>
                      <a:pt x="858999" y="596285"/>
                      <a:pt x="830086" y="746328"/>
                    </a:cubicBezTo>
                    <a:cubicBezTo>
                      <a:pt x="800507" y="899685"/>
                      <a:pt x="678192" y="1022814"/>
                      <a:pt x="525687" y="1052745"/>
                    </a:cubicBezTo>
                    <a:cubicBezTo>
                      <a:pt x="407482" y="1075956"/>
                      <a:pt x="287517" y="1046303"/>
                      <a:pt x="196689" y="971541"/>
                    </a:cubicBezTo>
                    <a:cubicBezTo>
                      <a:pt x="105785" y="896741"/>
                      <a:pt x="53642" y="786347"/>
                      <a:pt x="53642" y="668660"/>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1956;p47">
                <a:extLst>
                  <a:ext uri="{FF2B5EF4-FFF2-40B4-BE49-F238E27FC236}">
                    <a16:creationId xmlns:a16="http://schemas.microsoft.com/office/drawing/2014/main" id="{4B9C64D3-BC2D-41AA-8CE3-530A172B30EB}"/>
                  </a:ext>
                </a:extLst>
              </p:cNvPr>
              <p:cNvSpPr/>
              <p:nvPr/>
            </p:nvSpPr>
            <p:spPr>
              <a:xfrm rot="10800000">
                <a:off x="2465481" y="3184148"/>
                <a:ext cx="162523" cy="297380"/>
              </a:xfrm>
              <a:custGeom>
                <a:avLst/>
                <a:gdLst/>
                <a:ahLst/>
                <a:cxnLst/>
                <a:rect l="l" t="t" r="r" b="b"/>
                <a:pathLst>
                  <a:path w="162523" h="297380" extrusionOk="0">
                    <a:moveTo>
                      <a:pt x="26882" y="297381"/>
                    </a:moveTo>
                    <a:cubicBezTo>
                      <a:pt x="32713" y="297381"/>
                      <a:pt x="38599" y="295474"/>
                      <a:pt x="43541" y="291550"/>
                    </a:cubicBezTo>
                    <a:cubicBezTo>
                      <a:pt x="102626" y="244590"/>
                      <a:pt x="142774" y="179397"/>
                      <a:pt x="156583" y="107929"/>
                    </a:cubicBezTo>
                    <a:cubicBezTo>
                      <a:pt x="161895" y="80423"/>
                      <a:pt x="163653" y="52584"/>
                      <a:pt x="161821" y="25078"/>
                    </a:cubicBezTo>
                    <a:cubicBezTo>
                      <a:pt x="160840" y="10307"/>
                      <a:pt x="148420" y="-1132"/>
                      <a:pt x="133297" y="89"/>
                    </a:cubicBezTo>
                    <a:cubicBezTo>
                      <a:pt x="118526" y="1034"/>
                      <a:pt x="107327" y="13806"/>
                      <a:pt x="108308" y="28614"/>
                    </a:cubicBezTo>
                    <a:cubicBezTo>
                      <a:pt x="109771" y="51529"/>
                      <a:pt x="108308" y="74796"/>
                      <a:pt x="103921" y="97749"/>
                    </a:cubicBezTo>
                    <a:cubicBezTo>
                      <a:pt x="92686" y="155778"/>
                      <a:pt x="58497" y="211123"/>
                      <a:pt x="10131" y="249550"/>
                    </a:cubicBezTo>
                    <a:cubicBezTo>
                      <a:pt x="-1456" y="258750"/>
                      <a:pt x="-3400" y="275613"/>
                      <a:pt x="5836" y="287237"/>
                    </a:cubicBezTo>
                    <a:cubicBezTo>
                      <a:pt x="11111" y="293882"/>
                      <a:pt x="18941" y="297362"/>
                      <a:pt x="26864" y="29736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1957;p47">
                <a:extLst>
                  <a:ext uri="{FF2B5EF4-FFF2-40B4-BE49-F238E27FC236}">
                    <a16:creationId xmlns:a16="http://schemas.microsoft.com/office/drawing/2014/main" id="{20AF137C-7AE8-44F6-85BB-9E0619884BCD}"/>
                  </a:ext>
                </a:extLst>
              </p:cNvPr>
              <p:cNvSpPr/>
              <p:nvPr/>
            </p:nvSpPr>
            <p:spPr>
              <a:xfrm rot="10800000">
                <a:off x="2680643" y="3123009"/>
                <a:ext cx="124905" cy="62165"/>
              </a:xfrm>
              <a:custGeom>
                <a:avLst/>
                <a:gdLst/>
                <a:ahLst/>
                <a:cxnLst/>
                <a:rect l="l" t="t" r="r" b="b"/>
                <a:pathLst>
                  <a:path w="124905" h="62165" extrusionOk="0">
                    <a:moveTo>
                      <a:pt x="26840" y="62147"/>
                    </a:moveTo>
                    <a:cubicBezTo>
                      <a:pt x="48089" y="62147"/>
                      <a:pt x="69969" y="59981"/>
                      <a:pt x="91810" y="55724"/>
                    </a:cubicBezTo>
                    <a:lnTo>
                      <a:pt x="104379" y="52948"/>
                    </a:lnTo>
                    <a:cubicBezTo>
                      <a:pt x="118798" y="49468"/>
                      <a:pt x="127628" y="34993"/>
                      <a:pt x="124148" y="20592"/>
                    </a:cubicBezTo>
                    <a:cubicBezTo>
                      <a:pt x="120686" y="6191"/>
                      <a:pt x="106082" y="-2861"/>
                      <a:pt x="91792" y="823"/>
                    </a:cubicBezTo>
                    <a:lnTo>
                      <a:pt x="81482" y="3081"/>
                    </a:lnTo>
                    <a:cubicBezTo>
                      <a:pt x="63046" y="6691"/>
                      <a:pt x="44647" y="8523"/>
                      <a:pt x="26822" y="8523"/>
                    </a:cubicBezTo>
                    <a:cubicBezTo>
                      <a:pt x="12014" y="8523"/>
                      <a:pt x="0" y="20536"/>
                      <a:pt x="0" y="35344"/>
                    </a:cubicBezTo>
                    <a:cubicBezTo>
                      <a:pt x="0" y="50152"/>
                      <a:pt x="12014" y="62166"/>
                      <a:pt x="26822" y="62166"/>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1958;p47">
                <a:extLst>
                  <a:ext uri="{FF2B5EF4-FFF2-40B4-BE49-F238E27FC236}">
                    <a16:creationId xmlns:a16="http://schemas.microsoft.com/office/drawing/2014/main" id="{14661FDE-6EAF-438E-A514-E390E68BA203}"/>
                  </a:ext>
                </a:extLst>
              </p:cNvPr>
              <p:cNvSpPr/>
              <p:nvPr/>
            </p:nvSpPr>
            <p:spPr>
              <a:xfrm rot="10800000">
                <a:off x="2650081" y="4172737"/>
                <a:ext cx="257716" cy="263028"/>
              </a:xfrm>
              <a:custGeom>
                <a:avLst/>
                <a:gdLst/>
                <a:ahLst/>
                <a:cxnLst/>
                <a:rect l="l" t="t" r="r" b="b"/>
                <a:pathLst>
                  <a:path w="257716" h="263028" extrusionOk="0">
                    <a:moveTo>
                      <a:pt x="0" y="236208"/>
                    </a:moveTo>
                    <a:lnTo>
                      <a:pt x="0" y="128867"/>
                    </a:lnTo>
                    <a:cubicBezTo>
                      <a:pt x="0" y="57807"/>
                      <a:pt x="57788" y="0"/>
                      <a:pt x="128849" y="0"/>
                    </a:cubicBezTo>
                    <a:cubicBezTo>
                      <a:pt x="199909" y="0"/>
                      <a:pt x="257716" y="57789"/>
                      <a:pt x="257716" y="128867"/>
                    </a:cubicBezTo>
                    <a:lnTo>
                      <a:pt x="257716" y="236208"/>
                    </a:lnTo>
                    <a:cubicBezTo>
                      <a:pt x="257716" y="251016"/>
                      <a:pt x="245703" y="263029"/>
                      <a:pt x="230895" y="263029"/>
                    </a:cubicBezTo>
                    <a:lnTo>
                      <a:pt x="26821" y="263029"/>
                    </a:lnTo>
                    <a:cubicBezTo>
                      <a:pt x="12013" y="263029"/>
                      <a:pt x="0" y="251016"/>
                      <a:pt x="0" y="236208"/>
                    </a:cubicBezTo>
                    <a:close/>
                    <a:moveTo>
                      <a:pt x="204074" y="128867"/>
                    </a:moveTo>
                    <a:cubicBezTo>
                      <a:pt x="204074" y="87423"/>
                      <a:pt x="170311" y="53642"/>
                      <a:pt x="128849" y="53642"/>
                    </a:cubicBezTo>
                    <a:cubicBezTo>
                      <a:pt x="87386" y="53642"/>
                      <a:pt x="53642" y="87405"/>
                      <a:pt x="53642" y="128867"/>
                    </a:cubicBezTo>
                    <a:lnTo>
                      <a:pt x="53642" y="209387"/>
                    </a:lnTo>
                    <a:lnTo>
                      <a:pt x="204074" y="209387"/>
                    </a:lnTo>
                    <a:lnTo>
                      <a:pt x="204074" y="128867"/>
                    </a:ln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1959;p47">
                <a:extLst>
                  <a:ext uri="{FF2B5EF4-FFF2-40B4-BE49-F238E27FC236}">
                    <a16:creationId xmlns:a16="http://schemas.microsoft.com/office/drawing/2014/main" id="{089F4A21-ACFA-43CE-A895-3450C97599CB}"/>
                  </a:ext>
                </a:extLst>
              </p:cNvPr>
              <p:cNvSpPr/>
              <p:nvPr/>
            </p:nvSpPr>
            <p:spPr>
              <a:xfrm rot="10800000">
                <a:off x="2767491" y="2685244"/>
                <a:ext cx="53642" cy="193375"/>
              </a:xfrm>
              <a:custGeom>
                <a:avLst/>
                <a:gdLst/>
                <a:ahLst/>
                <a:cxnLst/>
                <a:rect l="l" t="t" r="r" b="b"/>
                <a:pathLst>
                  <a:path w="53642" h="193375" extrusionOk="0">
                    <a:moveTo>
                      <a:pt x="26822" y="193375"/>
                    </a:moveTo>
                    <a:cubicBezTo>
                      <a:pt x="41630" y="193375"/>
                      <a:pt x="53642" y="181325"/>
                      <a:pt x="53642" y="166517"/>
                    </a:cubicBezTo>
                    <a:lnTo>
                      <a:pt x="53642" y="26821"/>
                    </a:lnTo>
                    <a:cubicBezTo>
                      <a:pt x="53642" y="12013"/>
                      <a:pt x="41630" y="0"/>
                      <a:pt x="26822" y="0"/>
                    </a:cubicBezTo>
                    <a:cubicBezTo>
                      <a:pt x="12014" y="0"/>
                      <a:pt x="0" y="12013"/>
                      <a:pt x="0" y="26821"/>
                    </a:cubicBezTo>
                    <a:lnTo>
                      <a:pt x="0" y="166517"/>
                    </a:lnTo>
                    <a:cubicBezTo>
                      <a:pt x="0" y="181325"/>
                      <a:pt x="12014" y="193375"/>
                      <a:pt x="26822" y="193375"/>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1960;p47">
                <a:extLst>
                  <a:ext uri="{FF2B5EF4-FFF2-40B4-BE49-F238E27FC236}">
                    <a16:creationId xmlns:a16="http://schemas.microsoft.com/office/drawing/2014/main" id="{CBFE1757-EA06-47D4-99B8-2C8D42FEF40C}"/>
                  </a:ext>
                </a:extLst>
              </p:cNvPr>
              <p:cNvSpPr/>
              <p:nvPr/>
            </p:nvSpPr>
            <p:spPr>
              <a:xfrm rot="10800000">
                <a:off x="3064414" y="2791807"/>
                <a:ext cx="123513" cy="174643"/>
              </a:xfrm>
              <a:custGeom>
                <a:avLst/>
                <a:gdLst/>
                <a:ahLst/>
                <a:cxnLst/>
                <a:rect l="l" t="t" r="r" b="b"/>
                <a:pathLst>
                  <a:path w="123513" h="174643" extrusionOk="0">
                    <a:moveTo>
                      <a:pt x="26800" y="174643"/>
                    </a:moveTo>
                    <a:cubicBezTo>
                      <a:pt x="36074" y="174643"/>
                      <a:pt x="45107" y="169830"/>
                      <a:pt x="50049" y="161242"/>
                    </a:cubicBezTo>
                    <a:lnTo>
                      <a:pt x="119906" y="40241"/>
                    </a:lnTo>
                    <a:cubicBezTo>
                      <a:pt x="127329" y="27413"/>
                      <a:pt x="122923" y="10995"/>
                      <a:pt x="110114" y="3591"/>
                    </a:cubicBezTo>
                    <a:cubicBezTo>
                      <a:pt x="97213" y="-3813"/>
                      <a:pt x="80831" y="611"/>
                      <a:pt x="73464" y="13383"/>
                    </a:cubicBezTo>
                    <a:lnTo>
                      <a:pt x="3607" y="134383"/>
                    </a:lnTo>
                    <a:cubicBezTo>
                      <a:pt x="-3815" y="147211"/>
                      <a:pt x="590" y="163629"/>
                      <a:pt x="13399" y="171033"/>
                    </a:cubicBezTo>
                    <a:cubicBezTo>
                      <a:pt x="17619" y="173495"/>
                      <a:pt x="22247" y="174643"/>
                      <a:pt x="26800" y="174643"/>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1961;p47">
                <a:extLst>
                  <a:ext uri="{FF2B5EF4-FFF2-40B4-BE49-F238E27FC236}">
                    <a16:creationId xmlns:a16="http://schemas.microsoft.com/office/drawing/2014/main" id="{7E4C28EA-DBF6-41D1-907D-4D082BDBBD30}"/>
                  </a:ext>
                </a:extLst>
              </p:cNvPr>
              <p:cNvSpPr/>
              <p:nvPr/>
            </p:nvSpPr>
            <p:spPr>
              <a:xfrm rot="10800000">
                <a:off x="3277669" y="3067423"/>
                <a:ext cx="174657" cy="123550"/>
              </a:xfrm>
              <a:custGeom>
                <a:avLst/>
                <a:gdLst/>
                <a:ahLst/>
                <a:cxnLst/>
                <a:rect l="l" t="t" r="r" b="b"/>
                <a:pathLst>
                  <a:path w="174657" h="123550" extrusionOk="0">
                    <a:moveTo>
                      <a:pt x="26856" y="123551"/>
                    </a:moveTo>
                    <a:cubicBezTo>
                      <a:pt x="31409" y="123551"/>
                      <a:pt x="36018" y="122403"/>
                      <a:pt x="40257" y="119941"/>
                    </a:cubicBezTo>
                    <a:lnTo>
                      <a:pt x="161258" y="50066"/>
                    </a:lnTo>
                    <a:cubicBezTo>
                      <a:pt x="174067" y="42662"/>
                      <a:pt x="178473" y="26262"/>
                      <a:pt x="171050" y="13416"/>
                    </a:cubicBezTo>
                    <a:cubicBezTo>
                      <a:pt x="163720" y="644"/>
                      <a:pt x="147246" y="-3854"/>
                      <a:pt x="134400" y="3624"/>
                    </a:cubicBezTo>
                    <a:lnTo>
                      <a:pt x="13399" y="73500"/>
                    </a:lnTo>
                    <a:cubicBezTo>
                      <a:pt x="590" y="80904"/>
                      <a:pt x="-3815" y="97303"/>
                      <a:pt x="3607" y="110150"/>
                    </a:cubicBezTo>
                    <a:cubicBezTo>
                      <a:pt x="8550" y="118720"/>
                      <a:pt x="17582" y="123551"/>
                      <a:pt x="26856" y="123551"/>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1962;p47">
                <a:extLst>
                  <a:ext uri="{FF2B5EF4-FFF2-40B4-BE49-F238E27FC236}">
                    <a16:creationId xmlns:a16="http://schemas.microsoft.com/office/drawing/2014/main" id="{B1DA582B-B102-41FC-AE92-A124CD13027D}"/>
                  </a:ext>
                </a:extLst>
              </p:cNvPr>
              <p:cNvSpPr/>
              <p:nvPr/>
            </p:nvSpPr>
            <p:spPr>
              <a:xfrm rot="10800000">
                <a:off x="3350116" y="3438347"/>
                <a:ext cx="193375" cy="53642"/>
              </a:xfrm>
              <a:custGeom>
                <a:avLst/>
                <a:gdLst/>
                <a:ahLst/>
                <a:cxnLst/>
                <a:rect l="l" t="t" r="r" b="b"/>
                <a:pathLst>
                  <a:path w="193375" h="53642" extrusionOk="0">
                    <a:moveTo>
                      <a:pt x="26821" y="53642"/>
                    </a:moveTo>
                    <a:lnTo>
                      <a:pt x="166554" y="53642"/>
                    </a:lnTo>
                    <a:cubicBezTo>
                      <a:pt x="181362" y="53642"/>
                      <a:pt x="193375" y="41629"/>
                      <a:pt x="193375" y="26821"/>
                    </a:cubicBezTo>
                    <a:cubicBezTo>
                      <a:pt x="193375" y="12013"/>
                      <a:pt x="181362" y="0"/>
                      <a:pt x="166554" y="0"/>
                    </a:cubicBezTo>
                    <a:lnTo>
                      <a:pt x="26821" y="0"/>
                    </a:lnTo>
                    <a:cubicBezTo>
                      <a:pt x="12013" y="0"/>
                      <a:pt x="0" y="12013"/>
                      <a:pt x="0" y="26821"/>
                    </a:cubicBezTo>
                    <a:cubicBezTo>
                      <a:pt x="0" y="41629"/>
                      <a:pt x="12013" y="53642"/>
                      <a:pt x="26821" y="5364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1963;p47">
                <a:extLst>
                  <a:ext uri="{FF2B5EF4-FFF2-40B4-BE49-F238E27FC236}">
                    <a16:creationId xmlns:a16="http://schemas.microsoft.com/office/drawing/2014/main" id="{190DDFA2-8B41-4ACA-A728-3A4F354C1D7D}"/>
                  </a:ext>
                </a:extLst>
              </p:cNvPr>
              <p:cNvSpPr/>
              <p:nvPr/>
            </p:nvSpPr>
            <p:spPr>
              <a:xfrm rot="10800000">
                <a:off x="3262316" y="3735306"/>
                <a:ext cx="174665" cy="123515"/>
              </a:xfrm>
              <a:custGeom>
                <a:avLst/>
                <a:gdLst/>
                <a:ahLst/>
                <a:cxnLst/>
                <a:rect l="l" t="t" r="r" b="b"/>
                <a:pathLst>
                  <a:path w="174665" h="123515" extrusionOk="0">
                    <a:moveTo>
                      <a:pt x="147801" y="123516"/>
                    </a:moveTo>
                    <a:cubicBezTo>
                      <a:pt x="157075" y="123516"/>
                      <a:pt x="166108" y="118703"/>
                      <a:pt x="171050" y="110115"/>
                    </a:cubicBezTo>
                    <a:cubicBezTo>
                      <a:pt x="178491" y="97287"/>
                      <a:pt x="174067" y="80869"/>
                      <a:pt x="161258" y="73465"/>
                    </a:cubicBezTo>
                    <a:lnTo>
                      <a:pt x="40257" y="3607"/>
                    </a:lnTo>
                    <a:cubicBezTo>
                      <a:pt x="27393" y="-3834"/>
                      <a:pt x="10956" y="627"/>
                      <a:pt x="3607" y="13399"/>
                    </a:cubicBezTo>
                    <a:cubicBezTo>
                      <a:pt x="-3815" y="26227"/>
                      <a:pt x="590" y="42645"/>
                      <a:pt x="13399" y="50031"/>
                    </a:cubicBezTo>
                    <a:lnTo>
                      <a:pt x="134400" y="119888"/>
                    </a:lnTo>
                    <a:cubicBezTo>
                      <a:pt x="138620" y="122350"/>
                      <a:pt x="143248" y="123497"/>
                      <a:pt x="147801" y="123497"/>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1964;p47">
                <a:extLst>
                  <a:ext uri="{FF2B5EF4-FFF2-40B4-BE49-F238E27FC236}">
                    <a16:creationId xmlns:a16="http://schemas.microsoft.com/office/drawing/2014/main" id="{8C16B830-A43D-4165-A842-8E21A2BC671D}"/>
                  </a:ext>
                </a:extLst>
              </p:cNvPr>
              <p:cNvSpPr/>
              <p:nvPr/>
            </p:nvSpPr>
            <p:spPr>
              <a:xfrm rot="10800000">
                <a:off x="3065905" y="3932309"/>
                <a:ext cx="129897" cy="170722"/>
              </a:xfrm>
              <a:custGeom>
                <a:avLst/>
                <a:gdLst/>
                <a:ahLst/>
                <a:cxnLst/>
                <a:rect l="l" t="t" r="r" b="b"/>
                <a:pathLst>
                  <a:path w="129897" h="170722" extrusionOk="0">
                    <a:moveTo>
                      <a:pt x="103107" y="170723"/>
                    </a:moveTo>
                    <a:cubicBezTo>
                      <a:pt x="108124" y="170723"/>
                      <a:pt x="113196" y="169316"/>
                      <a:pt x="117712" y="166373"/>
                    </a:cubicBezTo>
                    <a:cubicBezTo>
                      <a:pt x="130132" y="158284"/>
                      <a:pt x="133631" y="141680"/>
                      <a:pt x="125542" y="129278"/>
                    </a:cubicBezTo>
                    <a:lnTo>
                      <a:pt x="49280" y="12202"/>
                    </a:lnTo>
                    <a:cubicBezTo>
                      <a:pt x="41265" y="-218"/>
                      <a:pt x="24625" y="-3754"/>
                      <a:pt x="12186" y="4372"/>
                    </a:cubicBezTo>
                    <a:cubicBezTo>
                      <a:pt x="-235" y="12461"/>
                      <a:pt x="-3733" y="29065"/>
                      <a:pt x="4356" y="41466"/>
                    </a:cubicBezTo>
                    <a:lnTo>
                      <a:pt x="80618" y="158543"/>
                    </a:lnTo>
                    <a:cubicBezTo>
                      <a:pt x="85764" y="166428"/>
                      <a:pt x="94334" y="170723"/>
                      <a:pt x="103107" y="170723"/>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1965;p47">
                <a:extLst>
                  <a:ext uri="{FF2B5EF4-FFF2-40B4-BE49-F238E27FC236}">
                    <a16:creationId xmlns:a16="http://schemas.microsoft.com/office/drawing/2014/main" id="{0EA433E1-E6F1-4DDD-AD7D-3456AE7C0FA5}"/>
                  </a:ext>
                </a:extLst>
              </p:cNvPr>
              <p:cNvSpPr/>
              <p:nvPr/>
            </p:nvSpPr>
            <p:spPr>
              <a:xfrm rot="10800000">
                <a:off x="2369934" y="3933197"/>
                <a:ext cx="123531" cy="174659"/>
              </a:xfrm>
              <a:custGeom>
                <a:avLst/>
                <a:gdLst/>
                <a:ahLst/>
                <a:cxnLst/>
                <a:rect l="l" t="t" r="r" b="b"/>
                <a:pathLst>
                  <a:path w="123531" h="174659" extrusionOk="0">
                    <a:moveTo>
                      <a:pt x="26800" y="174659"/>
                    </a:moveTo>
                    <a:cubicBezTo>
                      <a:pt x="36074" y="174659"/>
                      <a:pt x="45107" y="169847"/>
                      <a:pt x="50049" y="161258"/>
                    </a:cubicBezTo>
                    <a:lnTo>
                      <a:pt x="119925" y="40257"/>
                    </a:lnTo>
                    <a:cubicBezTo>
                      <a:pt x="127347" y="27430"/>
                      <a:pt x="122942" y="11011"/>
                      <a:pt x="110133" y="3607"/>
                    </a:cubicBezTo>
                    <a:cubicBezTo>
                      <a:pt x="97268" y="-3834"/>
                      <a:pt x="80831" y="627"/>
                      <a:pt x="73483" y="13399"/>
                    </a:cubicBezTo>
                    <a:lnTo>
                      <a:pt x="3608" y="134400"/>
                    </a:lnTo>
                    <a:cubicBezTo>
                      <a:pt x="-3815" y="147227"/>
                      <a:pt x="590" y="163646"/>
                      <a:pt x="13399" y="171050"/>
                    </a:cubicBezTo>
                    <a:cubicBezTo>
                      <a:pt x="17619" y="173512"/>
                      <a:pt x="22247" y="174659"/>
                      <a:pt x="26800" y="174659"/>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1966;p47">
                <a:extLst>
                  <a:ext uri="{FF2B5EF4-FFF2-40B4-BE49-F238E27FC236}">
                    <a16:creationId xmlns:a16="http://schemas.microsoft.com/office/drawing/2014/main" id="{E11D0715-DB65-42B5-AF9C-F1F0B6E051E5}"/>
                  </a:ext>
                </a:extLst>
              </p:cNvPr>
              <p:cNvSpPr/>
              <p:nvPr/>
            </p:nvSpPr>
            <p:spPr>
              <a:xfrm rot="10800000">
                <a:off x="2105516" y="3708688"/>
                <a:ext cx="174646" cy="123542"/>
              </a:xfrm>
              <a:custGeom>
                <a:avLst/>
                <a:gdLst/>
                <a:ahLst/>
                <a:cxnLst/>
                <a:rect l="l" t="t" r="r" b="b"/>
                <a:pathLst>
                  <a:path w="174646" h="123542" extrusionOk="0">
                    <a:moveTo>
                      <a:pt x="26846" y="123543"/>
                    </a:moveTo>
                    <a:cubicBezTo>
                      <a:pt x="31400" y="123543"/>
                      <a:pt x="36027" y="122395"/>
                      <a:pt x="40247" y="119933"/>
                    </a:cubicBezTo>
                    <a:lnTo>
                      <a:pt x="161248" y="50057"/>
                    </a:lnTo>
                    <a:cubicBezTo>
                      <a:pt x="174057" y="42653"/>
                      <a:pt x="178462" y="26254"/>
                      <a:pt x="171040" y="13407"/>
                    </a:cubicBezTo>
                    <a:cubicBezTo>
                      <a:pt x="163710" y="635"/>
                      <a:pt x="147236" y="-3844"/>
                      <a:pt x="134408" y="3616"/>
                    </a:cubicBezTo>
                    <a:lnTo>
                      <a:pt x="13407" y="73491"/>
                    </a:lnTo>
                    <a:cubicBezTo>
                      <a:pt x="598" y="80895"/>
                      <a:pt x="-3826" y="97295"/>
                      <a:pt x="3615" y="110141"/>
                    </a:cubicBezTo>
                    <a:cubicBezTo>
                      <a:pt x="8557" y="118730"/>
                      <a:pt x="17591" y="123543"/>
                      <a:pt x="26864" y="123543"/>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1967;p47">
                <a:extLst>
                  <a:ext uri="{FF2B5EF4-FFF2-40B4-BE49-F238E27FC236}">
                    <a16:creationId xmlns:a16="http://schemas.microsoft.com/office/drawing/2014/main" id="{2C89E215-774C-48CA-9C76-CED130747938}"/>
                  </a:ext>
                </a:extLst>
              </p:cNvPr>
              <p:cNvSpPr/>
              <p:nvPr/>
            </p:nvSpPr>
            <p:spPr>
              <a:xfrm rot="10800000">
                <a:off x="2014407" y="3407639"/>
                <a:ext cx="193338" cy="53642"/>
              </a:xfrm>
              <a:custGeom>
                <a:avLst/>
                <a:gdLst/>
                <a:ahLst/>
                <a:cxnLst/>
                <a:rect l="l" t="t" r="r" b="b"/>
                <a:pathLst>
                  <a:path w="193338" h="53642" extrusionOk="0">
                    <a:moveTo>
                      <a:pt x="26822" y="53642"/>
                    </a:moveTo>
                    <a:lnTo>
                      <a:pt x="166517" y="53642"/>
                    </a:lnTo>
                    <a:cubicBezTo>
                      <a:pt x="181325" y="53642"/>
                      <a:pt x="193339" y="41629"/>
                      <a:pt x="193339" y="26821"/>
                    </a:cubicBezTo>
                    <a:cubicBezTo>
                      <a:pt x="193339" y="12013"/>
                      <a:pt x="181325" y="0"/>
                      <a:pt x="166517" y="0"/>
                    </a:cubicBezTo>
                    <a:lnTo>
                      <a:pt x="26822" y="0"/>
                    </a:lnTo>
                    <a:cubicBezTo>
                      <a:pt x="12014" y="0"/>
                      <a:pt x="0" y="12013"/>
                      <a:pt x="0" y="26821"/>
                    </a:cubicBezTo>
                    <a:cubicBezTo>
                      <a:pt x="0" y="41629"/>
                      <a:pt x="12014" y="53642"/>
                      <a:pt x="26822" y="5364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1968;p47">
                <a:extLst>
                  <a:ext uri="{FF2B5EF4-FFF2-40B4-BE49-F238E27FC236}">
                    <a16:creationId xmlns:a16="http://schemas.microsoft.com/office/drawing/2014/main" id="{71BB13E7-52FC-4A0E-BA4F-0BB64E9C2B60}"/>
                  </a:ext>
                </a:extLst>
              </p:cNvPr>
              <p:cNvSpPr/>
              <p:nvPr/>
            </p:nvSpPr>
            <p:spPr>
              <a:xfrm rot="10800000">
                <a:off x="2120871" y="3040824"/>
                <a:ext cx="174654" cy="123532"/>
              </a:xfrm>
              <a:custGeom>
                <a:avLst/>
                <a:gdLst/>
                <a:ahLst/>
                <a:cxnLst/>
                <a:rect l="l" t="t" r="r" b="b"/>
                <a:pathLst>
                  <a:path w="174654" h="123532" extrusionOk="0">
                    <a:moveTo>
                      <a:pt x="147791" y="123514"/>
                    </a:moveTo>
                    <a:cubicBezTo>
                      <a:pt x="157046" y="123514"/>
                      <a:pt x="166097" y="118701"/>
                      <a:pt x="171039" y="110112"/>
                    </a:cubicBezTo>
                    <a:cubicBezTo>
                      <a:pt x="178480" y="97285"/>
                      <a:pt x="174057" y="80866"/>
                      <a:pt x="161247" y="73481"/>
                    </a:cubicBezTo>
                    <a:lnTo>
                      <a:pt x="40247" y="3624"/>
                    </a:lnTo>
                    <a:cubicBezTo>
                      <a:pt x="27382" y="-3836"/>
                      <a:pt x="10945" y="607"/>
                      <a:pt x="3615" y="13416"/>
                    </a:cubicBezTo>
                    <a:cubicBezTo>
                      <a:pt x="-3826" y="26243"/>
                      <a:pt x="598" y="42661"/>
                      <a:pt x="13407" y="50066"/>
                    </a:cubicBezTo>
                    <a:lnTo>
                      <a:pt x="134407" y="119923"/>
                    </a:lnTo>
                    <a:cubicBezTo>
                      <a:pt x="138628" y="122385"/>
                      <a:pt x="143256" y="123532"/>
                      <a:pt x="147809" y="12353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1969;p47">
                <a:extLst>
                  <a:ext uri="{FF2B5EF4-FFF2-40B4-BE49-F238E27FC236}">
                    <a16:creationId xmlns:a16="http://schemas.microsoft.com/office/drawing/2014/main" id="{5498F731-EAD4-4152-A723-3BB3406E32E0}"/>
                  </a:ext>
                </a:extLst>
              </p:cNvPr>
              <p:cNvSpPr/>
              <p:nvPr/>
            </p:nvSpPr>
            <p:spPr>
              <a:xfrm rot="10800000">
                <a:off x="2396551" y="2776407"/>
                <a:ext cx="123513" cy="174679"/>
              </a:xfrm>
              <a:custGeom>
                <a:avLst/>
                <a:gdLst/>
                <a:ahLst/>
                <a:cxnLst/>
                <a:rect l="l" t="t" r="r" b="b"/>
                <a:pathLst>
                  <a:path w="123513" h="174679" extrusionOk="0">
                    <a:moveTo>
                      <a:pt x="96713" y="174680"/>
                    </a:moveTo>
                    <a:cubicBezTo>
                      <a:pt x="101266" y="174680"/>
                      <a:pt x="105876" y="173532"/>
                      <a:pt x="110115" y="171070"/>
                    </a:cubicBezTo>
                    <a:cubicBezTo>
                      <a:pt x="122924" y="163666"/>
                      <a:pt x="127329" y="147266"/>
                      <a:pt x="119907" y="134420"/>
                    </a:cubicBezTo>
                    <a:lnTo>
                      <a:pt x="50049" y="13420"/>
                    </a:lnTo>
                    <a:cubicBezTo>
                      <a:pt x="42719" y="592"/>
                      <a:pt x="26337" y="-3832"/>
                      <a:pt x="13399" y="3628"/>
                    </a:cubicBezTo>
                    <a:cubicBezTo>
                      <a:pt x="590" y="11032"/>
                      <a:pt x="-3816" y="27432"/>
                      <a:pt x="3607" y="40278"/>
                    </a:cubicBezTo>
                    <a:lnTo>
                      <a:pt x="73464" y="161278"/>
                    </a:lnTo>
                    <a:cubicBezTo>
                      <a:pt x="78407" y="169849"/>
                      <a:pt x="87440" y="174680"/>
                      <a:pt x="96713" y="174680"/>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1" name="TextBox 110">
              <a:extLst>
                <a:ext uri="{FF2B5EF4-FFF2-40B4-BE49-F238E27FC236}">
                  <a16:creationId xmlns:a16="http://schemas.microsoft.com/office/drawing/2014/main" id="{0B91D8C4-03D0-4D4F-8EEF-23FEA70B6764}"/>
                </a:ext>
              </a:extLst>
            </p:cNvPr>
            <p:cNvSpPr txBox="1"/>
            <p:nvPr/>
          </p:nvSpPr>
          <p:spPr>
            <a:xfrm>
              <a:off x="5983838" y="2323282"/>
              <a:ext cx="5448475" cy="24365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500"/>
                </a:spcAft>
                <a:buFont typeface="Arial" panose="020B0604020202020204" pitchFamily="34" charset="0"/>
                <a:buChar char="•"/>
              </a:pPr>
              <a:r>
                <a:rPr lang="en-US" sz="2400" dirty="0">
                  <a:latin typeface="Atkinson Hyperlegible" pitchFamily="2" charset="0"/>
                  <a:ea typeface="Open Sans"/>
                  <a:cs typeface="Open Sans"/>
                </a:rPr>
                <a:t>Excel tool will calculate total score automatically.</a:t>
              </a:r>
            </a:p>
            <a:p>
              <a:pPr marL="342900" indent="-342900">
                <a:spcAft>
                  <a:spcPts val="500"/>
                </a:spcAft>
                <a:buFont typeface="Arial" panose="020B0604020202020204" pitchFamily="34" charset="0"/>
                <a:buChar char="•"/>
              </a:pPr>
              <a:r>
                <a:rPr lang="en-US" sz="2400" dirty="0">
                  <a:latin typeface="Atkinson Hyperlegible" pitchFamily="2" charset="0"/>
                  <a:ea typeface="Open Sans"/>
                  <a:cs typeface="Open Sans"/>
                </a:rPr>
                <a:t>Avoid tendency to categorize everything as “high risk”.</a:t>
              </a:r>
            </a:p>
            <a:p>
              <a:pPr marL="342900" indent="-342900">
                <a:spcAft>
                  <a:spcPts val="500"/>
                </a:spcAft>
                <a:buFont typeface="Arial" panose="020B0604020202020204" pitchFamily="34" charset="0"/>
                <a:buChar char="•"/>
              </a:pPr>
              <a:r>
                <a:rPr lang="en-US" sz="2400" dirty="0">
                  <a:latin typeface="Atkinson Hyperlegible" pitchFamily="2" charset="0"/>
                  <a:ea typeface="Open Sans"/>
                  <a:cs typeface="Open Sans"/>
                </a:rPr>
                <a:t>Alternative risk assessment methods may be developed by team.</a:t>
              </a:r>
            </a:p>
          </p:txBody>
        </p:sp>
        <p:sp>
          <p:nvSpPr>
            <p:cNvPr id="11" name="Arc 10">
              <a:extLst>
                <a:ext uri="{FF2B5EF4-FFF2-40B4-BE49-F238E27FC236}">
                  <a16:creationId xmlns:a16="http://schemas.microsoft.com/office/drawing/2014/main" id="{F6ED9D93-3F1F-4C2F-B365-3F1DFB5A5310}"/>
                </a:ext>
              </a:extLst>
            </p:cNvPr>
            <p:cNvSpPr/>
            <p:nvPr/>
          </p:nvSpPr>
          <p:spPr>
            <a:xfrm rot="5400000">
              <a:off x="10213135" y="4850888"/>
              <a:ext cx="914400" cy="658431"/>
            </a:xfrm>
            <a:prstGeom prst="arc">
              <a:avLst>
                <a:gd name="adj1" fmla="val 15766218"/>
                <a:gd name="adj2" fmla="val 0"/>
              </a:avLst>
            </a:prstGeom>
            <a:ln w="19050">
              <a:solidFill>
                <a:srgbClr val="C164AE"/>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24" name="07">
            <a:hlinkClick r:id="" action="ppaction://media"/>
            <a:extLst>
              <a:ext uri="{FF2B5EF4-FFF2-40B4-BE49-F238E27FC236}">
                <a16:creationId xmlns:a16="http://schemas.microsoft.com/office/drawing/2014/main" id="{31ABAC9F-9E14-791E-1289-69F362A7DF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70700"/>
            <a:ext cx="609600" cy="609600"/>
          </a:xfrm>
          <a:prstGeom prst="rect">
            <a:avLst/>
          </a:prstGeom>
        </p:spPr>
      </p:pic>
    </p:spTree>
    <p:extLst>
      <p:ext uri="{BB962C8B-B14F-4D97-AF65-F5344CB8AC3E}">
        <p14:creationId xmlns:p14="http://schemas.microsoft.com/office/powerpoint/2010/main" val="2817277310"/>
      </p:ext>
    </p:extLst>
  </p:cSld>
  <p:clrMapOvr>
    <a:masterClrMapping/>
  </p:clrMapOvr>
  <mc:AlternateContent xmlns:mc="http://schemas.openxmlformats.org/markup-compatibility/2006">
    <mc:Choice xmlns:p14="http://schemas.microsoft.com/office/powerpoint/2010/main" Requires="p14">
      <p:transition spd="slow" p14:dur="2000" advClick="0" advTm="56330"/>
    </mc:Choice>
    <mc:Fallback>
      <p:transition spd="slow" advClick="0" advTm="5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328" fill="hold"/>
                                        <p:tgtEl>
                                          <p:spTgt spid="24"/>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675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725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1825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187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35" presetClass="path" presetSubtype="0" accel="50000" decel="50000" fill="hold" nodeType="withEffect">
                                  <p:stCondLst>
                                    <p:cond delay="32750"/>
                                  </p:stCondLst>
                                  <p:childTnLst>
                                    <p:animMotion origin="layout" path="M -4.16667E-7 4.07407E-6 L -0.28776 4.07407E-6 " pathEditMode="relative" rAng="0" ptsTypes="AA">
                                      <p:cBhvr>
                                        <p:cTn id="36" dur="500" fill="hold"/>
                                        <p:tgtEl>
                                          <p:spTgt spid="15"/>
                                        </p:tgtEl>
                                        <p:attrNameLst>
                                          <p:attrName>ppt_x</p:attrName>
                                          <p:attrName>ppt_y</p:attrName>
                                        </p:attrNameLst>
                                      </p:cBhvr>
                                      <p:rCtr x="-14388" y="0"/>
                                    </p:animMotion>
                                  </p:childTnLst>
                                </p:cTn>
                              </p:par>
                              <p:par>
                                <p:cTn id="37" presetID="35" presetClass="path" presetSubtype="0" accel="50000" decel="50000" fill="hold" nodeType="withEffect">
                                  <p:stCondLst>
                                    <p:cond delay="32750"/>
                                  </p:stCondLst>
                                  <p:childTnLst>
                                    <p:animMotion origin="layout" path="M 0 1.48148E-6 L -0.28685 1.48148E-6 " pathEditMode="relative" rAng="0" ptsTypes="AA">
                                      <p:cBhvr>
                                        <p:cTn id="38" dur="500" fill="hold"/>
                                        <p:tgtEl>
                                          <p:spTgt spid="16"/>
                                        </p:tgtEl>
                                        <p:attrNameLst>
                                          <p:attrName>ppt_x</p:attrName>
                                          <p:attrName>ppt_y</p:attrName>
                                        </p:attrNameLst>
                                      </p:cBhvr>
                                      <p:rCtr x="-14349" y="0"/>
                                    </p:animMotion>
                                  </p:childTnLst>
                                </p:cTn>
                              </p:par>
                              <p:par>
                                <p:cTn id="39" presetID="35" presetClass="path" presetSubtype="0" accel="50000" decel="50000" fill="hold" nodeType="withEffect">
                                  <p:stCondLst>
                                    <p:cond delay="32750"/>
                                  </p:stCondLst>
                                  <p:childTnLst>
                                    <p:animMotion origin="layout" path="M 0 -2.59259E-6 L -0.28685 -2.59259E-6 " pathEditMode="relative" rAng="0" ptsTypes="AA">
                                      <p:cBhvr>
                                        <p:cTn id="40" dur="500" fill="hold"/>
                                        <p:tgtEl>
                                          <p:spTgt spid="14"/>
                                        </p:tgtEl>
                                        <p:attrNameLst>
                                          <p:attrName>ppt_x</p:attrName>
                                          <p:attrName>ppt_y</p:attrName>
                                        </p:attrNameLst>
                                      </p:cBhvr>
                                      <p:rCtr x="-14349" y="0"/>
                                    </p:animMotion>
                                  </p:childTnLst>
                                </p:cTn>
                              </p:par>
                              <p:par>
                                <p:cTn id="41" presetID="35" presetClass="path" presetSubtype="0" accel="50000" decel="50000" fill="hold" nodeType="withEffect">
                                  <p:stCondLst>
                                    <p:cond delay="32750"/>
                                  </p:stCondLst>
                                  <p:childTnLst>
                                    <p:animMotion origin="layout" path="M -4.16667E-7 2.96296E-6 L -0.28685 2.96296E-6 " pathEditMode="relative" rAng="0" ptsTypes="AA">
                                      <p:cBhvr>
                                        <p:cTn id="42" dur="500" fill="hold"/>
                                        <p:tgtEl>
                                          <p:spTgt spid="13"/>
                                        </p:tgtEl>
                                        <p:attrNameLst>
                                          <p:attrName>ppt_x</p:attrName>
                                          <p:attrName>ppt_y</p:attrName>
                                        </p:attrNameLst>
                                      </p:cBhvr>
                                      <p:rCtr x="-14349" y="0"/>
                                    </p:animMotion>
                                  </p:childTnLst>
                                </p:cTn>
                              </p:par>
                              <p:par>
                                <p:cTn id="43" presetID="35" presetClass="path" presetSubtype="0" accel="50000" decel="50000" fill="hold" nodeType="withEffect">
                                  <p:stCondLst>
                                    <p:cond delay="32750"/>
                                  </p:stCondLst>
                                  <p:childTnLst>
                                    <p:animMotion origin="layout" path="M 0 -3.7037E-6 L -0.28685 -3.7037E-6 " pathEditMode="relative" rAng="0" ptsTypes="AA">
                                      <p:cBhvr>
                                        <p:cTn id="44" dur="500" fill="hold"/>
                                        <p:tgtEl>
                                          <p:spTgt spid="6"/>
                                        </p:tgtEl>
                                        <p:attrNameLst>
                                          <p:attrName>ppt_x</p:attrName>
                                          <p:attrName>ppt_y</p:attrName>
                                        </p:attrNameLst>
                                      </p:cBhvr>
                                      <p:rCtr x="-14349" y="0"/>
                                    </p:animMotion>
                                  </p:childTnLst>
                                </p:cTn>
                              </p:par>
                              <p:par>
                                <p:cTn id="45" presetID="35" presetClass="path" presetSubtype="0" accel="50000" decel="50000" fill="hold" nodeType="withEffect">
                                  <p:stCondLst>
                                    <p:cond delay="32750"/>
                                  </p:stCondLst>
                                  <p:childTnLst>
                                    <p:animMotion origin="layout" path="M -4.16667E-7 1.85185E-6 L -0.28685 1.85185E-6 " pathEditMode="relative" rAng="0" ptsTypes="AA">
                                      <p:cBhvr>
                                        <p:cTn id="46" dur="500" fill="hold"/>
                                        <p:tgtEl>
                                          <p:spTgt spid="5"/>
                                        </p:tgtEl>
                                        <p:attrNameLst>
                                          <p:attrName>ppt_x</p:attrName>
                                          <p:attrName>ppt_y</p:attrName>
                                        </p:attrNameLst>
                                      </p:cBhvr>
                                      <p:rCtr x="-14349" y="0"/>
                                    </p:animMotion>
                                  </p:childTnLst>
                                </p:cTn>
                              </p:par>
                              <p:par>
                                <p:cTn id="47" presetID="2" presetClass="entr" presetSubtype="2" fill="hold" nodeType="withEffect">
                                  <p:stCondLst>
                                    <p:cond delay="3325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1+#ppt_w/2"/>
                                          </p:val>
                                        </p:tav>
                                        <p:tav tm="100000">
                                          <p:val>
                                            <p:strVal val="#ppt_x"/>
                                          </p:val>
                                        </p:tav>
                                      </p:tavLst>
                                    </p:anim>
                                    <p:anim calcmode="lin" valueType="num">
                                      <p:cBhvr additive="base">
                                        <p:cTn id="5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4"/>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20" y="101421"/>
            <a:ext cx="11786480" cy="584775"/>
          </a:xfrm>
          <a:prstGeom prst="rect">
            <a:avLst/>
          </a:prstGeom>
          <a:noFill/>
        </p:spPr>
        <p:txBody>
          <a:bodyPr wrap="square" rtlCol="0">
            <a:spAutoFit/>
          </a:bodyPr>
          <a:lstStyle/>
          <a:p>
            <a:r>
              <a:rPr lang="en-US" sz="3200" b="1" dirty="0">
                <a:solidFill>
                  <a:srgbClr val="A6228C"/>
                </a:solidFill>
                <a:latin typeface="Atkinson Hyperlegible" pitchFamily="2" charset="0"/>
              </a:rPr>
              <a:t>Overall risk score</a:t>
            </a:r>
          </a:p>
        </p:txBody>
      </p:sp>
      <p:grpSp>
        <p:nvGrpSpPr>
          <p:cNvPr id="5" name="Group 4">
            <a:extLst>
              <a:ext uri="{FF2B5EF4-FFF2-40B4-BE49-F238E27FC236}">
                <a16:creationId xmlns:a16="http://schemas.microsoft.com/office/drawing/2014/main" id="{99F6ACB7-1820-49C1-A8B5-E5B5380B58A2}"/>
              </a:ext>
            </a:extLst>
          </p:cNvPr>
          <p:cNvGrpSpPr/>
          <p:nvPr/>
        </p:nvGrpSpPr>
        <p:grpSpPr>
          <a:xfrm>
            <a:off x="239603" y="1000863"/>
            <a:ext cx="3359645" cy="461665"/>
            <a:chOff x="228600" y="1000863"/>
            <a:chExt cx="3359645" cy="461665"/>
          </a:xfrm>
        </p:grpSpPr>
        <p:sp>
          <p:nvSpPr>
            <p:cNvPr id="9" name="Rectangle: Single Corner Snipped 8">
              <a:extLst>
                <a:ext uri="{FF2B5EF4-FFF2-40B4-BE49-F238E27FC236}">
                  <a16:creationId xmlns:a16="http://schemas.microsoft.com/office/drawing/2014/main" id="{4A3095C0-FB8E-4D83-8091-F7DE660171AE}"/>
                </a:ext>
              </a:extLst>
            </p:cNvPr>
            <p:cNvSpPr/>
            <p:nvPr/>
          </p:nvSpPr>
          <p:spPr>
            <a:xfrm>
              <a:off x="228600" y="1000863"/>
              <a:ext cx="3359645" cy="461665"/>
            </a:xfrm>
            <a:prstGeom prst="snip1Rect">
              <a:avLst>
                <a:gd name="adj" fmla="val 50000"/>
              </a:avLst>
            </a:prstGeom>
            <a:solidFill>
              <a:srgbClr val="51B4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ED53EE1-BF23-468A-B191-36B8A8A1A770}"/>
                </a:ext>
              </a:extLst>
            </p:cNvPr>
            <p:cNvSpPr txBox="1"/>
            <p:nvPr/>
          </p:nvSpPr>
          <p:spPr>
            <a:xfrm>
              <a:off x="348946" y="1000863"/>
              <a:ext cx="3003854"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400" b="1" dirty="0">
                  <a:solidFill>
                    <a:schemeClr val="bg1"/>
                  </a:solidFill>
                  <a:latin typeface="Atkinson Hyperlegible" pitchFamily="2" charset="0"/>
                  <a:ea typeface="Open Sans"/>
                  <a:cs typeface="Open Sans"/>
                </a:rPr>
                <a:t>0–7 = low risk</a:t>
              </a:r>
            </a:p>
          </p:txBody>
        </p:sp>
      </p:grpSp>
      <p:grpSp>
        <p:nvGrpSpPr>
          <p:cNvPr id="6" name="Group 5">
            <a:extLst>
              <a:ext uri="{FF2B5EF4-FFF2-40B4-BE49-F238E27FC236}">
                <a16:creationId xmlns:a16="http://schemas.microsoft.com/office/drawing/2014/main" id="{FD38F080-43DF-47D1-AFF6-9C2E29432521}"/>
              </a:ext>
            </a:extLst>
          </p:cNvPr>
          <p:cNvGrpSpPr/>
          <p:nvPr/>
        </p:nvGrpSpPr>
        <p:grpSpPr>
          <a:xfrm>
            <a:off x="239603" y="1489099"/>
            <a:ext cx="4724400" cy="1102466"/>
            <a:chOff x="228600" y="1489099"/>
            <a:chExt cx="4724400" cy="1102466"/>
          </a:xfrm>
        </p:grpSpPr>
        <p:sp>
          <p:nvSpPr>
            <p:cNvPr id="8" name="Rectangle 7">
              <a:extLst>
                <a:ext uri="{FF2B5EF4-FFF2-40B4-BE49-F238E27FC236}">
                  <a16:creationId xmlns:a16="http://schemas.microsoft.com/office/drawing/2014/main" id="{76EBACBB-4C6A-479B-8EFA-9DAD73375CFC}"/>
                </a:ext>
              </a:extLst>
            </p:cNvPr>
            <p:cNvSpPr/>
            <p:nvPr/>
          </p:nvSpPr>
          <p:spPr>
            <a:xfrm>
              <a:off x="228600" y="1489099"/>
              <a:ext cx="4724400" cy="1097280"/>
            </a:xfrm>
            <a:prstGeom prst="rect">
              <a:avLst/>
            </a:prstGeom>
            <a:solidFill>
              <a:schemeClr val="bg1"/>
            </a:solidFill>
            <a:ln w="12700">
              <a:solidFill>
                <a:srgbClr val="51B45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12" name="Rectangle 11">
              <a:extLst>
                <a:ext uri="{FF2B5EF4-FFF2-40B4-BE49-F238E27FC236}">
                  <a16:creationId xmlns:a16="http://schemas.microsoft.com/office/drawing/2014/main" id="{A0D3CC8F-77A4-4495-898A-AD14959CDE8F}"/>
                </a:ext>
              </a:extLst>
            </p:cNvPr>
            <p:cNvSpPr/>
            <p:nvPr/>
          </p:nvSpPr>
          <p:spPr>
            <a:xfrm>
              <a:off x="4472440" y="2523196"/>
              <a:ext cx="480560" cy="68369"/>
            </a:xfrm>
            <a:prstGeom prst="rect">
              <a:avLst/>
            </a:prstGeom>
            <a:solidFill>
              <a:srgbClr val="51B4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D4CE25-4CE1-4896-A653-D7B6277BE87E}"/>
                </a:ext>
              </a:extLst>
            </p:cNvPr>
            <p:cNvSpPr txBox="1"/>
            <p:nvPr/>
          </p:nvSpPr>
          <p:spPr>
            <a:xfrm>
              <a:off x="348946" y="1653019"/>
              <a:ext cx="4197956"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200" dirty="0">
                  <a:latin typeface="Atkinson Hyperlegible" pitchFamily="2" charset="0"/>
                  <a:ea typeface="Open Sans"/>
                  <a:cs typeface="Open Sans"/>
                </a:rPr>
                <a:t>Minimal harm to humans or the environment.</a:t>
              </a:r>
            </a:p>
          </p:txBody>
        </p:sp>
      </p:grpSp>
      <p:grpSp>
        <p:nvGrpSpPr>
          <p:cNvPr id="13" name="Group 12">
            <a:extLst>
              <a:ext uri="{FF2B5EF4-FFF2-40B4-BE49-F238E27FC236}">
                <a16:creationId xmlns:a16="http://schemas.microsoft.com/office/drawing/2014/main" id="{666C7A26-B6B3-47B0-BFAA-FA2D8E78D5AF}"/>
              </a:ext>
            </a:extLst>
          </p:cNvPr>
          <p:cNvGrpSpPr/>
          <p:nvPr/>
        </p:nvGrpSpPr>
        <p:grpSpPr>
          <a:xfrm>
            <a:off x="239603" y="2895945"/>
            <a:ext cx="3359645" cy="461665"/>
            <a:chOff x="228600" y="2895945"/>
            <a:chExt cx="3359645" cy="461665"/>
          </a:xfrm>
        </p:grpSpPr>
        <p:sp>
          <p:nvSpPr>
            <p:cNvPr id="20" name="Rectangle: Single Corner Snipped 19">
              <a:extLst>
                <a:ext uri="{FF2B5EF4-FFF2-40B4-BE49-F238E27FC236}">
                  <a16:creationId xmlns:a16="http://schemas.microsoft.com/office/drawing/2014/main" id="{772CA370-BBAA-4810-8FFD-7CB41F2A0C71}"/>
                </a:ext>
              </a:extLst>
            </p:cNvPr>
            <p:cNvSpPr/>
            <p:nvPr/>
          </p:nvSpPr>
          <p:spPr>
            <a:xfrm>
              <a:off x="228600" y="2895945"/>
              <a:ext cx="3359645" cy="461665"/>
            </a:xfrm>
            <a:prstGeom prst="snip1Rect">
              <a:avLst>
                <a:gd name="adj" fmla="val 50000"/>
              </a:avLst>
            </a:pr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1" name="TextBox 20">
              <a:extLst>
                <a:ext uri="{FF2B5EF4-FFF2-40B4-BE49-F238E27FC236}">
                  <a16:creationId xmlns:a16="http://schemas.microsoft.com/office/drawing/2014/main" id="{75CCA4EB-AF60-44D0-994C-FC8A175BF8FC}"/>
                </a:ext>
              </a:extLst>
            </p:cNvPr>
            <p:cNvSpPr txBox="1"/>
            <p:nvPr/>
          </p:nvSpPr>
          <p:spPr>
            <a:xfrm>
              <a:off x="348946" y="2895945"/>
              <a:ext cx="3118952"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400" b="1" dirty="0">
                  <a:solidFill>
                    <a:schemeClr val="bg1"/>
                  </a:solidFill>
                  <a:latin typeface="Atkinson Hyperlegible" pitchFamily="2" charset="0"/>
                  <a:ea typeface="Open Sans"/>
                  <a:cs typeface="Open Sans"/>
                </a:rPr>
                <a:t>8–14 = medium risk</a:t>
              </a:r>
            </a:p>
          </p:txBody>
        </p:sp>
      </p:grpSp>
      <p:grpSp>
        <p:nvGrpSpPr>
          <p:cNvPr id="14" name="Group 13">
            <a:extLst>
              <a:ext uri="{FF2B5EF4-FFF2-40B4-BE49-F238E27FC236}">
                <a16:creationId xmlns:a16="http://schemas.microsoft.com/office/drawing/2014/main" id="{D13AF830-DF01-4202-A823-C715AA92C126}"/>
              </a:ext>
            </a:extLst>
          </p:cNvPr>
          <p:cNvGrpSpPr/>
          <p:nvPr/>
        </p:nvGrpSpPr>
        <p:grpSpPr>
          <a:xfrm>
            <a:off x="239603" y="3384181"/>
            <a:ext cx="4724400" cy="1102466"/>
            <a:chOff x="228600" y="3384181"/>
            <a:chExt cx="4724400" cy="1102466"/>
          </a:xfrm>
        </p:grpSpPr>
        <p:sp>
          <p:nvSpPr>
            <p:cNvPr id="19" name="Rectangle 18">
              <a:extLst>
                <a:ext uri="{FF2B5EF4-FFF2-40B4-BE49-F238E27FC236}">
                  <a16:creationId xmlns:a16="http://schemas.microsoft.com/office/drawing/2014/main" id="{D636DF53-D13F-4A45-9D35-99D109F22594}"/>
                </a:ext>
              </a:extLst>
            </p:cNvPr>
            <p:cNvSpPr/>
            <p:nvPr/>
          </p:nvSpPr>
          <p:spPr>
            <a:xfrm>
              <a:off x="228600" y="3384181"/>
              <a:ext cx="4724400" cy="1097280"/>
            </a:xfrm>
            <a:prstGeom prst="rect">
              <a:avLst/>
            </a:prstGeom>
            <a:solidFill>
              <a:schemeClr val="bg1"/>
            </a:solidFill>
            <a:ln w="12700">
              <a:solidFill>
                <a:srgbClr val="FED02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2" name="Rectangle 21">
              <a:extLst>
                <a:ext uri="{FF2B5EF4-FFF2-40B4-BE49-F238E27FC236}">
                  <a16:creationId xmlns:a16="http://schemas.microsoft.com/office/drawing/2014/main" id="{B41D9316-35F0-4348-9DAD-1A4645DC6102}"/>
                </a:ext>
              </a:extLst>
            </p:cNvPr>
            <p:cNvSpPr/>
            <p:nvPr/>
          </p:nvSpPr>
          <p:spPr>
            <a:xfrm>
              <a:off x="4472440" y="4418278"/>
              <a:ext cx="480560" cy="68369"/>
            </a:xfrm>
            <a:prstGeom prst="rect">
              <a:avLst/>
            </a:pr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3" name="TextBox 22">
              <a:extLst>
                <a:ext uri="{FF2B5EF4-FFF2-40B4-BE49-F238E27FC236}">
                  <a16:creationId xmlns:a16="http://schemas.microsoft.com/office/drawing/2014/main" id="{CB15C4B8-9FB9-4AAD-B5D5-45083FFFCF3B}"/>
                </a:ext>
              </a:extLst>
            </p:cNvPr>
            <p:cNvSpPr txBox="1"/>
            <p:nvPr/>
          </p:nvSpPr>
          <p:spPr>
            <a:xfrm>
              <a:off x="348946" y="3548101"/>
              <a:ext cx="4197957"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200" dirty="0">
                  <a:latin typeface="Atkinson Hyperlegible" pitchFamily="2" charset="0"/>
                  <a:ea typeface="Open Sans"/>
                  <a:cs typeface="Open Sans"/>
                </a:rPr>
                <a:t>Some harm will occur to humans and/or the environment.</a:t>
              </a:r>
            </a:p>
          </p:txBody>
        </p:sp>
      </p:grpSp>
      <p:grpSp>
        <p:nvGrpSpPr>
          <p:cNvPr id="15" name="Group 14">
            <a:extLst>
              <a:ext uri="{FF2B5EF4-FFF2-40B4-BE49-F238E27FC236}">
                <a16:creationId xmlns:a16="http://schemas.microsoft.com/office/drawing/2014/main" id="{BB1C8117-2B3F-4D07-B171-B3B95349A43A}"/>
              </a:ext>
            </a:extLst>
          </p:cNvPr>
          <p:cNvGrpSpPr/>
          <p:nvPr/>
        </p:nvGrpSpPr>
        <p:grpSpPr>
          <a:xfrm>
            <a:off x="226903" y="4791026"/>
            <a:ext cx="3359645" cy="461665"/>
            <a:chOff x="228600" y="4791026"/>
            <a:chExt cx="3359645" cy="461665"/>
          </a:xfrm>
        </p:grpSpPr>
        <p:sp>
          <p:nvSpPr>
            <p:cNvPr id="26" name="Rectangle: Single Corner Snipped 25">
              <a:extLst>
                <a:ext uri="{FF2B5EF4-FFF2-40B4-BE49-F238E27FC236}">
                  <a16:creationId xmlns:a16="http://schemas.microsoft.com/office/drawing/2014/main" id="{C7B21C3D-06DA-4FA6-9769-7645593E593D}"/>
                </a:ext>
              </a:extLst>
            </p:cNvPr>
            <p:cNvSpPr/>
            <p:nvPr/>
          </p:nvSpPr>
          <p:spPr>
            <a:xfrm>
              <a:off x="228600" y="4791026"/>
              <a:ext cx="3359645" cy="461665"/>
            </a:xfrm>
            <a:prstGeom prst="snip1Rect">
              <a:avLst>
                <a:gd name="adj" fmla="val 50000"/>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7" name="TextBox 26">
              <a:extLst>
                <a:ext uri="{FF2B5EF4-FFF2-40B4-BE49-F238E27FC236}">
                  <a16:creationId xmlns:a16="http://schemas.microsoft.com/office/drawing/2014/main" id="{78291C67-860B-410F-B04C-22513CB65FFC}"/>
                </a:ext>
              </a:extLst>
            </p:cNvPr>
            <p:cNvSpPr txBox="1"/>
            <p:nvPr/>
          </p:nvSpPr>
          <p:spPr>
            <a:xfrm>
              <a:off x="348946" y="4791026"/>
              <a:ext cx="3118952"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400" b="1" dirty="0">
                  <a:solidFill>
                    <a:schemeClr val="bg1"/>
                  </a:solidFill>
                  <a:latin typeface="Atkinson Hyperlegible" pitchFamily="2" charset="0"/>
                  <a:ea typeface="Open Sans"/>
                  <a:cs typeface="Open Sans"/>
                </a:rPr>
                <a:t>15–20 = high risk</a:t>
              </a:r>
            </a:p>
          </p:txBody>
        </p:sp>
      </p:grpSp>
      <p:grpSp>
        <p:nvGrpSpPr>
          <p:cNvPr id="16" name="Group 15">
            <a:extLst>
              <a:ext uri="{FF2B5EF4-FFF2-40B4-BE49-F238E27FC236}">
                <a16:creationId xmlns:a16="http://schemas.microsoft.com/office/drawing/2014/main" id="{D0B8278F-7A89-417A-B25C-1B5232CFCF8F}"/>
              </a:ext>
            </a:extLst>
          </p:cNvPr>
          <p:cNvGrpSpPr/>
          <p:nvPr/>
        </p:nvGrpSpPr>
        <p:grpSpPr>
          <a:xfrm>
            <a:off x="239603" y="5279262"/>
            <a:ext cx="4724400" cy="1097280"/>
            <a:chOff x="228600" y="5279262"/>
            <a:chExt cx="4724400" cy="1097280"/>
          </a:xfrm>
        </p:grpSpPr>
        <p:sp>
          <p:nvSpPr>
            <p:cNvPr id="25" name="Rectangle 24">
              <a:extLst>
                <a:ext uri="{FF2B5EF4-FFF2-40B4-BE49-F238E27FC236}">
                  <a16:creationId xmlns:a16="http://schemas.microsoft.com/office/drawing/2014/main" id="{3DA91684-4452-449F-A594-6A8484BEADAA}"/>
                </a:ext>
              </a:extLst>
            </p:cNvPr>
            <p:cNvSpPr/>
            <p:nvPr/>
          </p:nvSpPr>
          <p:spPr>
            <a:xfrm>
              <a:off x="228600" y="5279262"/>
              <a:ext cx="4724400" cy="1097280"/>
            </a:xfrm>
            <a:prstGeom prst="rect">
              <a:avLst/>
            </a:prstGeom>
            <a:solidFill>
              <a:schemeClr val="bg1"/>
            </a:solidFill>
            <a:ln w="12700">
              <a:solidFill>
                <a:srgbClr val="EF414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29" name="Rectangle 28">
              <a:extLst>
                <a:ext uri="{FF2B5EF4-FFF2-40B4-BE49-F238E27FC236}">
                  <a16:creationId xmlns:a16="http://schemas.microsoft.com/office/drawing/2014/main" id="{8F8BE9FE-2B9C-4CA5-893C-1198A6FCAC0A}"/>
                </a:ext>
              </a:extLst>
            </p:cNvPr>
            <p:cNvSpPr/>
            <p:nvPr/>
          </p:nvSpPr>
          <p:spPr>
            <a:xfrm>
              <a:off x="4472440" y="6303834"/>
              <a:ext cx="480560" cy="68369"/>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30" name="TextBox 29">
              <a:extLst>
                <a:ext uri="{FF2B5EF4-FFF2-40B4-BE49-F238E27FC236}">
                  <a16:creationId xmlns:a16="http://schemas.microsoft.com/office/drawing/2014/main" id="{EF0A7677-E8AB-4195-8BE6-2E125A594540}"/>
                </a:ext>
              </a:extLst>
            </p:cNvPr>
            <p:cNvSpPr txBox="1"/>
            <p:nvPr/>
          </p:nvSpPr>
          <p:spPr>
            <a:xfrm>
              <a:off x="348946" y="5443182"/>
              <a:ext cx="4197957" cy="7694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200" dirty="0">
                  <a:latin typeface="Atkinson Hyperlegible" pitchFamily="2" charset="0"/>
                  <a:ea typeface="Open Sans"/>
                  <a:cs typeface="Open Sans"/>
                </a:rPr>
                <a:t>Significant harm is likely to humans and/or the environment.</a:t>
              </a:r>
            </a:p>
          </p:txBody>
        </p:sp>
      </p:grpSp>
      <p:grpSp>
        <p:nvGrpSpPr>
          <p:cNvPr id="18" name="Group 17">
            <a:extLst>
              <a:ext uri="{FF2B5EF4-FFF2-40B4-BE49-F238E27FC236}">
                <a16:creationId xmlns:a16="http://schemas.microsoft.com/office/drawing/2014/main" id="{82C2B035-4D8B-44CF-B98D-BF41624B117E}"/>
              </a:ext>
            </a:extLst>
          </p:cNvPr>
          <p:cNvGrpSpPr/>
          <p:nvPr/>
        </p:nvGrpSpPr>
        <p:grpSpPr>
          <a:xfrm>
            <a:off x="5538152" y="1631645"/>
            <a:ext cx="6399848" cy="4114114"/>
            <a:chOff x="5538152" y="1631645"/>
            <a:chExt cx="6399848" cy="4114114"/>
          </a:xfrm>
        </p:grpSpPr>
        <p:sp>
          <p:nvSpPr>
            <p:cNvPr id="2" name="Rectangle: Rounded Corners 1">
              <a:extLst>
                <a:ext uri="{FF2B5EF4-FFF2-40B4-BE49-F238E27FC236}">
                  <a16:creationId xmlns:a16="http://schemas.microsoft.com/office/drawing/2014/main" id="{F376C028-0C9C-4BE2-B84D-CD17718CDE1F}"/>
                </a:ext>
              </a:extLst>
            </p:cNvPr>
            <p:cNvSpPr/>
            <p:nvPr/>
          </p:nvSpPr>
          <p:spPr>
            <a:xfrm>
              <a:off x="5538152" y="1889375"/>
              <a:ext cx="6399848" cy="3749426"/>
            </a:xfrm>
            <a:prstGeom prst="roundRect">
              <a:avLst>
                <a:gd name="adj" fmla="val 6119"/>
              </a:avLst>
            </a:prstGeom>
            <a:solidFill>
              <a:schemeClr val="bg1"/>
            </a:solidFill>
            <a:ln w="19050">
              <a:solidFill>
                <a:srgbClr val="C16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6B762D-DD7D-45C8-A06D-D2F088A450BB}"/>
                </a:ext>
              </a:extLst>
            </p:cNvPr>
            <p:cNvSpPr/>
            <p:nvPr/>
          </p:nvSpPr>
          <p:spPr>
            <a:xfrm>
              <a:off x="5983838" y="1780019"/>
              <a:ext cx="2950612" cy="244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oogle Shape;1930;p47">
              <a:extLst>
                <a:ext uri="{FF2B5EF4-FFF2-40B4-BE49-F238E27FC236}">
                  <a16:creationId xmlns:a16="http://schemas.microsoft.com/office/drawing/2014/main" id="{6BFC8B36-C306-4416-9372-1A0E67065798}"/>
                </a:ext>
              </a:extLst>
            </p:cNvPr>
            <p:cNvSpPr txBox="1"/>
            <p:nvPr/>
          </p:nvSpPr>
          <p:spPr>
            <a:xfrm>
              <a:off x="6031462" y="1631645"/>
              <a:ext cx="285536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latin typeface="Atkinson Hyperlegible" pitchFamily="2" charset="0"/>
                  <a:ea typeface="Atkinson Hyperlegible"/>
                  <a:cs typeface="Atkinson Hyperlegible"/>
                  <a:sym typeface="Atkinson Hyperlegible"/>
                </a:rPr>
                <a:t>Additional tips</a:t>
              </a:r>
              <a:endParaRPr sz="2800" b="1" i="0" u="none" strike="noStrike" cap="none" dirty="0">
                <a:latin typeface="Atkinson Hyperlegible" pitchFamily="2" charset="0"/>
                <a:ea typeface="Atkinson Hyperlegible"/>
                <a:cs typeface="Atkinson Hyperlegible"/>
                <a:sym typeface="Atkinson Hyperlegible"/>
              </a:endParaRPr>
            </a:p>
          </p:txBody>
        </p:sp>
        <p:sp>
          <p:nvSpPr>
            <p:cNvPr id="110" name="Rectangle 109">
              <a:extLst>
                <a:ext uri="{FF2B5EF4-FFF2-40B4-BE49-F238E27FC236}">
                  <a16:creationId xmlns:a16="http://schemas.microsoft.com/office/drawing/2014/main" id="{7E705355-356E-432A-B981-E3125AEC74D2}"/>
                </a:ext>
              </a:extLst>
            </p:cNvPr>
            <p:cNvSpPr/>
            <p:nvPr/>
          </p:nvSpPr>
          <p:spPr>
            <a:xfrm>
              <a:off x="10708560" y="5507716"/>
              <a:ext cx="498738" cy="238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oogle Shape;1953;p47">
              <a:extLst>
                <a:ext uri="{FF2B5EF4-FFF2-40B4-BE49-F238E27FC236}">
                  <a16:creationId xmlns:a16="http://schemas.microsoft.com/office/drawing/2014/main" id="{3A955184-F8E3-402A-A546-4A3781B68FCB}"/>
                </a:ext>
              </a:extLst>
            </p:cNvPr>
            <p:cNvGrpSpPr/>
            <p:nvPr/>
          </p:nvGrpSpPr>
          <p:grpSpPr>
            <a:xfrm flipH="1">
              <a:off x="10750182" y="4512728"/>
              <a:ext cx="498737" cy="570962"/>
              <a:chOff x="2014407" y="2685244"/>
              <a:chExt cx="1529084" cy="1750521"/>
            </a:xfrm>
          </p:grpSpPr>
          <p:sp>
            <p:nvSpPr>
              <p:cNvPr id="63" name="Google Shape;1954;p47">
                <a:extLst>
                  <a:ext uri="{FF2B5EF4-FFF2-40B4-BE49-F238E27FC236}">
                    <a16:creationId xmlns:a16="http://schemas.microsoft.com/office/drawing/2014/main" id="{D8233AE7-3180-42C1-93AF-86B6DC7BA965}"/>
                  </a:ext>
                </a:extLst>
              </p:cNvPr>
              <p:cNvSpPr/>
              <p:nvPr/>
            </p:nvSpPr>
            <p:spPr>
              <a:xfrm rot="10800000">
                <a:off x="2388343" y="3040517"/>
                <a:ext cx="783847" cy="1006856"/>
              </a:xfrm>
              <a:custGeom>
                <a:avLst/>
                <a:gdLst/>
                <a:ahLst/>
                <a:cxnLst/>
                <a:rect l="l" t="t" r="r" b="b"/>
                <a:pathLst>
                  <a:path w="783847" h="1006856" extrusionOk="0">
                    <a:moveTo>
                      <a:pt x="274228" y="18"/>
                    </a:moveTo>
                    <a:cubicBezTo>
                      <a:pt x="255273" y="18"/>
                      <a:pt x="239817" y="15474"/>
                      <a:pt x="239817" y="34429"/>
                    </a:cubicBezTo>
                    <a:lnTo>
                      <a:pt x="239817" y="141973"/>
                    </a:lnTo>
                    <a:cubicBezTo>
                      <a:pt x="239817" y="203852"/>
                      <a:pt x="209423" y="262251"/>
                      <a:pt x="156374" y="302196"/>
                    </a:cubicBezTo>
                    <a:cubicBezTo>
                      <a:pt x="57011" y="376959"/>
                      <a:pt x="0" y="490981"/>
                      <a:pt x="0" y="615036"/>
                    </a:cubicBezTo>
                    <a:cubicBezTo>
                      <a:pt x="0" y="739091"/>
                      <a:pt x="52143" y="843117"/>
                      <a:pt x="143046" y="917917"/>
                    </a:cubicBezTo>
                    <a:cubicBezTo>
                      <a:pt x="233894" y="992679"/>
                      <a:pt x="353839" y="1022351"/>
                      <a:pt x="472064" y="999121"/>
                    </a:cubicBezTo>
                    <a:cubicBezTo>
                      <a:pt x="624569" y="969190"/>
                      <a:pt x="746884" y="846061"/>
                      <a:pt x="776444" y="692704"/>
                    </a:cubicBezTo>
                    <a:cubicBezTo>
                      <a:pt x="805357" y="542661"/>
                      <a:pt x="748309" y="393044"/>
                      <a:pt x="627586" y="302159"/>
                    </a:cubicBezTo>
                    <a:cubicBezTo>
                      <a:pt x="574573" y="262233"/>
                      <a:pt x="544142" y="203852"/>
                      <a:pt x="544142" y="141954"/>
                    </a:cubicBezTo>
                    <a:lnTo>
                      <a:pt x="544142" y="34410"/>
                    </a:lnTo>
                    <a:cubicBezTo>
                      <a:pt x="544142" y="15456"/>
                      <a:pt x="528686" y="0"/>
                      <a:pt x="509732" y="0"/>
                    </a:cubicBezTo>
                    <a:lnTo>
                      <a:pt x="274246" y="0"/>
                    </a:lnTo>
                    <a:close/>
                  </a:path>
                </a:pathLst>
              </a:custGeom>
              <a:solidFill>
                <a:srgbClr val="C164A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65" name="Google Shape;1955;p47">
                <a:extLst>
                  <a:ext uri="{FF2B5EF4-FFF2-40B4-BE49-F238E27FC236}">
                    <a16:creationId xmlns:a16="http://schemas.microsoft.com/office/drawing/2014/main" id="{FA965E4B-DDFA-434D-B492-80C553B22CED}"/>
                  </a:ext>
                </a:extLst>
              </p:cNvPr>
              <p:cNvSpPr/>
              <p:nvPr/>
            </p:nvSpPr>
            <p:spPr>
              <a:xfrm rot="10800000">
                <a:off x="2333199" y="2990920"/>
                <a:ext cx="891140" cy="1114124"/>
              </a:xfrm>
              <a:custGeom>
                <a:avLst/>
                <a:gdLst/>
                <a:ahLst/>
                <a:cxnLst/>
                <a:rect l="l" t="t" r="r" b="b"/>
                <a:pathLst>
                  <a:path w="891140" h="1114124" extrusionOk="0">
                    <a:moveTo>
                      <a:pt x="0" y="668660"/>
                    </a:moveTo>
                    <a:cubicBezTo>
                      <a:pt x="0" y="802432"/>
                      <a:pt x="59288" y="927912"/>
                      <a:pt x="162593" y="1012966"/>
                    </a:cubicBezTo>
                    <a:cubicBezTo>
                      <a:pt x="242890" y="1079048"/>
                      <a:pt x="343030" y="1114124"/>
                      <a:pt x="446575" y="1114124"/>
                    </a:cubicBezTo>
                    <a:cubicBezTo>
                      <a:pt x="476247" y="1114124"/>
                      <a:pt x="506177" y="1111274"/>
                      <a:pt x="536035" y="1105406"/>
                    </a:cubicBezTo>
                    <a:cubicBezTo>
                      <a:pt x="709771" y="1071310"/>
                      <a:pt x="849077" y="931096"/>
                      <a:pt x="882729" y="756490"/>
                    </a:cubicBezTo>
                    <a:cubicBezTo>
                      <a:pt x="915584" y="586179"/>
                      <a:pt x="850744" y="416219"/>
                      <a:pt x="713491" y="312932"/>
                    </a:cubicBezTo>
                    <a:cubicBezTo>
                      <a:pt x="674027" y="283260"/>
                      <a:pt x="651408" y="240465"/>
                      <a:pt x="651408" y="195596"/>
                    </a:cubicBezTo>
                    <a:lnTo>
                      <a:pt x="651408" y="88053"/>
                    </a:lnTo>
                    <a:cubicBezTo>
                      <a:pt x="651408" y="39501"/>
                      <a:pt x="611926" y="0"/>
                      <a:pt x="563355" y="0"/>
                    </a:cubicBezTo>
                    <a:lnTo>
                      <a:pt x="327870" y="0"/>
                    </a:lnTo>
                    <a:cubicBezTo>
                      <a:pt x="279299" y="0"/>
                      <a:pt x="239817" y="39501"/>
                      <a:pt x="239817" y="88053"/>
                    </a:cubicBezTo>
                    <a:lnTo>
                      <a:pt x="239817" y="195596"/>
                    </a:lnTo>
                    <a:cubicBezTo>
                      <a:pt x="239817" y="240502"/>
                      <a:pt x="217179" y="283260"/>
                      <a:pt x="177753" y="312969"/>
                    </a:cubicBezTo>
                    <a:cubicBezTo>
                      <a:pt x="66451" y="396690"/>
                      <a:pt x="0" y="529686"/>
                      <a:pt x="0" y="668660"/>
                    </a:cubicBezTo>
                    <a:close/>
                    <a:moveTo>
                      <a:pt x="53642" y="668660"/>
                    </a:moveTo>
                    <a:cubicBezTo>
                      <a:pt x="53642" y="544623"/>
                      <a:pt x="110653" y="430601"/>
                      <a:pt x="210015" y="355820"/>
                    </a:cubicBezTo>
                    <a:cubicBezTo>
                      <a:pt x="263066" y="315875"/>
                      <a:pt x="293459" y="257494"/>
                      <a:pt x="293459" y="195596"/>
                    </a:cubicBezTo>
                    <a:lnTo>
                      <a:pt x="293459" y="88053"/>
                    </a:lnTo>
                    <a:cubicBezTo>
                      <a:pt x="293459" y="69098"/>
                      <a:pt x="308915" y="53642"/>
                      <a:pt x="327870" y="53642"/>
                    </a:cubicBezTo>
                    <a:lnTo>
                      <a:pt x="563355" y="53642"/>
                    </a:lnTo>
                    <a:cubicBezTo>
                      <a:pt x="582310" y="53642"/>
                      <a:pt x="597765" y="69098"/>
                      <a:pt x="597765" y="88053"/>
                    </a:cubicBezTo>
                    <a:lnTo>
                      <a:pt x="597765" y="195596"/>
                    </a:lnTo>
                    <a:cubicBezTo>
                      <a:pt x="597765" y="257494"/>
                      <a:pt x="628197" y="315875"/>
                      <a:pt x="681209" y="355802"/>
                    </a:cubicBezTo>
                    <a:cubicBezTo>
                      <a:pt x="801951" y="446668"/>
                      <a:pt x="858999" y="596285"/>
                      <a:pt x="830086" y="746328"/>
                    </a:cubicBezTo>
                    <a:cubicBezTo>
                      <a:pt x="800507" y="899685"/>
                      <a:pt x="678192" y="1022814"/>
                      <a:pt x="525687" y="1052745"/>
                    </a:cubicBezTo>
                    <a:cubicBezTo>
                      <a:pt x="407482" y="1075956"/>
                      <a:pt x="287517" y="1046303"/>
                      <a:pt x="196689" y="971541"/>
                    </a:cubicBezTo>
                    <a:cubicBezTo>
                      <a:pt x="105785" y="896741"/>
                      <a:pt x="53642" y="786347"/>
                      <a:pt x="53642" y="668660"/>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1956;p47">
                <a:extLst>
                  <a:ext uri="{FF2B5EF4-FFF2-40B4-BE49-F238E27FC236}">
                    <a16:creationId xmlns:a16="http://schemas.microsoft.com/office/drawing/2014/main" id="{4B9C64D3-BC2D-41AA-8CE3-530A172B30EB}"/>
                  </a:ext>
                </a:extLst>
              </p:cNvPr>
              <p:cNvSpPr/>
              <p:nvPr/>
            </p:nvSpPr>
            <p:spPr>
              <a:xfrm rot="10800000">
                <a:off x="2465481" y="3184148"/>
                <a:ext cx="162523" cy="297380"/>
              </a:xfrm>
              <a:custGeom>
                <a:avLst/>
                <a:gdLst/>
                <a:ahLst/>
                <a:cxnLst/>
                <a:rect l="l" t="t" r="r" b="b"/>
                <a:pathLst>
                  <a:path w="162523" h="297380" extrusionOk="0">
                    <a:moveTo>
                      <a:pt x="26882" y="297381"/>
                    </a:moveTo>
                    <a:cubicBezTo>
                      <a:pt x="32713" y="297381"/>
                      <a:pt x="38599" y="295474"/>
                      <a:pt x="43541" y="291550"/>
                    </a:cubicBezTo>
                    <a:cubicBezTo>
                      <a:pt x="102626" y="244590"/>
                      <a:pt x="142774" y="179397"/>
                      <a:pt x="156583" y="107929"/>
                    </a:cubicBezTo>
                    <a:cubicBezTo>
                      <a:pt x="161895" y="80423"/>
                      <a:pt x="163653" y="52584"/>
                      <a:pt x="161821" y="25078"/>
                    </a:cubicBezTo>
                    <a:cubicBezTo>
                      <a:pt x="160840" y="10307"/>
                      <a:pt x="148420" y="-1132"/>
                      <a:pt x="133297" y="89"/>
                    </a:cubicBezTo>
                    <a:cubicBezTo>
                      <a:pt x="118526" y="1034"/>
                      <a:pt x="107327" y="13806"/>
                      <a:pt x="108308" y="28614"/>
                    </a:cubicBezTo>
                    <a:cubicBezTo>
                      <a:pt x="109771" y="51529"/>
                      <a:pt x="108308" y="74796"/>
                      <a:pt x="103921" y="97749"/>
                    </a:cubicBezTo>
                    <a:cubicBezTo>
                      <a:pt x="92686" y="155778"/>
                      <a:pt x="58497" y="211123"/>
                      <a:pt x="10131" y="249550"/>
                    </a:cubicBezTo>
                    <a:cubicBezTo>
                      <a:pt x="-1456" y="258750"/>
                      <a:pt x="-3400" y="275613"/>
                      <a:pt x="5836" y="287237"/>
                    </a:cubicBezTo>
                    <a:cubicBezTo>
                      <a:pt x="11111" y="293882"/>
                      <a:pt x="18941" y="297362"/>
                      <a:pt x="26864" y="29736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1957;p47">
                <a:extLst>
                  <a:ext uri="{FF2B5EF4-FFF2-40B4-BE49-F238E27FC236}">
                    <a16:creationId xmlns:a16="http://schemas.microsoft.com/office/drawing/2014/main" id="{20AF137C-7AE8-44F6-85BB-9E0619884BCD}"/>
                  </a:ext>
                </a:extLst>
              </p:cNvPr>
              <p:cNvSpPr/>
              <p:nvPr/>
            </p:nvSpPr>
            <p:spPr>
              <a:xfrm rot="10800000">
                <a:off x="2680643" y="3123009"/>
                <a:ext cx="124905" cy="62165"/>
              </a:xfrm>
              <a:custGeom>
                <a:avLst/>
                <a:gdLst/>
                <a:ahLst/>
                <a:cxnLst/>
                <a:rect l="l" t="t" r="r" b="b"/>
                <a:pathLst>
                  <a:path w="124905" h="62165" extrusionOk="0">
                    <a:moveTo>
                      <a:pt x="26840" y="62147"/>
                    </a:moveTo>
                    <a:cubicBezTo>
                      <a:pt x="48089" y="62147"/>
                      <a:pt x="69969" y="59981"/>
                      <a:pt x="91810" y="55724"/>
                    </a:cubicBezTo>
                    <a:lnTo>
                      <a:pt x="104379" y="52948"/>
                    </a:lnTo>
                    <a:cubicBezTo>
                      <a:pt x="118798" y="49468"/>
                      <a:pt x="127628" y="34993"/>
                      <a:pt x="124148" y="20592"/>
                    </a:cubicBezTo>
                    <a:cubicBezTo>
                      <a:pt x="120686" y="6191"/>
                      <a:pt x="106082" y="-2861"/>
                      <a:pt x="91792" y="823"/>
                    </a:cubicBezTo>
                    <a:lnTo>
                      <a:pt x="81482" y="3081"/>
                    </a:lnTo>
                    <a:cubicBezTo>
                      <a:pt x="63046" y="6691"/>
                      <a:pt x="44647" y="8523"/>
                      <a:pt x="26822" y="8523"/>
                    </a:cubicBezTo>
                    <a:cubicBezTo>
                      <a:pt x="12014" y="8523"/>
                      <a:pt x="0" y="20536"/>
                      <a:pt x="0" y="35344"/>
                    </a:cubicBezTo>
                    <a:cubicBezTo>
                      <a:pt x="0" y="50152"/>
                      <a:pt x="12014" y="62166"/>
                      <a:pt x="26822" y="62166"/>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1958;p47">
                <a:extLst>
                  <a:ext uri="{FF2B5EF4-FFF2-40B4-BE49-F238E27FC236}">
                    <a16:creationId xmlns:a16="http://schemas.microsoft.com/office/drawing/2014/main" id="{14661FDE-6EAF-438E-A514-E390E68BA203}"/>
                  </a:ext>
                </a:extLst>
              </p:cNvPr>
              <p:cNvSpPr/>
              <p:nvPr/>
            </p:nvSpPr>
            <p:spPr>
              <a:xfrm rot="10800000">
                <a:off x="2650081" y="4172737"/>
                <a:ext cx="257716" cy="263028"/>
              </a:xfrm>
              <a:custGeom>
                <a:avLst/>
                <a:gdLst/>
                <a:ahLst/>
                <a:cxnLst/>
                <a:rect l="l" t="t" r="r" b="b"/>
                <a:pathLst>
                  <a:path w="257716" h="263028" extrusionOk="0">
                    <a:moveTo>
                      <a:pt x="0" y="236208"/>
                    </a:moveTo>
                    <a:lnTo>
                      <a:pt x="0" y="128867"/>
                    </a:lnTo>
                    <a:cubicBezTo>
                      <a:pt x="0" y="57807"/>
                      <a:pt x="57788" y="0"/>
                      <a:pt x="128849" y="0"/>
                    </a:cubicBezTo>
                    <a:cubicBezTo>
                      <a:pt x="199909" y="0"/>
                      <a:pt x="257716" y="57789"/>
                      <a:pt x="257716" y="128867"/>
                    </a:cubicBezTo>
                    <a:lnTo>
                      <a:pt x="257716" y="236208"/>
                    </a:lnTo>
                    <a:cubicBezTo>
                      <a:pt x="257716" y="251016"/>
                      <a:pt x="245703" y="263029"/>
                      <a:pt x="230895" y="263029"/>
                    </a:cubicBezTo>
                    <a:lnTo>
                      <a:pt x="26821" y="263029"/>
                    </a:lnTo>
                    <a:cubicBezTo>
                      <a:pt x="12013" y="263029"/>
                      <a:pt x="0" y="251016"/>
                      <a:pt x="0" y="236208"/>
                    </a:cubicBezTo>
                    <a:close/>
                    <a:moveTo>
                      <a:pt x="204074" y="128867"/>
                    </a:moveTo>
                    <a:cubicBezTo>
                      <a:pt x="204074" y="87423"/>
                      <a:pt x="170311" y="53642"/>
                      <a:pt x="128849" y="53642"/>
                    </a:cubicBezTo>
                    <a:cubicBezTo>
                      <a:pt x="87386" y="53642"/>
                      <a:pt x="53642" y="87405"/>
                      <a:pt x="53642" y="128867"/>
                    </a:cubicBezTo>
                    <a:lnTo>
                      <a:pt x="53642" y="209387"/>
                    </a:lnTo>
                    <a:lnTo>
                      <a:pt x="204074" y="209387"/>
                    </a:lnTo>
                    <a:lnTo>
                      <a:pt x="204074" y="128867"/>
                    </a:ln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1959;p47">
                <a:extLst>
                  <a:ext uri="{FF2B5EF4-FFF2-40B4-BE49-F238E27FC236}">
                    <a16:creationId xmlns:a16="http://schemas.microsoft.com/office/drawing/2014/main" id="{089F4A21-ACFA-43CE-A895-3450C97599CB}"/>
                  </a:ext>
                </a:extLst>
              </p:cNvPr>
              <p:cNvSpPr/>
              <p:nvPr/>
            </p:nvSpPr>
            <p:spPr>
              <a:xfrm rot="10800000">
                <a:off x="2767491" y="2685244"/>
                <a:ext cx="53642" cy="193375"/>
              </a:xfrm>
              <a:custGeom>
                <a:avLst/>
                <a:gdLst/>
                <a:ahLst/>
                <a:cxnLst/>
                <a:rect l="l" t="t" r="r" b="b"/>
                <a:pathLst>
                  <a:path w="53642" h="193375" extrusionOk="0">
                    <a:moveTo>
                      <a:pt x="26822" y="193375"/>
                    </a:moveTo>
                    <a:cubicBezTo>
                      <a:pt x="41630" y="193375"/>
                      <a:pt x="53642" y="181325"/>
                      <a:pt x="53642" y="166517"/>
                    </a:cubicBezTo>
                    <a:lnTo>
                      <a:pt x="53642" y="26821"/>
                    </a:lnTo>
                    <a:cubicBezTo>
                      <a:pt x="53642" y="12013"/>
                      <a:pt x="41630" y="0"/>
                      <a:pt x="26822" y="0"/>
                    </a:cubicBezTo>
                    <a:cubicBezTo>
                      <a:pt x="12014" y="0"/>
                      <a:pt x="0" y="12013"/>
                      <a:pt x="0" y="26821"/>
                    </a:cubicBezTo>
                    <a:lnTo>
                      <a:pt x="0" y="166517"/>
                    </a:lnTo>
                    <a:cubicBezTo>
                      <a:pt x="0" y="181325"/>
                      <a:pt x="12014" y="193375"/>
                      <a:pt x="26822" y="193375"/>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1960;p47">
                <a:extLst>
                  <a:ext uri="{FF2B5EF4-FFF2-40B4-BE49-F238E27FC236}">
                    <a16:creationId xmlns:a16="http://schemas.microsoft.com/office/drawing/2014/main" id="{CBFE1757-EA06-47D4-99B8-2C8D42FEF40C}"/>
                  </a:ext>
                </a:extLst>
              </p:cNvPr>
              <p:cNvSpPr/>
              <p:nvPr/>
            </p:nvSpPr>
            <p:spPr>
              <a:xfrm rot="10800000">
                <a:off x="3064414" y="2791807"/>
                <a:ext cx="123513" cy="174643"/>
              </a:xfrm>
              <a:custGeom>
                <a:avLst/>
                <a:gdLst/>
                <a:ahLst/>
                <a:cxnLst/>
                <a:rect l="l" t="t" r="r" b="b"/>
                <a:pathLst>
                  <a:path w="123513" h="174643" extrusionOk="0">
                    <a:moveTo>
                      <a:pt x="26800" y="174643"/>
                    </a:moveTo>
                    <a:cubicBezTo>
                      <a:pt x="36074" y="174643"/>
                      <a:pt x="45107" y="169830"/>
                      <a:pt x="50049" y="161242"/>
                    </a:cubicBezTo>
                    <a:lnTo>
                      <a:pt x="119906" y="40241"/>
                    </a:lnTo>
                    <a:cubicBezTo>
                      <a:pt x="127329" y="27413"/>
                      <a:pt x="122923" y="10995"/>
                      <a:pt x="110114" y="3591"/>
                    </a:cubicBezTo>
                    <a:cubicBezTo>
                      <a:pt x="97213" y="-3813"/>
                      <a:pt x="80831" y="611"/>
                      <a:pt x="73464" y="13383"/>
                    </a:cubicBezTo>
                    <a:lnTo>
                      <a:pt x="3607" y="134383"/>
                    </a:lnTo>
                    <a:cubicBezTo>
                      <a:pt x="-3815" y="147211"/>
                      <a:pt x="590" y="163629"/>
                      <a:pt x="13399" y="171033"/>
                    </a:cubicBezTo>
                    <a:cubicBezTo>
                      <a:pt x="17619" y="173495"/>
                      <a:pt x="22247" y="174643"/>
                      <a:pt x="26800" y="174643"/>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1961;p47">
                <a:extLst>
                  <a:ext uri="{FF2B5EF4-FFF2-40B4-BE49-F238E27FC236}">
                    <a16:creationId xmlns:a16="http://schemas.microsoft.com/office/drawing/2014/main" id="{7E4C28EA-DBF6-41D1-907D-4D082BDBBD30}"/>
                  </a:ext>
                </a:extLst>
              </p:cNvPr>
              <p:cNvSpPr/>
              <p:nvPr/>
            </p:nvSpPr>
            <p:spPr>
              <a:xfrm rot="10800000">
                <a:off x="3277669" y="3067423"/>
                <a:ext cx="174657" cy="123550"/>
              </a:xfrm>
              <a:custGeom>
                <a:avLst/>
                <a:gdLst/>
                <a:ahLst/>
                <a:cxnLst/>
                <a:rect l="l" t="t" r="r" b="b"/>
                <a:pathLst>
                  <a:path w="174657" h="123550" extrusionOk="0">
                    <a:moveTo>
                      <a:pt x="26856" y="123551"/>
                    </a:moveTo>
                    <a:cubicBezTo>
                      <a:pt x="31409" y="123551"/>
                      <a:pt x="36018" y="122403"/>
                      <a:pt x="40257" y="119941"/>
                    </a:cubicBezTo>
                    <a:lnTo>
                      <a:pt x="161258" y="50066"/>
                    </a:lnTo>
                    <a:cubicBezTo>
                      <a:pt x="174067" y="42662"/>
                      <a:pt x="178473" y="26262"/>
                      <a:pt x="171050" y="13416"/>
                    </a:cubicBezTo>
                    <a:cubicBezTo>
                      <a:pt x="163720" y="644"/>
                      <a:pt x="147246" y="-3854"/>
                      <a:pt x="134400" y="3624"/>
                    </a:cubicBezTo>
                    <a:lnTo>
                      <a:pt x="13399" y="73500"/>
                    </a:lnTo>
                    <a:cubicBezTo>
                      <a:pt x="590" y="80904"/>
                      <a:pt x="-3815" y="97303"/>
                      <a:pt x="3607" y="110150"/>
                    </a:cubicBezTo>
                    <a:cubicBezTo>
                      <a:pt x="8550" y="118720"/>
                      <a:pt x="17582" y="123551"/>
                      <a:pt x="26856" y="123551"/>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1962;p47">
                <a:extLst>
                  <a:ext uri="{FF2B5EF4-FFF2-40B4-BE49-F238E27FC236}">
                    <a16:creationId xmlns:a16="http://schemas.microsoft.com/office/drawing/2014/main" id="{B1DA582B-B102-41FC-AE92-A124CD13027D}"/>
                  </a:ext>
                </a:extLst>
              </p:cNvPr>
              <p:cNvSpPr/>
              <p:nvPr/>
            </p:nvSpPr>
            <p:spPr>
              <a:xfrm rot="10800000">
                <a:off x="3350116" y="3438347"/>
                <a:ext cx="193375" cy="53642"/>
              </a:xfrm>
              <a:custGeom>
                <a:avLst/>
                <a:gdLst/>
                <a:ahLst/>
                <a:cxnLst/>
                <a:rect l="l" t="t" r="r" b="b"/>
                <a:pathLst>
                  <a:path w="193375" h="53642" extrusionOk="0">
                    <a:moveTo>
                      <a:pt x="26821" y="53642"/>
                    </a:moveTo>
                    <a:lnTo>
                      <a:pt x="166554" y="53642"/>
                    </a:lnTo>
                    <a:cubicBezTo>
                      <a:pt x="181362" y="53642"/>
                      <a:pt x="193375" y="41629"/>
                      <a:pt x="193375" y="26821"/>
                    </a:cubicBezTo>
                    <a:cubicBezTo>
                      <a:pt x="193375" y="12013"/>
                      <a:pt x="181362" y="0"/>
                      <a:pt x="166554" y="0"/>
                    </a:cubicBezTo>
                    <a:lnTo>
                      <a:pt x="26821" y="0"/>
                    </a:lnTo>
                    <a:cubicBezTo>
                      <a:pt x="12013" y="0"/>
                      <a:pt x="0" y="12013"/>
                      <a:pt x="0" y="26821"/>
                    </a:cubicBezTo>
                    <a:cubicBezTo>
                      <a:pt x="0" y="41629"/>
                      <a:pt x="12013" y="53642"/>
                      <a:pt x="26821" y="5364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1963;p47">
                <a:extLst>
                  <a:ext uri="{FF2B5EF4-FFF2-40B4-BE49-F238E27FC236}">
                    <a16:creationId xmlns:a16="http://schemas.microsoft.com/office/drawing/2014/main" id="{190DDFA2-8B41-4ACA-A728-3A4F354C1D7D}"/>
                  </a:ext>
                </a:extLst>
              </p:cNvPr>
              <p:cNvSpPr/>
              <p:nvPr/>
            </p:nvSpPr>
            <p:spPr>
              <a:xfrm rot="10800000">
                <a:off x="3262316" y="3735306"/>
                <a:ext cx="174665" cy="123515"/>
              </a:xfrm>
              <a:custGeom>
                <a:avLst/>
                <a:gdLst/>
                <a:ahLst/>
                <a:cxnLst/>
                <a:rect l="l" t="t" r="r" b="b"/>
                <a:pathLst>
                  <a:path w="174665" h="123515" extrusionOk="0">
                    <a:moveTo>
                      <a:pt x="147801" y="123516"/>
                    </a:moveTo>
                    <a:cubicBezTo>
                      <a:pt x="157075" y="123516"/>
                      <a:pt x="166108" y="118703"/>
                      <a:pt x="171050" y="110115"/>
                    </a:cubicBezTo>
                    <a:cubicBezTo>
                      <a:pt x="178491" y="97287"/>
                      <a:pt x="174067" y="80869"/>
                      <a:pt x="161258" y="73465"/>
                    </a:cubicBezTo>
                    <a:lnTo>
                      <a:pt x="40257" y="3607"/>
                    </a:lnTo>
                    <a:cubicBezTo>
                      <a:pt x="27393" y="-3834"/>
                      <a:pt x="10956" y="627"/>
                      <a:pt x="3607" y="13399"/>
                    </a:cubicBezTo>
                    <a:cubicBezTo>
                      <a:pt x="-3815" y="26227"/>
                      <a:pt x="590" y="42645"/>
                      <a:pt x="13399" y="50031"/>
                    </a:cubicBezTo>
                    <a:lnTo>
                      <a:pt x="134400" y="119888"/>
                    </a:lnTo>
                    <a:cubicBezTo>
                      <a:pt x="138620" y="122350"/>
                      <a:pt x="143248" y="123497"/>
                      <a:pt x="147801" y="123497"/>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1964;p47">
                <a:extLst>
                  <a:ext uri="{FF2B5EF4-FFF2-40B4-BE49-F238E27FC236}">
                    <a16:creationId xmlns:a16="http://schemas.microsoft.com/office/drawing/2014/main" id="{8C16B830-A43D-4165-A842-8E21A2BC671D}"/>
                  </a:ext>
                </a:extLst>
              </p:cNvPr>
              <p:cNvSpPr/>
              <p:nvPr/>
            </p:nvSpPr>
            <p:spPr>
              <a:xfrm rot="10800000">
                <a:off x="3065905" y="3932309"/>
                <a:ext cx="129897" cy="170722"/>
              </a:xfrm>
              <a:custGeom>
                <a:avLst/>
                <a:gdLst/>
                <a:ahLst/>
                <a:cxnLst/>
                <a:rect l="l" t="t" r="r" b="b"/>
                <a:pathLst>
                  <a:path w="129897" h="170722" extrusionOk="0">
                    <a:moveTo>
                      <a:pt x="103107" y="170723"/>
                    </a:moveTo>
                    <a:cubicBezTo>
                      <a:pt x="108124" y="170723"/>
                      <a:pt x="113196" y="169316"/>
                      <a:pt x="117712" y="166373"/>
                    </a:cubicBezTo>
                    <a:cubicBezTo>
                      <a:pt x="130132" y="158284"/>
                      <a:pt x="133631" y="141680"/>
                      <a:pt x="125542" y="129278"/>
                    </a:cubicBezTo>
                    <a:lnTo>
                      <a:pt x="49280" y="12202"/>
                    </a:lnTo>
                    <a:cubicBezTo>
                      <a:pt x="41265" y="-218"/>
                      <a:pt x="24625" y="-3754"/>
                      <a:pt x="12186" y="4372"/>
                    </a:cubicBezTo>
                    <a:cubicBezTo>
                      <a:pt x="-235" y="12461"/>
                      <a:pt x="-3733" y="29065"/>
                      <a:pt x="4356" y="41466"/>
                    </a:cubicBezTo>
                    <a:lnTo>
                      <a:pt x="80618" y="158543"/>
                    </a:lnTo>
                    <a:cubicBezTo>
                      <a:pt x="85764" y="166428"/>
                      <a:pt x="94334" y="170723"/>
                      <a:pt x="103107" y="170723"/>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1965;p47">
                <a:extLst>
                  <a:ext uri="{FF2B5EF4-FFF2-40B4-BE49-F238E27FC236}">
                    <a16:creationId xmlns:a16="http://schemas.microsoft.com/office/drawing/2014/main" id="{0EA433E1-E6F1-4DDD-AD7D-3456AE7C0FA5}"/>
                  </a:ext>
                </a:extLst>
              </p:cNvPr>
              <p:cNvSpPr/>
              <p:nvPr/>
            </p:nvSpPr>
            <p:spPr>
              <a:xfrm rot="10800000">
                <a:off x="2369934" y="3933197"/>
                <a:ext cx="123531" cy="174659"/>
              </a:xfrm>
              <a:custGeom>
                <a:avLst/>
                <a:gdLst/>
                <a:ahLst/>
                <a:cxnLst/>
                <a:rect l="l" t="t" r="r" b="b"/>
                <a:pathLst>
                  <a:path w="123531" h="174659" extrusionOk="0">
                    <a:moveTo>
                      <a:pt x="26800" y="174659"/>
                    </a:moveTo>
                    <a:cubicBezTo>
                      <a:pt x="36074" y="174659"/>
                      <a:pt x="45107" y="169847"/>
                      <a:pt x="50049" y="161258"/>
                    </a:cubicBezTo>
                    <a:lnTo>
                      <a:pt x="119925" y="40257"/>
                    </a:lnTo>
                    <a:cubicBezTo>
                      <a:pt x="127347" y="27430"/>
                      <a:pt x="122942" y="11011"/>
                      <a:pt x="110133" y="3607"/>
                    </a:cubicBezTo>
                    <a:cubicBezTo>
                      <a:pt x="97268" y="-3834"/>
                      <a:pt x="80831" y="627"/>
                      <a:pt x="73483" y="13399"/>
                    </a:cubicBezTo>
                    <a:lnTo>
                      <a:pt x="3608" y="134400"/>
                    </a:lnTo>
                    <a:cubicBezTo>
                      <a:pt x="-3815" y="147227"/>
                      <a:pt x="590" y="163646"/>
                      <a:pt x="13399" y="171050"/>
                    </a:cubicBezTo>
                    <a:cubicBezTo>
                      <a:pt x="17619" y="173512"/>
                      <a:pt x="22247" y="174659"/>
                      <a:pt x="26800" y="174659"/>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1966;p47">
                <a:extLst>
                  <a:ext uri="{FF2B5EF4-FFF2-40B4-BE49-F238E27FC236}">
                    <a16:creationId xmlns:a16="http://schemas.microsoft.com/office/drawing/2014/main" id="{E11D0715-DB65-42B5-AF9C-F1F0B6E051E5}"/>
                  </a:ext>
                </a:extLst>
              </p:cNvPr>
              <p:cNvSpPr/>
              <p:nvPr/>
            </p:nvSpPr>
            <p:spPr>
              <a:xfrm rot="10800000">
                <a:off x="2105516" y="3708688"/>
                <a:ext cx="174646" cy="123542"/>
              </a:xfrm>
              <a:custGeom>
                <a:avLst/>
                <a:gdLst/>
                <a:ahLst/>
                <a:cxnLst/>
                <a:rect l="l" t="t" r="r" b="b"/>
                <a:pathLst>
                  <a:path w="174646" h="123542" extrusionOk="0">
                    <a:moveTo>
                      <a:pt x="26846" y="123543"/>
                    </a:moveTo>
                    <a:cubicBezTo>
                      <a:pt x="31400" y="123543"/>
                      <a:pt x="36027" y="122395"/>
                      <a:pt x="40247" y="119933"/>
                    </a:cubicBezTo>
                    <a:lnTo>
                      <a:pt x="161248" y="50057"/>
                    </a:lnTo>
                    <a:cubicBezTo>
                      <a:pt x="174057" y="42653"/>
                      <a:pt x="178462" y="26254"/>
                      <a:pt x="171040" y="13407"/>
                    </a:cubicBezTo>
                    <a:cubicBezTo>
                      <a:pt x="163710" y="635"/>
                      <a:pt x="147236" y="-3844"/>
                      <a:pt x="134408" y="3616"/>
                    </a:cubicBezTo>
                    <a:lnTo>
                      <a:pt x="13407" y="73491"/>
                    </a:lnTo>
                    <a:cubicBezTo>
                      <a:pt x="598" y="80895"/>
                      <a:pt x="-3826" y="97295"/>
                      <a:pt x="3615" y="110141"/>
                    </a:cubicBezTo>
                    <a:cubicBezTo>
                      <a:pt x="8557" y="118730"/>
                      <a:pt x="17591" y="123543"/>
                      <a:pt x="26864" y="123543"/>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1967;p47">
                <a:extLst>
                  <a:ext uri="{FF2B5EF4-FFF2-40B4-BE49-F238E27FC236}">
                    <a16:creationId xmlns:a16="http://schemas.microsoft.com/office/drawing/2014/main" id="{2C89E215-774C-48CA-9C76-CED130747938}"/>
                  </a:ext>
                </a:extLst>
              </p:cNvPr>
              <p:cNvSpPr/>
              <p:nvPr/>
            </p:nvSpPr>
            <p:spPr>
              <a:xfrm rot="10800000">
                <a:off x="2014407" y="3407639"/>
                <a:ext cx="193338" cy="53642"/>
              </a:xfrm>
              <a:custGeom>
                <a:avLst/>
                <a:gdLst/>
                <a:ahLst/>
                <a:cxnLst/>
                <a:rect l="l" t="t" r="r" b="b"/>
                <a:pathLst>
                  <a:path w="193338" h="53642" extrusionOk="0">
                    <a:moveTo>
                      <a:pt x="26822" y="53642"/>
                    </a:moveTo>
                    <a:lnTo>
                      <a:pt x="166517" y="53642"/>
                    </a:lnTo>
                    <a:cubicBezTo>
                      <a:pt x="181325" y="53642"/>
                      <a:pt x="193339" y="41629"/>
                      <a:pt x="193339" y="26821"/>
                    </a:cubicBezTo>
                    <a:cubicBezTo>
                      <a:pt x="193339" y="12013"/>
                      <a:pt x="181325" y="0"/>
                      <a:pt x="166517" y="0"/>
                    </a:cubicBezTo>
                    <a:lnTo>
                      <a:pt x="26822" y="0"/>
                    </a:lnTo>
                    <a:cubicBezTo>
                      <a:pt x="12014" y="0"/>
                      <a:pt x="0" y="12013"/>
                      <a:pt x="0" y="26821"/>
                    </a:cubicBezTo>
                    <a:cubicBezTo>
                      <a:pt x="0" y="41629"/>
                      <a:pt x="12014" y="53642"/>
                      <a:pt x="26822" y="5364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1968;p47">
                <a:extLst>
                  <a:ext uri="{FF2B5EF4-FFF2-40B4-BE49-F238E27FC236}">
                    <a16:creationId xmlns:a16="http://schemas.microsoft.com/office/drawing/2014/main" id="{71BB13E7-52FC-4A0E-BA4F-0BB64E9C2B60}"/>
                  </a:ext>
                </a:extLst>
              </p:cNvPr>
              <p:cNvSpPr/>
              <p:nvPr/>
            </p:nvSpPr>
            <p:spPr>
              <a:xfrm rot="10800000">
                <a:off x="2120871" y="3040824"/>
                <a:ext cx="174654" cy="123532"/>
              </a:xfrm>
              <a:custGeom>
                <a:avLst/>
                <a:gdLst/>
                <a:ahLst/>
                <a:cxnLst/>
                <a:rect l="l" t="t" r="r" b="b"/>
                <a:pathLst>
                  <a:path w="174654" h="123532" extrusionOk="0">
                    <a:moveTo>
                      <a:pt x="147791" y="123514"/>
                    </a:moveTo>
                    <a:cubicBezTo>
                      <a:pt x="157046" y="123514"/>
                      <a:pt x="166097" y="118701"/>
                      <a:pt x="171039" y="110112"/>
                    </a:cubicBezTo>
                    <a:cubicBezTo>
                      <a:pt x="178480" y="97285"/>
                      <a:pt x="174057" y="80866"/>
                      <a:pt x="161247" y="73481"/>
                    </a:cubicBezTo>
                    <a:lnTo>
                      <a:pt x="40247" y="3624"/>
                    </a:lnTo>
                    <a:cubicBezTo>
                      <a:pt x="27382" y="-3836"/>
                      <a:pt x="10945" y="607"/>
                      <a:pt x="3615" y="13416"/>
                    </a:cubicBezTo>
                    <a:cubicBezTo>
                      <a:pt x="-3826" y="26243"/>
                      <a:pt x="598" y="42661"/>
                      <a:pt x="13407" y="50066"/>
                    </a:cubicBezTo>
                    <a:lnTo>
                      <a:pt x="134407" y="119923"/>
                    </a:lnTo>
                    <a:cubicBezTo>
                      <a:pt x="138628" y="122385"/>
                      <a:pt x="143256" y="123532"/>
                      <a:pt x="147809" y="12353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1969;p47">
                <a:extLst>
                  <a:ext uri="{FF2B5EF4-FFF2-40B4-BE49-F238E27FC236}">
                    <a16:creationId xmlns:a16="http://schemas.microsoft.com/office/drawing/2014/main" id="{5498F731-EAD4-4152-A723-3BB3406E32E0}"/>
                  </a:ext>
                </a:extLst>
              </p:cNvPr>
              <p:cNvSpPr/>
              <p:nvPr/>
            </p:nvSpPr>
            <p:spPr>
              <a:xfrm rot="10800000">
                <a:off x="2396551" y="2776407"/>
                <a:ext cx="123513" cy="174679"/>
              </a:xfrm>
              <a:custGeom>
                <a:avLst/>
                <a:gdLst/>
                <a:ahLst/>
                <a:cxnLst/>
                <a:rect l="l" t="t" r="r" b="b"/>
                <a:pathLst>
                  <a:path w="123513" h="174679" extrusionOk="0">
                    <a:moveTo>
                      <a:pt x="96713" y="174680"/>
                    </a:moveTo>
                    <a:cubicBezTo>
                      <a:pt x="101266" y="174680"/>
                      <a:pt x="105876" y="173532"/>
                      <a:pt x="110115" y="171070"/>
                    </a:cubicBezTo>
                    <a:cubicBezTo>
                      <a:pt x="122924" y="163666"/>
                      <a:pt x="127329" y="147266"/>
                      <a:pt x="119907" y="134420"/>
                    </a:cubicBezTo>
                    <a:lnTo>
                      <a:pt x="50049" y="13420"/>
                    </a:lnTo>
                    <a:cubicBezTo>
                      <a:pt x="42719" y="592"/>
                      <a:pt x="26337" y="-3832"/>
                      <a:pt x="13399" y="3628"/>
                    </a:cubicBezTo>
                    <a:cubicBezTo>
                      <a:pt x="590" y="11032"/>
                      <a:pt x="-3816" y="27432"/>
                      <a:pt x="3607" y="40278"/>
                    </a:cubicBezTo>
                    <a:lnTo>
                      <a:pt x="73464" y="161278"/>
                    </a:lnTo>
                    <a:cubicBezTo>
                      <a:pt x="78407" y="169849"/>
                      <a:pt x="87440" y="174680"/>
                      <a:pt x="96713" y="174680"/>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1" name="TextBox 110">
              <a:extLst>
                <a:ext uri="{FF2B5EF4-FFF2-40B4-BE49-F238E27FC236}">
                  <a16:creationId xmlns:a16="http://schemas.microsoft.com/office/drawing/2014/main" id="{0B91D8C4-03D0-4D4F-8EEF-23FEA70B6764}"/>
                </a:ext>
              </a:extLst>
            </p:cNvPr>
            <p:cNvSpPr txBox="1"/>
            <p:nvPr/>
          </p:nvSpPr>
          <p:spPr>
            <a:xfrm>
              <a:off x="5983838" y="2323282"/>
              <a:ext cx="5448475" cy="24365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500"/>
                </a:spcAft>
                <a:buFont typeface="Arial" panose="020B0604020202020204" pitchFamily="34" charset="0"/>
                <a:buChar char="•"/>
              </a:pPr>
              <a:r>
                <a:rPr lang="en-US" sz="2400" dirty="0">
                  <a:latin typeface="Atkinson Hyperlegible" pitchFamily="2" charset="0"/>
                  <a:ea typeface="Open Sans"/>
                  <a:cs typeface="Open Sans"/>
                </a:rPr>
                <a:t>Excel tool will calculate total score automatically.</a:t>
              </a:r>
            </a:p>
            <a:p>
              <a:pPr marL="342900" indent="-342900">
                <a:spcAft>
                  <a:spcPts val="500"/>
                </a:spcAft>
                <a:buFont typeface="Arial" panose="020B0604020202020204" pitchFamily="34" charset="0"/>
                <a:buChar char="•"/>
              </a:pPr>
              <a:r>
                <a:rPr lang="en-US" sz="2400" dirty="0">
                  <a:latin typeface="Atkinson Hyperlegible" pitchFamily="2" charset="0"/>
                  <a:ea typeface="Open Sans"/>
                  <a:cs typeface="Open Sans"/>
                </a:rPr>
                <a:t>Avoid tendency to categorize everything as “high risk”.</a:t>
              </a:r>
            </a:p>
            <a:p>
              <a:pPr marL="342900" indent="-342900">
                <a:spcAft>
                  <a:spcPts val="500"/>
                </a:spcAft>
                <a:buFont typeface="Arial" panose="020B0604020202020204" pitchFamily="34" charset="0"/>
                <a:buChar char="•"/>
              </a:pPr>
              <a:r>
                <a:rPr lang="en-US" sz="2400" dirty="0">
                  <a:latin typeface="Atkinson Hyperlegible" pitchFamily="2" charset="0"/>
                  <a:ea typeface="Open Sans"/>
                  <a:cs typeface="Open Sans"/>
                </a:rPr>
                <a:t>Alternative risk assessment methods may be developed by team.</a:t>
              </a:r>
            </a:p>
          </p:txBody>
        </p:sp>
        <p:sp>
          <p:nvSpPr>
            <p:cNvPr id="11" name="Arc 10">
              <a:extLst>
                <a:ext uri="{FF2B5EF4-FFF2-40B4-BE49-F238E27FC236}">
                  <a16:creationId xmlns:a16="http://schemas.microsoft.com/office/drawing/2014/main" id="{F6ED9D93-3F1F-4C2F-B365-3F1DFB5A5310}"/>
                </a:ext>
              </a:extLst>
            </p:cNvPr>
            <p:cNvSpPr/>
            <p:nvPr/>
          </p:nvSpPr>
          <p:spPr>
            <a:xfrm rot="5400000">
              <a:off x="10213135" y="4850888"/>
              <a:ext cx="914400" cy="658431"/>
            </a:xfrm>
            <a:prstGeom prst="arc">
              <a:avLst>
                <a:gd name="adj1" fmla="val 15766218"/>
                <a:gd name="adj2" fmla="val 0"/>
              </a:avLst>
            </a:prstGeom>
            <a:ln w="19050">
              <a:solidFill>
                <a:srgbClr val="C164AE"/>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24" name="08">
            <a:hlinkClick r:id="" action="ppaction://media"/>
            <a:extLst>
              <a:ext uri="{FF2B5EF4-FFF2-40B4-BE49-F238E27FC236}">
                <a16:creationId xmlns:a16="http://schemas.microsoft.com/office/drawing/2014/main" id="{B897BAA6-F72B-CA83-5E2F-42E46586F7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64357"/>
            <a:ext cx="609600" cy="609600"/>
          </a:xfrm>
          <a:prstGeom prst="rect">
            <a:avLst/>
          </a:prstGeom>
        </p:spPr>
      </p:pic>
    </p:spTree>
    <p:extLst>
      <p:ext uri="{BB962C8B-B14F-4D97-AF65-F5344CB8AC3E}">
        <p14:creationId xmlns:p14="http://schemas.microsoft.com/office/powerpoint/2010/main" val="1567486092"/>
      </p:ext>
    </p:extLst>
  </p:cSld>
  <p:clrMapOvr>
    <a:masterClrMapping/>
  </p:clrMapOvr>
  <mc:AlternateContent xmlns:mc="http://schemas.openxmlformats.org/markup-compatibility/2006">
    <mc:Choice xmlns:p14="http://schemas.microsoft.com/office/powerpoint/2010/main" Requires="p14">
      <p:transition spd="slow" p14:dur="2000" advClick="0" advTm="12650"/>
    </mc:Choice>
    <mc:Fallback>
      <p:transition spd="slow" advClick="0" advTm="1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48" fill="hold"/>
                                        <p:tgtEl>
                                          <p:spTgt spid="24"/>
                                        </p:tgtEl>
                                      </p:cBhvr>
                                    </p:cmd>
                                  </p:childTnLst>
                                </p:cTn>
                              </p:par>
                              <p:par>
                                <p:cTn id="7" presetID="2" presetClass="exit" presetSubtype="2" fill="hold" nodeType="withEffect">
                                  <p:stCondLst>
                                    <p:cond delay="12650"/>
                                  </p:stCondLst>
                                  <p:childTnLst>
                                    <p:anim calcmode="lin" valueType="num">
                                      <p:cBhvr additive="base">
                                        <p:cTn id="8" dur="500"/>
                                        <p:tgtEl>
                                          <p:spTgt spid="18"/>
                                        </p:tgtEl>
                                        <p:attrNameLst>
                                          <p:attrName>ppt_x</p:attrName>
                                        </p:attrNameLst>
                                      </p:cBhvr>
                                      <p:tavLst>
                                        <p:tav tm="0">
                                          <p:val>
                                            <p:strVal val="ppt_x"/>
                                          </p:val>
                                        </p:tav>
                                        <p:tav tm="100000">
                                          <p:val>
                                            <p:strVal val="1+ppt_w/2"/>
                                          </p:val>
                                        </p:tav>
                                      </p:tavLst>
                                    </p:anim>
                                    <p:anim calcmode="lin" valueType="num">
                                      <p:cBhvr additive="base">
                                        <p:cTn id="9" dur="500"/>
                                        <p:tgtEl>
                                          <p:spTgt spid="18"/>
                                        </p:tgtEl>
                                        <p:attrNameLst>
                                          <p:attrName>ppt_y</p:attrName>
                                        </p:attrNameLst>
                                      </p:cBhvr>
                                      <p:tavLst>
                                        <p:tav tm="0">
                                          <p:val>
                                            <p:strVal val="ppt_y"/>
                                          </p:val>
                                        </p:tav>
                                        <p:tav tm="100000">
                                          <p:val>
                                            <p:strVal val="ppt_y"/>
                                          </p:val>
                                        </p:tav>
                                      </p:tavLst>
                                    </p:anim>
                                    <p:set>
                                      <p:cBhvr>
                                        <p:cTn id="10" dur="1" fill="hold">
                                          <p:stCondLst>
                                            <p:cond delay="499"/>
                                          </p:stCondLst>
                                        </p:cTn>
                                        <p:tgtEl>
                                          <p:spTgt spid="18"/>
                                        </p:tgtEl>
                                        <p:attrNameLst>
                                          <p:attrName>style.visibility</p:attrName>
                                        </p:attrNameLst>
                                      </p:cBhvr>
                                      <p:to>
                                        <p:strVal val="hidden"/>
                                      </p:to>
                                    </p:set>
                                  </p:childTnLst>
                                </p:cTn>
                              </p:par>
                              <p:par>
                                <p:cTn id="11" presetID="2" presetClass="exit" presetSubtype="8" fill="hold" nodeType="withEffect">
                                  <p:stCondLst>
                                    <p:cond delay="12650"/>
                                  </p:stCondLst>
                                  <p:childTnLst>
                                    <p:anim calcmode="lin" valueType="num">
                                      <p:cBhvr additive="base">
                                        <p:cTn id="12" dur="500"/>
                                        <p:tgtEl>
                                          <p:spTgt spid="15"/>
                                        </p:tgtEl>
                                        <p:attrNameLst>
                                          <p:attrName>ppt_x</p:attrName>
                                        </p:attrNameLst>
                                      </p:cBhvr>
                                      <p:tavLst>
                                        <p:tav tm="0">
                                          <p:val>
                                            <p:strVal val="ppt_x"/>
                                          </p:val>
                                        </p:tav>
                                        <p:tav tm="100000">
                                          <p:val>
                                            <p:strVal val="0-ppt_w/2"/>
                                          </p:val>
                                        </p:tav>
                                      </p:tavLst>
                                    </p:anim>
                                    <p:anim calcmode="lin" valueType="num">
                                      <p:cBhvr additive="base">
                                        <p:cTn id="13" dur="500"/>
                                        <p:tgtEl>
                                          <p:spTgt spid="15"/>
                                        </p:tgtEl>
                                        <p:attrNameLst>
                                          <p:attrName>ppt_y</p:attrName>
                                        </p:attrNameLst>
                                      </p:cBhvr>
                                      <p:tavLst>
                                        <p:tav tm="0">
                                          <p:val>
                                            <p:strVal val="ppt_y"/>
                                          </p:val>
                                        </p:tav>
                                        <p:tav tm="100000">
                                          <p:val>
                                            <p:strVal val="ppt_y"/>
                                          </p:val>
                                        </p:tav>
                                      </p:tavLst>
                                    </p:anim>
                                    <p:set>
                                      <p:cBhvr>
                                        <p:cTn id="14" dur="1" fill="hold">
                                          <p:stCondLst>
                                            <p:cond delay="499"/>
                                          </p:stCondLst>
                                        </p:cTn>
                                        <p:tgtEl>
                                          <p:spTgt spid="15"/>
                                        </p:tgtEl>
                                        <p:attrNameLst>
                                          <p:attrName>style.visibility</p:attrName>
                                        </p:attrNameLst>
                                      </p:cBhvr>
                                      <p:to>
                                        <p:strVal val="hidden"/>
                                      </p:to>
                                    </p:set>
                                  </p:childTnLst>
                                </p:cTn>
                              </p:par>
                              <p:par>
                                <p:cTn id="15" presetID="2" presetClass="exit" presetSubtype="8" fill="hold" nodeType="withEffect">
                                  <p:stCondLst>
                                    <p:cond delay="12650"/>
                                  </p:stCondLst>
                                  <p:childTnLst>
                                    <p:anim calcmode="lin" valueType="num">
                                      <p:cBhvr additive="base">
                                        <p:cTn id="16" dur="500"/>
                                        <p:tgtEl>
                                          <p:spTgt spid="16"/>
                                        </p:tgtEl>
                                        <p:attrNameLst>
                                          <p:attrName>ppt_x</p:attrName>
                                        </p:attrNameLst>
                                      </p:cBhvr>
                                      <p:tavLst>
                                        <p:tav tm="0">
                                          <p:val>
                                            <p:strVal val="ppt_x"/>
                                          </p:val>
                                        </p:tav>
                                        <p:tav tm="100000">
                                          <p:val>
                                            <p:strVal val="0-ppt_w/2"/>
                                          </p:val>
                                        </p:tav>
                                      </p:tavLst>
                                    </p:anim>
                                    <p:anim calcmode="lin" valueType="num">
                                      <p:cBhvr additive="base">
                                        <p:cTn id="17" dur="500"/>
                                        <p:tgtEl>
                                          <p:spTgt spid="16"/>
                                        </p:tgtEl>
                                        <p:attrNameLst>
                                          <p:attrName>ppt_y</p:attrName>
                                        </p:attrNameLst>
                                      </p:cBhvr>
                                      <p:tavLst>
                                        <p:tav tm="0">
                                          <p:val>
                                            <p:strVal val="ppt_y"/>
                                          </p:val>
                                        </p:tav>
                                        <p:tav tm="100000">
                                          <p:val>
                                            <p:strVal val="ppt_y"/>
                                          </p:val>
                                        </p:tav>
                                      </p:tavLst>
                                    </p:anim>
                                    <p:set>
                                      <p:cBhvr>
                                        <p:cTn id="18" dur="1" fill="hold">
                                          <p:stCondLst>
                                            <p:cond delay="499"/>
                                          </p:stCondLst>
                                        </p:cTn>
                                        <p:tgtEl>
                                          <p:spTgt spid="16"/>
                                        </p:tgtEl>
                                        <p:attrNameLst>
                                          <p:attrName>style.visibility</p:attrName>
                                        </p:attrNameLst>
                                      </p:cBhvr>
                                      <p:to>
                                        <p:strVal val="hidden"/>
                                      </p:to>
                                    </p:set>
                                  </p:childTnLst>
                                </p:cTn>
                              </p:par>
                              <p:par>
                                <p:cTn id="19" presetID="2" presetClass="exit" presetSubtype="8" fill="hold" nodeType="withEffect">
                                  <p:stCondLst>
                                    <p:cond delay="12650"/>
                                  </p:stCondLst>
                                  <p:childTnLst>
                                    <p:anim calcmode="lin" valueType="num">
                                      <p:cBhvr additive="base">
                                        <p:cTn id="20" dur="500"/>
                                        <p:tgtEl>
                                          <p:spTgt spid="14"/>
                                        </p:tgtEl>
                                        <p:attrNameLst>
                                          <p:attrName>ppt_x</p:attrName>
                                        </p:attrNameLst>
                                      </p:cBhvr>
                                      <p:tavLst>
                                        <p:tav tm="0">
                                          <p:val>
                                            <p:strVal val="ppt_x"/>
                                          </p:val>
                                        </p:tav>
                                        <p:tav tm="100000">
                                          <p:val>
                                            <p:strVal val="0-ppt_w/2"/>
                                          </p:val>
                                        </p:tav>
                                      </p:tavLst>
                                    </p:anim>
                                    <p:anim calcmode="lin" valueType="num">
                                      <p:cBhvr additive="base">
                                        <p:cTn id="21" dur="500"/>
                                        <p:tgtEl>
                                          <p:spTgt spid="14"/>
                                        </p:tgtEl>
                                        <p:attrNameLst>
                                          <p:attrName>ppt_y</p:attrName>
                                        </p:attrNameLst>
                                      </p:cBhvr>
                                      <p:tavLst>
                                        <p:tav tm="0">
                                          <p:val>
                                            <p:strVal val="ppt_y"/>
                                          </p:val>
                                        </p:tav>
                                        <p:tav tm="100000">
                                          <p:val>
                                            <p:strVal val="ppt_y"/>
                                          </p:val>
                                        </p:tav>
                                      </p:tavLst>
                                    </p:anim>
                                    <p:set>
                                      <p:cBhvr>
                                        <p:cTn id="22" dur="1" fill="hold">
                                          <p:stCondLst>
                                            <p:cond delay="499"/>
                                          </p:stCondLst>
                                        </p:cTn>
                                        <p:tgtEl>
                                          <p:spTgt spid="14"/>
                                        </p:tgtEl>
                                        <p:attrNameLst>
                                          <p:attrName>style.visibility</p:attrName>
                                        </p:attrNameLst>
                                      </p:cBhvr>
                                      <p:to>
                                        <p:strVal val="hidden"/>
                                      </p:to>
                                    </p:set>
                                  </p:childTnLst>
                                </p:cTn>
                              </p:par>
                              <p:par>
                                <p:cTn id="23" presetID="2" presetClass="exit" presetSubtype="8" fill="hold" nodeType="withEffect">
                                  <p:stCondLst>
                                    <p:cond delay="12650"/>
                                  </p:stCondLst>
                                  <p:childTnLst>
                                    <p:anim calcmode="lin" valueType="num">
                                      <p:cBhvr additive="base">
                                        <p:cTn id="24" dur="500"/>
                                        <p:tgtEl>
                                          <p:spTgt spid="13"/>
                                        </p:tgtEl>
                                        <p:attrNameLst>
                                          <p:attrName>ppt_x</p:attrName>
                                        </p:attrNameLst>
                                      </p:cBhvr>
                                      <p:tavLst>
                                        <p:tav tm="0">
                                          <p:val>
                                            <p:strVal val="ppt_x"/>
                                          </p:val>
                                        </p:tav>
                                        <p:tav tm="100000">
                                          <p:val>
                                            <p:strVal val="0-ppt_w/2"/>
                                          </p:val>
                                        </p:tav>
                                      </p:tavLst>
                                    </p:anim>
                                    <p:anim calcmode="lin" valueType="num">
                                      <p:cBhvr additive="base">
                                        <p:cTn id="25" dur="500"/>
                                        <p:tgtEl>
                                          <p:spTgt spid="13"/>
                                        </p:tgtEl>
                                        <p:attrNameLst>
                                          <p:attrName>ppt_y</p:attrName>
                                        </p:attrNameLst>
                                      </p:cBhvr>
                                      <p:tavLst>
                                        <p:tav tm="0">
                                          <p:val>
                                            <p:strVal val="ppt_y"/>
                                          </p:val>
                                        </p:tav>
                                        <p:tav tm="100000">
                                          <p:val>
                                            <p:strVal val="ppt_y"/>
                                          </p:val>
                                        </p:tav>
                                      </p:tavLst>
                                    </p:anim>
                                    <p:set>
                                      <p:cBhvr>
                                        <p:cTn id="26" dur="1" fill="hold">
                                          <p:stCondLst>
                                            <p:cond delay="499"/>
                                          </p:stCondLst>
                                        </p:cTn>
                                        <p:tgtEl>
                                          <p:spTgt spid="13"/>
                                        </p:tgtEl>
                                        <p:attrNameLst>
                                          <p:attrName>style.visibility</p:attrName>
                                        </p:attrNameLst>
                                      </p:cBhvr>
                                      <p:to>
                                        <p:strVal val="hidden"/>
                                      </p:to>
                                    </p:set>
                                  </p:childTnLst>
                                </p:cTn>
                              </p:par>
                              <p:par>
                                <p:cTn id="27" presetID="2" presetClass="exit" presetSubtype="8" fill="hold" nodeType="withEffect">
                                  <p:stCondLst>
                                    <p:cond delay="12650"/>
                                  </p:stCondLst>
                                  <p:childTnLst>
                                    <p:anim calcmode="lin" valueType="num">
                                      <p:cBhvr additive="base">
                                        <p:cTn id="28" dur="500"/>
                                        <p:tgtEl>
                                          <p:spTgt spid="6"/>
                                        </p:tgtEl>
                                        <p:attrNameLst>
                                          <p:attrName>ppt_x</p:attrName>
                                        </p:attrNameLst>
                                      </p:cBhvr>
                                      <p:tavLst>
                                        <p:tav tm="0">
                                          <p:val>
                                            <p:strVal val="ppt_x"/>
                                          </p:val>
                                        </p:tav>
                                        <p:tav tm="100000">
                                          <p:val>
                                            <p:strVal val="0-ppt_w/2"/>
                                          </p:val>
                                        </p:tav>
                                      </p:tavLst>
                                    </p:anim>
                                    <p:anim calcmode="lin" valueType="num">
                                      <p:cBhvr additive="base">
                                        <p:cTn id="29" dur="500"/>
                                        <p:tgtEl>
                                          <p:spTgt spid="6"/>
                                        </p:tgtEl>
                                        <p:attrNameLst>
                                          <p:attrName>ppt_y</p:attrName>
                                        </p:attrNameLst>
                                      </p:cBhvr>
                                      <p:tavLst>
                                        <p:tav tm="0">
                                          <p:val>
                                            <p:strVal val="ppt_y"/>
                                          </p:val>
                                        </p:tav>
                                        <p:tav tm="100000">
                                          <p:val>
                                            <p:strVal val="ppt_y"/>
                                          </p:val>
                                        </p:tav>
                                      </p:tavLst>
                                    </p:anim>
                                    <p:set>
                                      <p:cBhvr>
                                        <p:cTn id="30" dur="1" fill="hold">
                                          <p:stCondLst>
                                            <p:cond delay="499"/>
                                          </p:stCondLst>
                                        </p:cTn>
                                        <p:tgtEl>
                                          <p:spTgt spid="6"/>
                                        </p:tgtEl>
                                        <p:attrNameLst>
                                          <p:attrName>style.visibility</p:attrName>
                                        </p:attrNameLst>
                                      </p:cBhvr>
                                      <p:to>
                                        <p:strVal val="hidden"/>
                                      </p:to>
                                    </p:set>
                                  </p:childTnLst>
                                </p:cTn>
                              </p:par>
                              <p:par>
                                <p:cTn id="31" presetID="2" presetClass="exit" presetSubtype="8" fill="hold" nodeType="withEffect">
                                  <p:stCondLst>
                                    <p:cond delay="12650"/>
                                  </p:stCondLst>
                                  <p:childTnLst>
                                    <p:anim calcmode="lin" valueType="num">
                                      <p:cBhvr additive="base">
                                        <p:cTn id="32" dur="500"/>
                                        <p:tgtEl>
                                          <p:spTgt spid="5"/>
                                        </p:tgtEl>
                                        <p:attrNameLst>
                                          <p:attrName>ppt_x</p:attrName>
                                        </p:attrNameLst>
                                      </p:cBhvr>
                                      <p:tavLst>
                                        <p:tav tm="0">
                                          <p:val>
                                            <p:strVal val="ppt_x"/>
                                          </p:val>
                                        </p:tav>
                                        <p:tav tm="100000">
                                          <p:val>
                                            <p:strVal val="0-ppt_w/2"/>
                                          </p:val>
                                        </p:tav>
                                      </p:tavLst>
                                    </p:anim>
                                    <p:anim calcmode="lin" valueType="num">
                                      <p:cBhvr additive="base">
                                        <p:cTn id="33" dur="500"/>
                                        <p:tgtEl>
                                          <p:spTgt spid="5"/>
                                        </p:tgtEl>
                                        <p:attrNameLst>
                                          <p:attrName>ppt_y</p:attrName>
                                        </p:attrNameLst>
                                      </p:cBhvr>
                                      <p:tavLst>
                                        <p:tav tm="0">
                                          <p:val>
                                            <p:strVal val="ppt_y"/>
                                          </p:val>
                                        </p:tav>
                                        <p:tav tm="100000">
                                          <p:val>
                                            <p:strVal val="ppt_y"/>
                                          </p:val>
                                        </p:tav>
                                      </p:tavLst>
                                    </p:anim>
                                    <p:set>
                                      <p:cBhvr>
                                        <p:cTn id="34" dur="1" fill="hold">
                                          <p:stCondLst>
                                            <p:cond delay="499"/>
                                          </p:stCondLst>
                                        </p:cTn>
                                        <p:tgtEl>
                                          <p:spTgt spid="5"/>
                                        </p:tgtEl>
                                        <p:attrNameLst>
                                          <p:attrName>style.visibility</p:attrName>
                                        </p:attrNameLst>
                                      </p:cBhvr>
                                      <p:to>
                                        <p:strVal val="hidden"/>
                                      </p:to>
                                    </p:set>
                                  </p:childTnLst>
                                </p:cTn>
                              </p:par>
                              <p:par>
                                <p:cTn id="35" presetID="2" presetClass="exit" presetSubtype="8" fill="hold" grpId="0" nodeType="withEffect">
                                  <p:stCondLst>
                                    <p:cond delay="12650"/>
                                  </p:stCondLst>
                                  <p:childTnLst>
                                    <p:anim calcmode="lin" valueType="num">
                                      <p:cBhvr additive="base">
                                        <p:cTn id="36" dur="500"/>
                                        <p:tgtEl>
                                          <p:spTgt spid="4"/>
                                        </p:tgtEl>
                                        <p:attrNameLst>
                                          <p:attrName>ppt_x</p:attrName>
                                        </p:attrNameLst>
                                      </p:cBhvr>
                                      <p:tavLst>
                                        <p:tav tm="0">
                                          <p:val>
                                            <p:strVal val="ppt_x"/>
                                          </p:val>
                                        </p:tav>
                                        <p:tav tm="100000">
                                          <p:val>
                                            <p:strVal val="0-ppt_w/2"/>
                                          </p:val>
                                        </p:tav>
                                      </p:tavLst>
                                    </p:anim>
                                    <p:anim calcmode="lin" valueType="num">
                                      <p:cBhvr additive="base">
                                        <p:cTn id="37" dur="500"/>
                                        <p:tgtEl>
                                          <p:spTgt spid="4"/>
                                        </p:tgtEl>
                                        <p:attrNameLst>
                                          <p:attrName>ppt_y</p:attrName>
                                        </p:attrNameLst>
                                      </p:cBhvr>
                                      <p:tavLst>
                                        <p:tav tm="0">
                                          <p:val>
                                            <p:strVal val="ppt_y"/>
                                          </p:val>
                                        </p:tav>
                                        <p:tav tm="100000">
                                          <p:val>
                                            <p:strVal val="ppt_y"/>
                                          </p:val>
                                        </p:tav>
                                      </p:tavLst>
                                    </p:anim>
                                    <p:set>
                                      <p:cBhvr>
                                        <p:cTn id="3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4"/>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20" y="101421"/>
            <a:ext cx="11786480" cy="584775"/>
          </a:xfrm>
          <a:prstGeom prst="rect">
            <a:avLst/>
          </a:prstGeom>
          <a:noFill/>
        </p:spPr>
        <p:txBody>
          <a:bodyPr wrap="square" rtlCol="0">
            <a:spAutoFit/>
          </a:bodyPr>
          <a:lstStyle/>
          <a:p>
            <a:r>
              <a:rPr lang="en-US" sz="3200" b="1" dirty="0">
                <a:solidFill>
                  <a:srgbClr val="A6228C"/>
                </a:solidFill>
                <a:latin typeface="Atkinson Hyperlegible" pitchFamily="2" charset="0"/>
              </a:rPr>
              <a:t>Alternative method used in Indonesia</a:t>
            </a:r>
          </a:p>
        </p:txBody>
      </p:sp>
      <p:grpSp>
        <p:nvGrpSpPr>
          <p:cNvPr id="13" name="Group 12">
            <a:extLst>
              <a:ext uri="{FF2B5EF4-FFF2-40B4-BE49-F238E27FC236}">
                <a16:creationId xmlns:a16="http://schemas.microsoft.com/office/drawing/2014/main" id="{F8AD1EED-AF47-4B24-B225-BAB75ABDEB1B}"/>
              </a:ext>
            </a:extLst>
          </p:cNvPr>
          <p:cNvGrpSpPr/>
          <p:nvPr/>
        </p:nvGrpSpPr>
        <p:grpSpPr>
          <a:xfrm>
            <a:off x="261943" y="1126506"/>
            <a:ext cx="6029744" cy="1390325"/>
            <a:chOff x="261943" y="1615456"/>
            <a:chExt cx="6029744" cy="1390325"/>
          </a:xfrm>
        </p:grpSpPr>
        <p:sp>
          <p:nvSpPr>
            <p:cNvPr id="94" name="Arrow: Chevron 93">
              <a:extLst>
                <a:ext uri="{FF2B5EF4-FFF2-40B4-BE49-F238E27FC236}">
                  <a16:creationId xmlns:a16="http://schemas.microsoft.com/office/drawing/2014/main" id="{6B36C91E-8444-46B9-8A00-5695AFB29881}"/>
                </a:ext>
              </a:extLst>
            </p:cNvPr>
            <p:cNvSpPr/>
            <p:nvPr/>
          </p:nvSpPr>
          <p:spPr>
            <a:xfrm>
              <a:off x="261943" y="1615456"/>
              <a:ext cx="1777894" cy="492293"/>
            </a:xfrm>
            <a:prstGeom prst="chevron">
              <a:avLst/>
            </a:prstGeom>
            <a:solidFill>
              <a:srgbClr val="DBA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black"/>
                </a:solidFill>
                <a:latin typeface="Open Sans" panose="020B0606030504020204" pitchFamily="34" charset="0"/>
              </a:endParaRPr>
            </a:p>
          </p:txBody>
        </p:sp>
        <p:sp>
          <p:nvSpPr>
            <p:cNvPr id="95" name="Rectangle: Rounded Corners 94">
              <a:extLst>
                <a:ext uri="{FF2B5EF4-FFF2-40B4-BE49-F238E27FC236}">
                  <a16:creationId xmlns:a16="http://schemas.microsoft.com/office/drawing/2014/main" id="{94DB4BF7-A2C0-4598-8119-DD77FF506C45}"/>
                </a:ext>
              </a:extLst>
            </p:cNvPr>
            <p:cNvSpPr/>
            <p:nvPr/>
          </p:nvSpPr>
          <p:spPr>
            <a:xfrm>
              <a:off x="622407" y="1817061"/>
              <a:ext cx="5669280" cy="1188720"/>
            </a:xfrm>
            <a:prstGeom prst="roundRect">
              <a:avLst>
                <a:gd name="adj" fmla="val 8034"/>
              </a:avLst>
            </a:prstGeom>
            <a:solidFill>
              <a:srgbClr val="FFFFFF">
                <a:alpha val="90000"/>
              </a:srgbClr>
            </a:solidFill>
            <a:ln w="28575">
              <a:solidFill>
                <a:srgbClr val="DBA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white"/>
                </a:solidFill>
                <a:latin typeface="Open Sans" panose="020B0606030504020204" pitchFamily="34" charset="0"/>
              </a:endParaRPr>
            </a:p>
          </p:txBody>
        </p:sp>
        <p:sp>
          <p:nvSpPr>
            <p:cNvPr id="80" name="TextBox 79">
              <a:extLst>
                <a:ext uri="{FF2B5EF4-FFF2-40B4-BE49-F238E27FC236}">
                  <a16:creationId xmlns:a16="http://schemas.microsoft.com/office/drawing/2014/main" id="{E96D4807-2895-41BD-B35B-AE4AC77E277F}"/>
                </a:ext>
              </a:extLst>
            </p:cNvPr>
            <p:cNvSpPr txBox="1"/>
            <p:nvPr/>
          </p:nvSpPr>
          <p:spPr>
            <a:xfrm>
              <a:off x="761145" y="1995923"/>
              <a:ext cx="5372955" cy="830997"/>
            </a:xfrm>
            <a:prstGeom prst="rect">
              <a:avLst/>
            </a:prstGeom>
            <a:noFill/>
            <a:ln>
              <a:noFill/>
            </a:ln>
          </p:spPr>
          <p:txBody>
            <a:bodyPr wrap="square" anchor="ctr">
              <a:spAutoFit/>
            </a:bodyPr>
            <a:lstStyle/>
            <a:p>
              <a:pPr algn="l"/>
              <a:r>
                <a:rPr lang="en-US" sz="2400" b="0" i="0" dirty="0">
                  <a:effectLst/>
                  <a:latin typeface="Atkinson Hyperlegible" pitchFamily="2" charset="0"/>
                </a:rPr>
                <a:t>Staff wrote a list of all problems identified on strips of paper.</a:t>
              </a:r>
            </a:p>
          </p:txBody>
        </p:sp>
      </p:grpSp>
      <p:grpSp>
        <p:nvGrpSpPr>
          <p:cNvPr id="14" name="Group 13">
            <a:extLst>
              <a:ext uri="{FF2B5EF4-FFF2-40B4-BE49-F238E27FC236}">
                <a16:creationId xmlns:a16="http://schemas.microsoft.com/office/drawing/2014/main" id="{4F939047-D758-418E-91A6-1EF81AD82DDA}"/>
              </a:ext>
            </a:extLst>
          </p:cNvPr>
          <p:cNvGrpSpPr/>
          <p:nvPr/>
        </p:nvGrpSpPr>
        <p:grpSpPr>
          <a:xfrm>
            <a:off x="261943" y="2899294"/>
            <a:ext cx="6029744" cy="1390325"/>
            <a:chOff x="261943" y="3204094"/>
            <a:chExt cx="6029744" cy="1390325"/>
          </a:xfrm>
        </p:grpSpPr>
        <p:sp>
          <p:nvSpPr>
            <p:cNvPr id="97" name="Arrow: Chevron 96">
              <a:extLst>
                <a:ext uri="{FF2B5EF4-FFF2-40B4-BE49-F238E27FC236}">
                  <a16:creationId xmlns:a16="http://schemas.microsoft.com/office/drawing/2014/main" id="{04638D68-63C8-46EB-96E8-BDB491C10593}"/>
                </a:ext>
              </a:extLst>
            </p:cNvPr>
            <p:cNvSpPr/>
            <p:nvPr/>
          </p:nvSpPr>
          <p:spPr>
            <a:xfrm>
              <a:off x="261943" y="3204094"/>
              <a:ext cx="1777894" cy="492293"/>
            </a:xfrm>
            <a:prstGeom prst="chevron">
              <a:avLst/>
            </a:prstGeom>
            <a:solidFill>
              <a:srgbClr val="DBA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black"/>
                </a:solidFill>
                <a:latin typeface="Open Sans" panose="020B0606030504020204" pitchFamily="34" charset="0"/>
              </a:endParaRPr>
            </a:p>
          </p:txBody>
        </p:sp>
        <p:sp>
          <p:nvSpPr>
            <p:cNvPr id="98" name="Rectangle: Rounded Corners 97">
              <a:extLst>
                <a:ext uri="{FF2B5EF4-FFF2-40B4-BE49-F238E27FC236}">
                  <a16:creationId xmlns:a16="http://schemas.microsoft.com/office/drawing/2014/main" id="{B0978CBC-3DDC-4632-AC1D-F3E1EB3E4B24}"/>
                </a:ext>
              </a:extLst>
            </p:cNvPr>
            <p:cNvSpPr/>
            <p:nvPr/>
          </p:nvSpPr>
          <p:spPr>
            <a:xfrm>
              <a:off x="622407" y="3405699"/>
              <a:ext cx="5669280" cy="1188720"/>
            </a:xfrm>
            <a:prstGeom prst="roundRect">
              <a:avLst>
                <a:gd name="adj" fmla="val 8034"/>
              </a:avLst>
            </a:prstGeom>
            <a:solidFill>
              <a:srgbClr val="FFFFFF">
                <a:alpha val="90000"/>
              </a:srgbClr>
            </a:solidFill>
            <a:ln w="28575">
              <a:solidFill>
                <a:srgbClr val="DBA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white"/>
                </a:solidFill>
                <a:latin typeface="Open Sans" panose="020B0606030504020204" pitchFamily="34" charset="0"/>
              </a:endParaRPr>
            </a:p>
          </p:txBody>
        </p:sp>
        <p:sp>
          <p:nvSpPr>
            <p:cNvPr id="82" name="TextBox 81">
              <a:extLst>
                <a:ext uri="{FF2B5EF4-FFF2-40B4-BE49-F238E27FC236}">
                  <a16:creationId xmlns:a16="http://schemas.microsoft.com/office/drawing/2014/main" id="{3FAB39A6-3E80-4E80-BD9B-763F502DFAEC}"/>
                </a:ext>
              </a:extLst>
            </p:cNvPr>
            <p:cNvSpPr txBox="1"/>
            <p:nvPr/>
          </p:nvSpPr>
          <p:spPr>
            <a:xfrm>
              <a:off x="761145" y="3584561"/>
              <a:ext cx="5416639" cy="830997"/>
            </a:xfrm>
            <a:prstGeom prst="rect">
              <a:avLst/>
            </a:prstGeom>
            <a:noFill/>
            <a:ln>
              <a:noFill/>
            </a:ln>
          </p:spPr>
          <p:txBody>
            <a:bodyPr wrap="square" anchor="ctr">
              <a:spAutoFit/>
            </a:bodyPr>
            <a:lstStyle/>
            <a:p>
              <a:pPr algn="l"/>
              <a:r>
                <a:rPr lang="en-US" sz="2400" b="0" i="0" dirty="0">
                  <a:effectLst/>
                  <a:latin typeface="Atkinson Hyperlegible" pitchFamily="2" charset="0"/>
                </a:rPr>
                <a:t>Staff ranked these according to risk/priority for addressing them.</a:t>
              </a:r>
            </a:p>
          </p:txBody>
        </p:sp>
      </p:grpSp>
      <p:grpSp>
        <p:nvGrpSpPr>
          <p:cNvPr id="16" name="Group 15">
            <a:extLst>
              <a:ext uri="{FF2B5EF4-FFF2-40B4-BE49-F238E27FC236}">
                <a16:creationId xmlns:a16="http://schemas.microsoft.com/office/drawing/2014/main" id="{09EA6EE4-7451-4070-B86A-CA79D1F02FB5}"/>
              </a:ext>
            </a:extLst>
          </p:cNvPr>
          <p:cNvGrpSpPr/>
          <p:nvPr/>
        </p:nvGrpSpPr>
        <p:grpSpPr>
          <a:xfrm>
            <a:off x="261943" y="4672082"/>
            <a:ext cx="6029744" cy="1390325"/>
            <a:chOff x="261943" y="4792732"/>
            <a:chExt cx="6029744" cy="1390325"/>
          </a:xfrm>
        </p:grpSpPr>
        <p:sp>
          <p:nvSpPr>
            <p:cNvPr id="100" name="Arrow: Chevron 99">
              <a:extLst>
                <a:ext uri="{FF2B5EF4-FFF2-40B4-BE49-F238E27FC236}">
                  <a16:creationId xmlns:a16="http://schemas.microsoft.com/office/drawing/2014/main" id="{D2C90D8E-2E1E-4D02-9D8F-D674786DF92C}"/>
                </a:ext>
              </a:extLst>
            </p:cNvPr>
            <p:cNvSpPr/>
            <p:nvPr/>
          </p:nvSpPr>
          <p:spPr>
            <a:xfrm>
              <a:off x="261943" y="4792732"/>
              <a:ext cx="1777894" cy="492293"/>
            </a:xfrm>
            <a:prstGeom prst="chevron">
              <a:avLst/>
            </a:prstGeom>
            <a:solidFill>
              <a:srgbClr val="C164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black"/>
                </a:solidFill>
                <a:latin typeface="Open Sans" panose="020B0606030504020204" pitchFamily="34" charset="0"/>
              </a:endParaRPr>
            </a:p>
          </p:txBody>
        </p:sp>
        <p:sp>
          <p:nvSpPr>
            <p:cNvPr id="101" name="Rectangle: Rounded Corners 100">
              <a:extLst>
                <a:ext uri="{FF2B5EF4-FFF2-40B4-BE49-F238E27FC236}">
                  <a16:creationId xmlns:a16="http://schemas.microsoft.com/office/drawing/2014/main" id="{E0F47DFA-0CB6-4235-BF8D-3F830E5CC32E}"/>
                </a:ext>
              </a:extLst>
            </p:cNvPr>
            <p:cNvSpPr/>
            <p:nvPr/>
          </p:nvSpPr>
          <p:spPr>
            <a:xfrm>
              <a:off x="622407" y="4994337"/>
              <a:ext cx="5669280" cy="1188720"/>
            </a:xfrm>
            <a:prstGeom prst="roundRect">
              <a:avLst>
                <a:gd name="adj" fmla="val 8034"/>
              </a:avLst>
            </a:prstGeom>
            <a:solidFill>
              <a:srgbClr val="FFFFFF">
                <a:alpha val="90000"/>
              </a:srgbClr>
            </a:solidFill>
            <a:ln w="28575">
              <a:solidFill>
                <a:srgbClr val="C16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8"/>
              <a:endParaRPr lang="en-US" sz="1500" dirty="0">
                <a:solidFill>
                  <a:prstClr val="white"/>
                </a:solidFill>
                <a:latin typeface="Open Sans" panose="020B0606030504020204" pitchFamily="34" charset="0"/>
              </a:endParaRPr>
            </a:p>
          </p:txBody>
        </p:sp>
        <p:sp>
          <p:nvSpPr>
            <p:cNvPr id="83" name="TextBox 82">
              <a:extLst>
                <a:ext uri="{FF2B5EF4-FFF2-40B4-BE49-F238E27FC236}">
                  <a16:creationId xmlns:a16="http://schemas.microsoft.com/office/drawing/2014/main" id="{DE0A7864-F950-4B65-BAEA-42AEB5198A8C}"/>
                </a:ext>
              </a:extLst>
            </p:cNvPr>
            <p:cNvSpPr txBox="1"/>
            <p:nvPr/>
          </p:nvSpPr>
          <p:spPr>
            <a:xfrm>
              <a:off x="761145" y="5173199"/>
              <a:ext cx="5416639" cy="830997"/>
            </a:xfrm>
            <a:prstGeom prst="rect">
              <a:avLst/>
            </a:prstGeom>
            <a:noFill/>
            <a:ln>
              <a:noFill/>
            </a:ln>
          </p:spPr>
          <p:txBody>
            <a:bodyPr wrap="square" anchor="ctr">
              <a:spAutoFit/>
            </a:bodyPr>
            <a:lstStyle/>
            <a:p>
              <a:pPr algn="l"/>
              <a:r>
                <a:rPr lang="en-US" sz="2400" b="0" i="0" dirty="0">
                  <a:effectLst/>
                  <a:latin typeface="Atkinson Hyperlegible" pitchFamily="2" charset="0"/>
                </a:rPr>
                <a:t>Staff collectively prioritized issues through consensus-driven discussions.</a:t>
              </a:r>
            </a:p>
          </p:txBody>
        </p:sp>
      </p:grpSp>
      <p:grpSp>
        <p:nvGrpSpPr>
          <p:cNvPr id="3" name="Group 2">
            <a:extLst>
              <a:ext uri="{FF2B5EF4-FFF2-40B4-BE49-F238E27FC236}">
                <a16:creationId xmlns:a16="http://schemas.microsoft.com/office/drawing/2014/main" id="{9D674612-98E5-4E9D-8330-160B901BF359}"/>
              </a:ext>
            </a:extLst>
          </p:cNvPr>
          <p:cNvGrpSpPr/>
          <p:nvPr/>
        </p:nvGrpSpPr>
        <p:grpSpPr>
          <a:xfrm>
            <a:off x="6216242" y="-142874"/>
            <a:ext cx="5975757" cy="6858000"/>
            <a:chOff x="6216242" y="-142874"/>
            <a:chExt cx="5975757" cy="6858000"/>
          </a:xfrm>
        </p:grpSpPr>
        <p:sp>
          <p:nvSpPr>
            <p:cNvPr id="102" name="Isosceles Triangle 101">
              <a:extLst>
                <a:ext uri="{FF2B5EF4-FFF2-40B4-BE49-F238E27FC236}">
                  <a16:creationId xmlns:a16="http://schemas.microsoft.com/office/drawing/2014/main" id="{14B02809-6003-4685-9CE5-11EFD611A4AA}"/>
                </a:ext>
              </a:extLst>
            </p:cNvPr>
            <p:cNvSpPr/>
            <p:nvPr/>
          </p:nvSpPr>
          <p:spPr>
            <a:xfrm>
              <a:off x="6216242" y="-142874"/>
              <a:ext cx="5975757" cy="6858000"/>
            </a:xfrm>
            <a:prstGeom prst="triangle">
              <a:avLst>
                <a:gd name="adj" fmla="val 100000"/>
              </a:avLst>
            </a:prstGeom>
            <a:solidFill>
              <a:srgbClr val="F2D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2036A33B-6878-487B-AE05-737B3BF2688D}"/>
                </a:ext>
              </a:extLst>
            </p:cNvPr>
            <p:cNvSpPr/>
            <p:nvPr/>
          </p:nvSpPr>
          <p:spPr>
            <a:xfrm flipH="1" flipV="1">
              <a:off x="11065128" y="760863"/>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B091D2F8-CA61-4F6F-91A1-5DFB427BB34F}"/>
                </a:ext>
              </a:extLst>
            </p:cNvPr>
            <p:cNvSpPr/>
            <p:nvPr/>
          </p:nvSpPr>
          <p:spPr>
            <a:xfrm flipH="1" flipV="1">
              <a:off x="7068513" y="5643344"/>
              <a:ext cx="914400" cy="91440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tiled floor&#10;&#10;Description generated with high confidence">
              <a:extLst>
                <a:ext uri="{FF2B5EF4-FFF2-40B4-BE49-F238E27FC236}">
                  <a16:creationId xmlns:a16="http://schemas.microsoft.com/office/drawing/2014/main" id="{F7F22CF5-98C7-4000-8F09-8EC10740A8CE}"/>
                </a:ext>
              </a:extLst>
            </p:cNvPr>
            <p:cNvPicPr>
              <a:picLocks noChangeAspect="1"/>
            </p:cNvPicPr>
            <p:nvPr/>
          </p:nvPicPr>
          <p:blipFill>
            <a:blip r:embed="rId5" cstate="email">
              <a:extLst>
                <a:ext uri="{28A0092B-C50C-407E-A947-70E740481C1C}">
                  <a14:useLocalDpi xmlns:a14="http://schemas.microsoft.com/office/drawing/2010/main"/>
                </a:ext>
              </a:extLst>
            </a:blip>
            <a:srcRect l="7543" t="1095" r="19292" b="770"/>
            <a:stretch>
              <a:fillRect/>
            </a:stretch>
          </p:blipFill>
          <p:spPr>
            <a:xfrm>
              <a:off x="8176563" y="838200"/>
              <a:ext cx="3730752" cy="2816352"/>
            </a:xfrm>
            <a:custGeom>
              <a:avLst/>
              <a:gdLst>
                <a:gd name="connsiteX0" fmla="*/ 0 w 3730752"/>
                <a:gd name="connsiteY0" fmla="*/ 0 h 2816352"/>
                <a:gd name="connsiteX1" fmla="*/ 3730752 w 3730752"/>
                <a:gd name="connsiteY1" fmla="*/ 0 h 2816352"/>
                <a:gd name="connsiteX2" fmla="*/ 3730752 w 3730752"/>
                <a:gd name="connsiteY2" fmla="*/ 2816352 h 2816352"/>
                <a:gd name="connsiteX3" fmla="*/ 0 w 3730752"/>
                <a:gd name="connsiteY3" fmla="*/ 2816352 h 2816352"/>
              </a:gdLst>
              <a:ahLst/>
              <a:cxnLst>
                <a:cxn ang="0">
                  <a:pos x="connsiteX0" y="connsiteY0"/>
                </a:cxn>
                <a:cxn ang="0">
                  <a:pos x="connsiteX1" y="connsiteY1"/>
                </a:cxn>
                <a:cxn ang="0">
                  <a:pos x="connsiteX2" y="connsiteY2"/>
                </a:cxn>
                <a:cxn ang="0">
                  <a:pos x="connsiteX3" y="connsiteY3"/>
                </a:cxn>
              </a:cxnLst>
              <a:rect l="l" t="t" r="r" b="b"/>
              <a:pathLst>
                <a:path w="3730752" h="2816352">
                  <a:moveTo>
                    <a:pt x="0" y="0"/>
                  </a:moveTo>
                  <a:lnTo>
                    <a:pt x="3730752" y="0"/>
                  </a:lnTo>
                  <a:lnTo>
                    <a:pt x="3730752" y="2816352"/>
                  </a:lnTo>
                  <a:lnTo>
                    <a:pt x="0" y="2816352"/>
                  </a:lnTo>
                  <a:close/>
                </a:path>
              </a:pathLst>
            </a:custGeom>
          </p:spPr>
        </p:pic>
        <p:pic>
          <p:nvPicPr>
            <p:cNvPr id="25" name="Picture 24">
              <a:extLst>
                <a:ext uri="{FF2B5EF4-FFF2-40B4-BE49-F238E27FC236}">
                  <a16:creationId xmlns:a16="http://schemas.microsoft.com/office/drawing/2014/main" id="{7CB98B61-A7FC-489F-A728-2DB3088F6F28}"/>
                </a:ext>
              </a:extLst>
            </p:cNvPr>
            <p:cNvPicPr>
              <a:picLocks noChangeAspect="1"/>
            </p:cNvPicPr>
            <p:nvPr/>
          </p:nvPicPr>
          <p:blipFill>
            <a:blip r:embed="rId6" cstate="email">
              <a:extLst>
                <a:ext uri="{28A0092B-C50C-407E-A947-70E740481C1C}">
                  <a14:useLocalDpi xmlns:a14="http://schemas.microsoft.com/office/drawing/2010/main"/>
                </a:ext>
              </a:extLst>
            </a:blip>
            <a:srcRect l="277" t="23656" r="700" b="34482"/>
            <a:stretch>
              <a:fillRect/>
            </a:stretch>
          </p:blipFill>
          <p:spPr>
            <a:xfrm>
              <a:off x="7135625" y="3959603"/>
              <a:ext cx="4776975" cy="2536447"/>
            </a:xfrm>
            <a:custGeom>
              <a:avLst/>
              <a:gdLst>
                <a:gd name="connsiteX0" fmla="*/ 0 w 5166360"/>
                <a:gd name="connsiteY0" fmla="*/ 0 h 2743200"/>
                <a:gd name="connsiteX1" fmla="*/ 5166360 w 5166360"/>
                <a:gd name="connsiteY1" fmla="*/ 0 h 2743200"/>
                <a:gd name="connsiteX2" fmla="*/ 5166360 w 5166360"/>
                <a:gd name="connsiteY2" fmla="*/ 2743200 h 2743200"/>
                <a:gd name="connsiteX3" fmla="*/ 0 w 516636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5166360" h="2743200">
                  <a:moveTo>
                    <a:pt x="0" y="0"/>
                  </a:moveTo>
                  <a:lnTo>
                    <a:pt x="5166360" y="0"/>
                  </a:lnTo>
                  <a:lnTo>
                    <a:pt x="5166360" y="2743200"/>
                  </a:lnTo>
                  <a:lnTo>
                    <a:pt x="0" y="2743200"/>
                  </a:lnTo>
                  <a:close/>
                </a:path>
              </a:pathLst>
            </a:custGeom>
          </p:spPr>
        </p:pic>
        <p:sp>
          <p:nvSpPr>
            <p:cNvPr id="112" name="TextBox 111">
              <a:extLst>
                <a:ext uri="{FF2B5EF4-FFF2-40B4-BE49-F238E27FC236}">
                  <a16:creationId xmlns:a16="http://schemas.microsoft.com/office/drawing/2014/main" id="{A8D7078C-E6BC-4F7F-8176-7276FC7E9FDA}"/>
                </a:ext>
              </a:extLst>
            </p:cNvPr>
            <p:cNvSpPr txBox="1"/>
            <p:nvPr/>
          </p:nvSpPr>
          <p:spPr>
            <a:xfrm>
              <a:off x="10189707" y="6265219"/>
              <a:ext cx="1722894" cy="230832"/>
            </a:xfrm>
            <a:prstGeom prst="rect">
              <a:avLst/>
            </a:prstGeom>
            <a:solidFill>
              <a:schemeClr val="bg1">
                <a:alpha val="70000"/>
              </a:schemeClr>
            </a:solidFill>
          </p:spPr>
          <p:txBody>
            <a:bodyPr wrap="square" lIns="91440" tIns="45720" rIns="91440" bIns="45720" rtlCol="0" anchor="ctr">
              <a:spAutoFit/>
            </a:bodyPr>
            <a:lstStyle/>
            <a:p>
              <a:pPr algn="ctr"/>
              <a:r>
                <a:rPr lang="en-US" sz="900" dirty="0">
                  <a:latin typeface="Atkinson Hyperlegible" pitchFamily="2" charset="0"/>
                </a:rPr>
                <a:t>Credits: WHO/Arabella Hayter</a:t>
              </a:r>
            </a:p>
          </p:txBody>
        </p:sp>
      </p:grpSp>
      <p:pic>
        <p:nvPicPr>
          <p:cNvPr id="2" name="09">
            <a:hlinkClick r:id="" action="ppaction://media"/>
            <a:extLst>
              <a:ext uri="{FF2B5EF4-FFF2-40B4-BE49-F238E27FC236}">
                <a16:creationId xmlns:a16="http://schemas.microsoft.com/office/drawing/2014/main" id="{6103ABF9-6686-3953-54C9-22CF87951C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07" y="6858000"/>
            <a:ext cx="609600" cy="609600"/>
          </a:xfrm>
          <a:prstGeom prst="rect">
            <a:avLst/>
          </a:prstGeom>
        </p:spPr>
      </p:pic>
    </p:spTree>
    <p:extLst>
      <p:ext uri="{BB962C8B-B14F-4D97-AF65-F5344CB8AC3E}">
        <p14:creationId xmlns:p14="http://schemas.microsoft.com/office/powerpoint/2010/main" val="3457216755"/>
      </p:ext>
    </p:extLst>
  </p:cSld>
  <p:clrMapOvr>
    <a:masterClrMapping/>
  </p:clrMapOvr>
  <mc:AlternateContent xmlns:mc="http://schemas.openxmlformats.org/markup-compatibility/2006">
    <mc:Choice xmlns:p14="http://schemas.microsoft.com/office/powerpoint/2010/main" Requires="p14">
      <p:transition spd="slow" p14:dur="2000" advClick="0" advTm="58870"/>
    </mc:Choice>
    <mc:Fallback>
      <p:transition spd="slow" advClick="0" advTm="5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872"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175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350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xit" presetSubtype="8" fill="hold" grpId="1" nodeType="withEffect">
                                  <p:stCondLst>
                                    <p:cond delay="58870"/>
                                  </p:stCondLst>
                                  <p:childTnLst>
                                    <p:anim calcmode="lin" valueType="num">
                                      <p:cBhvr additive="base">
                                        <p:cTn id="28" dur="500"/>
                                        <p:tgtEl>
                                          <p:spTgt spid="4"/>
                                        </p:tgtEl>
                                        <p:attrNameLst>
                                          <p:attrName>ppt_x</p:attrName>
                                        </p:attrNameLst>
                                      </p:cBhvr>
                                      <p:tavLst>
                                        <p:tav tm="0">
                                          <p:val>
                                            <p:strVal val="ppt_x"/>
                                          </p:val>
                                        </p:tav>
                                        <p:tav tm="100000">
                                          <p:val>
                                            <p:strVal val="0-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par>
                                <p:cTn id="31" presetID="2" presetClass="exit" presetSubtype="8" fill="hold" nodeType="withEffect">
                                  <p:stCondLst>
                                    <p:cond delay="5887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2" presetClass="exit" presetSubtype="8" fill="hold" nodeType="withEffect">
                                  <p:stCondLst>
                                    <p:cond delay="58870"/>
                                  </p:stCondLst>
                                  <p:childTnLst>
                                    <p:anim calcmode="lin" valueType="num">
                                      <p:cBhvr additive="base">
                                        <p:cTn id="36" dur="500"/>
                                        <p:tgtEl>
                                          <p:spTgt spid="14"/>
                                        </p:tgtEl>
                                        <p:attrNameLst>
                                          <p:attrName>ppt_x</p:attrName>
                                        </p:attrNameLst>
                                      </p:cBhvr>
                                      <p:tavLst>
                                        <p:tav tm="0">
                                          <p:val>
                                            <p:strVal val="ppt_x"/>
                                          </p:val>
                                        </p:tav>
                                        <p:tav tm="100000">
                                          <p:val>
                                            <p:strVal val="0-ppt_w/2"/>
                                          </p:val>
                                        </p:tav>
                                      </p:tavLst>
                                    </p:anim>
                                    <p:anim calcmode="lin" valueType="num">
                                      <p:cBhvr additive="base">
                                        <p:cTn id="37" dur="500"/>
                                        <p:tgtEl>
                                          <p:spTgt spid="14"/>
                                        </p:tgtEl>
                                        <p:attrNameLst>
                                          <p:attrName>ppt_y</p:attrName>
                                        </p:attrNameLst>
                                      </p:cBhvr>
                                      <p:tavLst>
                                        <p:tav tm="0">
                                          <p:val>
                                            <p:strVal val="ppt_y"/>
                                          </p:val>
                                        </p:tav>
                                        <p:tav tm="100000">
                                          <p:val>
                                            <p:strVal val="ppt_y"/>
                                          </p:val>
                                        </p:tav>
                                      </p:tavLst>
                                    </p:anim>
                                    <p:set>
                                      <p:cBhvr>
                                        <p:cTn id="38" dur="1" fill="hold">
                                          <p:stCondLst>
                                            <p:cond delay="499"/>
                                          </p:stCondLst>
                                        </p:cTn>
                                        <p:tgtEl>
                                          <p:spTgt spid="14"/>
                                        </p:tgtEl>
                                        <p:attrNameLst>
                                          <p:attrName>style.visibility</p:attrName>
                                        </p:attrNameLst>
                                      </p:cBhvr>
                                      <p:to>
                                        <p:strVal val="hidden"/>
                                      </p:to>
                                    </p:set>
                                  </p:childTnLst>
                                </p:cTn>
                              </p:par>
                              <p:par>
                                <p:cTn id="39" presetID="2" presetClass="exit" presetSubtype="8" fill="hold" nodeType="withEffect">
                                  <p:stCondLst>
                                    <p:cond delay="58870"/>
                                  </p:stCondLst>
                                  <p:childTnLst>
                                    <p:anim calcmode="lin" valueType="num">
                                      <p:cBhvr additive="base">
                                        <p:cTn id="40" dur="500"/>
                                        <p:tgtEl>
                                          <p:spTgt spid="16"/>
                                        </p:tgtEl>
                                        <p:attrNameLst>
                                          <p:attrName>ppt_x</p:attrName>
                                        </p:attrNameLst>
                                      </p:cBhvr>
                                      <p:tavLst>
                                        <p:tav tm="0">
                                          <p:val>
                                            <p:strVal val="ppt_x"/>
                                          </p:val>
                                        </p:tav>
                                        <p:tav tm="100000">
                                          <p:val>
                                            <p:strVal val="0-ppt_w/2"/>
                                          </p:val>
                                        </p:tav>
                                      </p:tavLst>
                                    </p:anim>
                                    <p:anim calcmode="lin" valueType="num">
                                      <p:cBhvr additive="base">
                                        <p:cTn id="41" dur="500"/>
                                        <p:tgtEl>
                                          <p:spTgt spid="16"/>
                                        </p:tgtEl>
                                        <p:attrNameLst>
                                          <p:attrName>ppt_y</p:attrName>
                                        </p:attrNameLst>
                                      </p:cBhvr>
                                      <p:tavLst>
                                        <p:tav tm="0">
                                          <p:val>
                                            <p:strVal val="ppt_y"/>
                                          </p:val>
                                        </p:tav>
                                        <p:tav tm="100000">
                                          <p:val>
                                            <p:strVal val="ppt_y"/>
                                          </p:val>
                                        </p:tav>
                                      </p:tavLst>
                                    </p:anim>
                                    <p:set>
                                      <p:cBhvr>
                                        <p:cTn id="42" dur="1" fill="hold">
                                          <p:stCondLst>
                                            <p:cond delay="499"/>
                                          </p:stCondLst>
                                        </p:cTn>
                                        <p:tgtEl>
                                          <p:spTgt spid="16"/>
                                        </p:tgtEl>
                                        <p:attrNameLst>
                                          <p:attrName>style.visibility</p:attrName>
                                        </p:attrNameLst>
                                      </p:cBhvr>
                                      <p:to>
                                        <p:strVal val="hidden"/>
                                      </p:to>
                                    </p:set>
                                  </p:childTnLst>
                                </p:cTn>
                              </p:par>
                              <p:par>
                                <p:cTn id="43" presetID="2" presetClass="exit" presetSubtype="2" fill="hold" nodeType="withEffect">
                                  <p:stCondLst>
                                    <p:cond delay="58870"/>
                                  </p:stCondLst>
                                  <p:childTnLst>
                                    <p:anim calcmode="lin" valueType="num">
                                      <p:cBhvr additive="base">
                                        <p:cTn id="44" dur="500"/>
                                        <p:tgtEl>
                                          <p:spTgt spid="3"/>
                                        </p:tgtEl>
                                        <p:attrNameLst>
                                          <p:attrName>ppt_x</p:attrName>
                                        </p:attrNameLst>
                                      </p:cBhvr>
                                      <p:tavLst>
                                        <p:tav tm="0">
                                          <p:val>
                                            <p:strVal val="ppt_x"/>
                                          </p:val>
                                        </p:tav>
                                        <p:tav tm="100000">
                                          <p:val>
                                            <p:strVal val="1+ppt_w/2"/>
                                          </p:val>
                                        </p:tav>
                                      </p:tavLst>
                                    </p:anim>
                                    <p:anim calcmode="lin" valueType="num">
                                      <p:cBhvr additive="base">
                                        <p:cTn id="45" dur="500"/>
                                        <p:tgtEl>
                                          <p:spTgt spid="3"/>
                                        </p:tgtEl>
                                        <p:attrNameLst>
                                          <p:attrName>ppt_y</p:attrName>
                                        </p:attrNameLst>
                                      </p:cBhvr>
                                      <p:tavLst>
                                        <p:tav tm="0">
                                          <p:val>
                                            <p:strVal val="ppt_y"/>
                                          </p:val>
                                        </p:tav>
                                        <p:tav tm="100000">
                                          <p:val>
                                            <p:strVal val="ppt_y"/>
                                          </p:val>
                                        </p:tav>
                                      </p:tavLst>
                                    </p:anim>
                                    <p:set>
                                      <p:cBhvr>
                                        <p:cTn id="4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20" y="101421"/>
            <a:ext cx="9424280" cy="1077218"/>
          </a:xfrm>
          <a:prstGeom prst="rect">
            <a:avLst/>
          </a:prstGeom>
          <a:noFill/>
        </p:spPr>
        <p:txBody>
          <a:bodyPr wrap="square" rtlCol="0">
            <a:spAutoFit/>
          </a:bodyPr>
          <a:lstStyle/>
          <a:p>
            <a:r>
              <a:rPr lang="en-US" sz="3200" b="1" dirty="0">
                <a:solidFill>
                  <a:srgbClr val="A6228C"/>
                </a:solidFill>
                <a:latin typeface="Atkinson Hyperlegible" pitchFamily="2" charset="0"/>
              </a:rPr>
              <a:t>Don’t forget - climate change may affect the risk over time</a:t>
            </a:r>
          </a:p>
        </p:txBody>
      </p:sp>
      <p:grpSp>
        <p:nvGrpSpPr>
          <p:cNvPr id="5" name="Group 4">
            <a:extLst>
              <a:ext uri="{FF2B5EF4-FFF2-40B4-BE49-F238E27FC236}">
                <a16:creationId xmlns:a16="http://schemas.microsoft.com/office/drawing/2014/main" id="{7F4483EE-AD31-4947-B26A-29F0C0C778D8}"/>
              </a:ext>
            </a:extLst>
          </p:cNvPr>
          <p:cNvGrpSpPr/>
          <p:nvPr/>
        </p:nvGrpSpPr>
        <p:grpSpPr>
          <a:xfrm>
            <a:off x="228618" y="3180709"/>
            <a:ext cx="6096001" cy="1188720"/>
            <a:chOff x="228618" y="3069584"/>
            <a:chExt cx="6096001" cy="1188720"/>
          </a:xfrm>
        </p:grpSpPr>
        <p:sp>
          <p:nvSpPr>
            <p:cNvPr id="70" name="Arrow: Pentagon 69">
              <a:extLst>
                <a:ext uri="{FF2B5EF4-FFF2-40B4-BE49-F238E27FC236}">
                  <a16:creationId xmlns:a16="http://schemas.microsoft.com/office/drawing/2014/main" id="{A615E683-27E1-47DF-A778-4B642519C1ED}"/>
                </a:ext>
              </a:extLst>
            </p:cNvPr>
            <p:cNvSpPr/>
            <p:nvPr/>
          </p:nvSpPr>
          <p:spPr>
            <a:xfrm>
              <a:off x="228618" y="3069584"/>
              <a:ext cx="6096001" cy="1188720"/>
            </a:xfrm>
            <a:prstGeom prst="homePlate">
              <a:avLst>
                <a:gd name="adj" fmla="val 46722"/>
              </a:avLst>
            </a:prstGeom>
            <a:noFill/>
            <a:ln w="19050">
              <a:solidFill>
                <a:srgbClr val="C16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IN" dirty="0">
                <a:latin typeface="Atkinson Hyperlegible" pitchFamily="2" charset="0"/>
              </a:endParaRPr>
            </a:p>
          </p:txBody>
        </p:sp>
        <p:grpSp>
          <p:nvGrpSpPr>
            <p:cNvPr id="71" name="Group 70">
              <a:extLst>
                <a:ext uri="{FF2B5EF4-FFF2-40B4-BE49-F238E27FC236}">
                  <a16:creationId xmlns:a16="http://schemas.microsoft.com/office/drawing/2014/main" id="{8812CD7D-29DF-4879-BEB6-85B807EC8691}"/>
                </a:ext>
              </a:extLst>
            </p:cNvPr>
            <p:cNvGrpSpPr/>
            <p:nvPr/>
          </p:nvGrpSpPr>
          <p:grpSpPr>
            <a:xfrm flipH="1">
              <a:off x="325821" y="3075738"/>
              <a:ext cx="424500" cy="567807"/>
              <a:chOff x="854590" y="1865216"/>
              <a:chExt cx="552734" cy="736109"/>
            </a:xfrm>
            <a:solidFill>
              <a:srgbClr val="DBA7D1"/>
            </a:solidFill>
          </p:grpSpPr>
          <p:sp>
            <p:nvSpPr>
              <p:cNvPr id="73" name="Rectangle 72">
                <a:extLst>
                  <a:ext uri="{FF2B5EF4-FFF2-40B4-BE49-F238E27FC236}">
                    <a16:creationId xmlns:a16="http://schemas.microsoft.com/office/drawing/2014/main" id="{C12FC2EA-D8EA-46DB-8BB9-25D41E5C8199}"/>
                  </a:ext>
                </a:extLst>
              </p:cNvPr>
              <p:cNvSpPr/>
              <p:nvPr/>
            </p:nvSpPr>
            <p:spPr>
              <a:xfrm>
                <a:off x="854590" y="1865216"/>
                <a:ext cx="552450" cy="615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sz="2400" b="1" dirty="0">
                  <a:solidFill>
                    <a:schemeClr val="tx1"/>
                  </a:solidFill>
                  <a:latin typeface="Atkinson Hyperlegible" pitchFamily="2" charset="0"/>
                  <a:ea typeface="Calibri"/>
                  <a:cs typeface="Calibri"/>
                </a:endParaRPr>
              </a:p>
            </p:txBody>
          </p:sp>
          <p:sp>
            <p:nvSpPr>
              <p:cNvPr id="74" name="Arrow: Chevron 73">
                <a:extLst>
                  <a:ext uri="{FF2B5EF4-FFF2-40B4-BE49-F238E27FC236}">
                    <a16:creationId xmlns:a16="http://schemas.microsoft.com/office/drawing/2014/main" id="{FB540451-6C22-44C3-9AB3-C7106FAE9D38}"/>
                  </a:ext>
                </a:extLst>
              </p:cNvPr>
              <p:cNvSpPr/>
              <p:nvPr/>
            </p:nvSpPr>
            <p:spPr>
              <a:xfrm rot="16200000">
                <a:off x="1005693" y="2199693"/>
                <a:ext cx="250944" cy="552319"/>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solidFill>
                    <a:schemeClr val="tx1"/>
                  </a:solidFill>
                  <a:latin typeface="Atkinson Hyperlegible" pitchFamily="2" charset="0"/>
                </a:endParaRPr>
              </a:p>
            </p:txBody>
          </p:sp>
        </p:grpSp>
        <p:sp>
          <p:nvSpPr>
            <p:cNvPr id="48" name="TextBox 47">
              <a:extLst>
                <a:ext uri="{FF2B5EF4-FFF2-40B4-BE49-F238E27FC236}">
                  <a16:creationId xmlns:a16="http://schemas.microsoft.com/office/drawing/2014/main" id="{18288B61-1C18-4DE3-8F47-B955C28035E6}"/>
                </a:ext>
              </a:extLst>
            </p:cNvPr>
            <p:cNvSpPr txBox="1"/>
            <p:nvPr/>
          </p:nvSpPr>
          <p:spPr>
            <a:xfrm>
              <a:off x="1039221" y="3248446"/>
              <a:ext cx="4707238" cy="830997"/>
            </a:xfrm>
            <a:prstGeom prst="rect">
              <a:avLst/>
            </a:prstGeom>
            <a:noFill/>
          </p:spPr>
          <p:txBody>
            <a:bodyPr wrap="square" rtlCol="0">
              <a:spAutoFit/>
            </a:bodyPr>
            <a:lstStyle/>
            <a:p>
              <a:r>
                <a:rPr lang="en-US" sz="2400" dirty="0">
                  <a:solidFill>
                    <a:srgbClr val="000000"/>
                  </a:solidFill>
                  <a:latin typeface="Atkinson Hyperlegible" pitchFamily="2" charset="0"/>
                </a:rPr>
                <a:t>New risks may exacerbate existing problems.</a:t>
              </a:r>
              <a:endParaRPr lang="en-GB" sz="2400" dirty="0">
                <a:solidFill>
                  <a:srgbClr val="000000"/>
                </a:solidFill>
                <a:latin typeface="Atkinson Hyperlegible" pitchFamily="2" charset="0"/>
              </a:endParaRPr>
            </a:p>
          </p:txBody>
        </p:sp>
      </p:grpSp>
      <p:grpSp>
        <p:nvGrpSpPr>
          <p:cNvPr id="6" name="Group 5">
            <a:extLst>
              <a:ext uri="{FF2B5EF4-FFF2-40B4-BE49-F238E27FC236}">
                <a16:creationId xmlns:a16="http://schemas.microsoft.com/office/drawing/2014/main" id="{43202CDD-1A36-43C1-919D-63DB228A143D}"/>
              </a:ext>
            </a:extLst>
          </p:cNvPr>
          <p:cNvGrpSpPr/>
          <p:nvPr/>
        </p:nvGrpSpPr>
        <p:grpSpPr>
          <a:xfrm>
            <a:off x="228599" y="4783865"/>
            <a:ext cx="6096001" cy="1378985"/>
            <a:chOff x="228599" y="4504465"/>
            <a:chExt cx="6096001" cy="1378985"/>
          </a:xfrm>
        </p:grpSpPr>
        <p:sp>
          <p:nvSpPr>
            <p:cNvPr id="76" name="Arrow: Pentagon 75">
              <a:extLst>
                <a:ext uri="{FF2B5EF4-FFF2-40B4-BE49-F238E27FC236}">
                  <a16:creationId xmlns:a16="http://schemas.microsoft.com/office/drawing/2014/main" id="{6E247C85-1CE2-4453-99AF-8D9FFFC7DA1D}"/>
                </a:ext>
              </a:extLst>
            </p:cNvPr>
            <p:cNvSpPr/>
            <p:nvPr/>
          </p:nvSpPr>
          <p:spPr>
            <a:xfrm>
              <a:off x="228599" y="4504465"/>
              <a:ext cx="6096001" cy="1378985"/>
            </a:xfrm>
            <a:prstGeom prst="homePlate">
              <a:avLst>
                <a:gd name="adj" fmla="val 45659"/>
              </a:avLst>
            </a:prstGeom>
            <a:noFill/>
            <a:ln w="19050">
              <a:solidFill>
                <a:srgbClr val="C16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IN" dirty="0">
                <a:latin typeface="Atkinson Hyperlegible" pitchFamily="2" charset="0"/>
              </a:endParaRPr>
            </a:p>
          </p:txBody>
        </p:sp>
        <p:grpSp>
          <p:nvGrpSpPr>
            <p:cNvPr id="77" name="Group 76">
              <a:extLst>
                <a:ext uri="{FF2B5EF4-FFF2-40B4-BE49-F238E27FC236}">
                  <a16:creationId xmlns:a16="http://schemas.microsoft.com/office/drawing/2014/main" id="{1A144699-B3D6-4601-BA4A-B48891277669}"/>
                </a:ext>
              </a:extLst>
            </p:cNvPr>
            <p:cNvGrpSpPr/>
            <p:nvPr/>
          </p:nvGrpSpPr>
          <p:grpSpPr>
            <a:xfrm flipH="1">
              <a:off x="325802" y="4510619"/>
              <a:ext cx="424500" cy="567807"/>
              <a:chOff x="854571" y="2731772"/>
              <a:chExt cx="552734" cy="736109"/>
            </a:xfrm>
            <a:solidFill>
              <a:srgbClr val="DBA7D1"/>
            </a:solidFill>
          </p:grpSpPr>
          <p:sp>
            <p:nvSpPr>
              <p:cNvPr id="79" name="Rectangle 78">
                <a:extLst>
                  <a:ext uri="{FF2B5EF4-FFF2-40B4-BE49-F238E27FC236}">
                    <a16:creationId xmlns:a16="http://schemas.microsoft.com/office/drawing/2014/main" id="{054B19AA-4948-4140-8C34-089648C28C8F}"/>
                  </a:ext>
                </a:extLst>
              </p:cNvPr>
              <p:cNvSpPr/>
              <p:nvPr/>
            </p:nvSpPr>
            <p:spPr>
              <a:xfrm>
                <a:off x="854571" y="2731772"/>
                <a:ext cx="552450" cy="615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sz="2400" b="1" dirty="0">
                  <a:solidFill>
                    <a:schemeClr val="tx1"/>
                  </a:solidFill>
                  <a:latin typeface="Atkinson Hyperlegible" pitchFamily="2" charset="0"/>
                  <a:ea typeface="Calibri"/>
                  <a:cs typeface="Calibri"/>
                </a:endParaRPr>
              </a:p>
            </p:txBody>
          </p:sp>
          <p:sp>
            <p:nvSpPr>
              <p:cNvPr id="81" name="Arrow: Chevron 80">
                <a:extLst>
                  <a:ext uri="{FF2B5EF4-FFF2-40B4-BE49-F238E27FC236}">
                    <a16:creationId xmlns:a16="http://schemas.microsoft.com/office/drawing/2014/main" id="{8D260ADF-AC3D-4596-8E4F-B0E9FE58740B}"/>
                  </a:ext>
                </a:extLst>
              </p:cNvPr>
              <p:cNvSpPr/>
              <p:nvPr/>
            </p:nvSpPr>
            <p:spPr>
              <a:xfrm rot="16200000">
                <a:off x="1005674" y="3066249"/>
                <a:ext cx="250944" cy="552319"/>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solidFill>
                    <a:schemeClr val="tx1"/>
                  </a:solidFill>
                  <a:latin typeface="Atkinson Hyperlegible" pitchFamily="2" charset="0"/>
                </a:endParaRPr>
              </a:p>
            </p:txBody>
          </p:sp>
        </p:grpSp>
        <p:sp>
          <p:nvSpPr>
            <p:cNvPr id="49" name="TextBox 48">
              <a:extLst>
                <a:ext uri="{FF2B5EF4-FFF2-40B4-BE49-F238E27FC236}">
                  <a16:creationId xmlns:a16="http://schemas.microsoft.com/office/drawing/2014/main" id="{FBD6891E-31A9-4F85-B3E5-D818FB6B742B}"/>
                </a:ext>
              </a:extLst>
            </p:cNvPr>
            <p:cNvSpPr txBox="1"/>
            <p:nvPr/>
          </p:nvSpPr>
          <p:spPr>
            <a:xfrm>
              <a:off x="1039221" y="4593793"/>
              <a:ext cx="4849850" cy="1200329"/>
            </a:xfrm>
            <a:prstGeom prst="rect">
              <a:avLst/>
            </a:prstGeom>
            <a:noFill/>
          </p:spPr>
          <p:txBody>
            <a:bodyPr wrap="square" rtlCol="0">
              <a:spAutoFit/>
            </a:bodyPr>
            <a:lstStyle/>
            <a:p>
              <a:r>
                <a:rPr lang="en-US" sz="2400" b="1" dirty="0">
                  <a:solidFill>
                    <a:srgbClr val="000000"/>
                  </a:solidFill>
                  <a:latin typeface="Atkinson Hyperlegible" pitchFamily="2" charset="0"/>
                </a:rPr>
                <a:t>When calculating the risk score, consider will the risk increase or decrease over time?</a:t>
              </a:r>
              <a:endParaRPr lang="en-GB" sz="2400" b="1" dirty="0">
                <a:solidFill>
                  <a:srgbClr val="000000"/>
                </a:solidFill>
                <a:latin typeface="Atkinson Hyperlegible" pitchFamily="2" charset="0"/>
              </a:endParaRPr>
            </a:p>
          </p:txBody>
        </p:sp>
      </p:grpSp>
      <p:grpSp>
        <p:nvGrpSpPr>
          <p:cNvPr id="3" name="Group 2">
            <a:extLst>
              <a:ext uri="{FF2B5EF4-FFF2-40B4-BE49-F238E27FC236}">
                <a16:creationId xmlns:a16="http://schemas.microsoft.com/office/drawing/2014/main" id="{4556CCF9-BE85-46F3-ACBA-C738F12AFA5A}"/>
              </a:ext>
            </a:extLst>
          </p:cNvPr>
          <p:cNvGrpSpPr/>
          <p:nvPr/>
        </p:nvGrpSpPr>
        <p:grpSpPr>
          <a:xfrm>
            <a:off x="228637" y="1577553"/>
            <a:ext cx="6096001" cy="1188720"/>
            <a:chOff x="228637" y="1577553"/>
            <a:chExt cx="6096001" cy="1188720"/>
          </a:xfrm>
        </p:grpSpPr>
        <p:sp>
          <p:nvSpPr>
            <p:cNvPr id="63" name="Arrow: Pentagon 62">
              <a:extLst>
                <a:ext uri="{FF2B5EF4-FFF2-40B4-BE49-F238E27FC236}">
                  <a16:creationId xmlns:a16="http://schemas.microsoft.com/office/drawing/2014/main" id="{D3FF79AC-183A-4C5C-8F8A-9A573F41AA78}"/>
                </a:ext>
              </a:extLst>
            </p:cNvPr>
            <p:cNvSpPr/>
            <p:nvPr/>
          </p:nvSpPr>
          <p:spPr>
            <a:xfrm>
              <a:off x="228637" y="1577553"/>
              <a:ext cx="6096001" cy="1188720"/>
            </a:xfrm>
            <a:prstGeom prst="homePlate">
              <a:avLst>
                <a:gd name="adj" fmla="val 58814"/>
              </a:avLst>
            </a:prstGeom>
            <a:noFill/>
            <a:ln w="19050">
              <a:solidFill>
                <a:srgbClr val="C16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IN" dirty="0">
                <a:latin typeface="Atkinson Hyperlegible" pitchFamily="2" charset="0"/>
              </a:endParaRPr>
            </a:p>
          </p:txBody>
        </p:sp>
        <p:grpSp>
          <p:nvGrpSpPr>
            <p:cNvPr id="65" name="Group 64">
              <a:extLst>
                <a:ext uri="{FF2B5EF4-FFF2-40B4-BE49-F238E27FC236}">
                  <a16:creationId xmlns:a16="http://schemas.microsoft.com/office/drawing/2014/main" id="{D9AB7429-D9EB-4FBC-8C46-2F474BCC00F4}"/>
                </a:ext>
              </a:extLst>
            </p:cNvPr>
            <p:cNvGrpSpPr/>
            <p:nvPr/>
          </p:nvGrpSpPr>
          <p:grpSpPr>
            <a:xfrm flipH="1">
              <a:off x="326295" y="1584842"/>
              <a:ext cx="424283" cy="567808"/>
              <a:chOff x="854836" y="998660"/>
              <a:chExt cx="552450" cy="736111"/>
            </a:xfrm>
            <a:solidFill>
              <a:srgbClr val="DBA7D1"/>
            </a:solidFill>
          </p:grpSpPr>
          <p:sp>
            <p:nvSpPr>
              <p:cNvPr id="67" name="Rectangle 66">
                <a:extLst>
                  <a:ext uri="{FF2B5EF4-FFF2-40B4-BE49-F238E27FC236}">
                    <a16:creationId xmlns:a16="http://schemas.microsoft.com/office/drawing/2014/main" id="{9E3C04F4-57F5-4B4A-911E-28CB062CE29A}"/>
                  </a:ext>
                </a:extLst>
              </p:cNvPr>
              <p:cNvSpPr/>
              <p:nvPr/>
            </p:nvSpPr>
            <p:spPr>
              <a:xfrm>
                <a:off x="854836" y="998660"/>
                <a:ext cx="552450" cy="615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sz="2400" b="1" dirty="0">
                  <a:solidFill>
                    <a:schemeClr val="tx1"/>
                  </a:solidFill>
                  <a:latin typeface="Atkinson Hyperlegible" pitchFamily="2" charset="0"/>
                  <a:ea typeface="Calibri"/>
                  <a:cs typeface="Calibri"/>
                </a:endParaRPr>
              </a:p>
            </p:txBody>
          </p:sp>
          <p:sp>
            <p:nvSpPr>
              <p:cNvPr id="68" name="Arrow: Chevron 67">
                <a:extLst>
                  <a:ext uri="{FF2B5EF4-FFF2-40B4-BE49-F238E27FC236}">
                    <a16:creationId xmlns:a16="http://schemas.microsoft.com/office/drawing/2014/main" id="{7B60E751-1830-49C0-B356-7F7AD9CF931F}"/>
                  </a:ext>
                </a:extLst>
              </p:cNvPr>
              <p:cNvSpPr/>
              <p:nvPr/>
            </p:nvSpPr>
            <p:spPr>
              <a:xfrm rot="16200000">
                <a:off x="1005654" y="1333139"/>
                <a:ext cx="250944" cy="552319"/>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solidFill>
                    <a:schemeClr val="tx1"/>
                  </a:solidFill>
                  <a:latin typeface="Atkinson Hyperlegible" pitchFamily="2" charset="0"/>
                </a:endParaRPr>
              </a:p>
            </p:txBody>
          </p:sp>
        </p:grpSp>
        <p:sp>
          <p:nvSpPr>
            <p:cNvPr id="50" name="TextBox 49">
              <a:extLst>
                <a:ext uri="{FF2B5EF4-FFF2-40B4-BE49-F238E27FC236}">
                  <a16:creationId xmlns:a16="http://schemas.microsoft.com/office/drawing/2014/main" id="{B5CFBB5F-F8AA-4D40-8AEE-9DBD01BD7895}"/>
                </a:ext>
              </a:extLst>
            </p:cNvPr>
            <p:cNvSpPr txBox="1"/>
            <p:nvPr/>
          </p:nvSpPr>
          <p:spPr>
            <a:xfrm>
              <a:off x="1039221" y="1756415"/>
              <a:ext cx="4614959" cy="830997"/>
            </a:xfrm>
            <a:prstGeom prst="rect">
              <a:avLst/>
            </a:prstGeom>
            <a:noFill/>
          </p:spPr>
          <p:txBody>
            <a:bodyPr wrap="square" rtlCol="0">
              <a:spAutoFit/>
            </a:bodyPr>
            <a:lstStyle/>
            <a:p>
              <a:r>
                <a:rPr lang="en-US" sz="2400" dirty="0">
                  <a:solidFill>
                    <a:srgbClr val="000000"/>
                  </a:solidFill>
                  <a:latin typeface="Atkinson Hyperlegible" pitchFamily="2" charset="0"/>
                </a:rPr>
                <a:t>New challenges will arise in the future, each with their own risks.</a:t>
              </a:r>
              <a:endParaRPr lang="en-GB" sz="2400" dirty="0">
                <a:solidFill>
                  <a:srgbClr val="000000"/>
                </a:solidFill>
                <a:latin typeface="Atkinson Hyperlegible" pitchFamily="2" charset="0"/>
              </a:endParaRPr>
            </a:p>
          </p:txBody>
        </p:sp>
      </p:grpSp>
      <p:grpSp>
        <p:nvGrpSpPr>
          <p:cNvPr id="12" name="Group 11">
            <a:extLst>
              <a:ext uri="{FF2B5EF4-FFF2-40B4-BE49-F238E27FC236}">
                <a16:creationId xmlns:a16="http://schemas.microsoft.com/office/drawing/2014/main" id="{5B978423-90DF-1DCF-22B7-677C753C41D1}"/>
              </a:ext>
            </a:extLst>
          </p:cNvPr>
          <p:cNvGrpSpPr/>
          <p:nvPr/>
        </p:nvGrpSpPr>
        <p:grpSpPr>
          <a:xfrm>
            <a:off x="6654129" y="4763"/>
            <a:ext cx="5556921" cy="6715351"/>
            <a:chOff x="6654129" y="4763"/>
            <a:chExt cx="5556921" cy="6715351"/>
          </a:xfrm>
        </p:grpSpPr>
        <p:sp>
          <p:nvSpPr>
            <p:cNvPr id="84" name="Freeform: Shape 83">
              <a:extLst>
                <a:ext uri="{FF2B5EF4-FFF2-40B4-BE49-F238E27FC236}">
                  <a16:creationId xmlns:a16="http://schemas.microsoft.com/office/drawing/2014/main" id="{1F447F3A-B798-44F0-B62F-750357246AE1}"/>
                </a:ext>
              </a:extLst>
            </p:cNvPr>
            <p:cNvSpPr/>
            <p:nvPr/>
          </p:nvSpPr>
          <p:spPr>
            <a:xfrm flipH="1">
              <a:off x="6654129" y="4763"/>
              <a:ext cx="5537870" cy="6715123"/>
            </a:xfrm>
            <a:custGeom>
              <a:avLst/>
              <a:gdLst>
                <a:gd name="connsiteX0" fmla="*/ 2091577 w 5495925"/>
                <a:gd name="connsiteY0" fmla="*/ 0 h 6715123"/>
                <a:gd name="connsiteX1" fmla="*/ 0 w 5495925"/>
                <a:gd name="connsiteY1" fmla="*/ 0 h 6715123"/>
                <a:gd name="connsiteX2" fmla="*/ 0 w 5495925"/>
                <a:gd name="connsiteY2" fmla="*/ 6715123 h 6715123"/>
                <a:gd name="connsiteX3" fmla="*/ 5495925 w 5495925"/>
                <a:gd name="connsiteY3" fmla="*/ 6715123 h 6715123"/>
                <a:gd name="connsiteX4" fmla="*/ 5495925 w 5495925"/>
                <a:gd name="connsiteY4" fmla="*/ 3403271 h 6715123"/>
                <a:gd name="connsiteX0" fmla="*/ 2091577 w 5537870"/>
                <a:gd name="connsiteY0" fmla="*/ 0 h 6715123"/>
                <a:gd name="connsiteX1" fmla="*/ 0 w 5537870"/>
                <a:gd name="connsiteY1" fmla="*/ 0 h 6715123"/>
                <a:gd name="connsiteX2" fmla="*/ 0 w 5537870"/>
                <a:gd name="connsiteY2" fmla="*/ 6715123 h 6715123"/>
                <a:gd name="connsiteX3" fmla="*/ 5495925 w 5537870"/>
                <a:gd name="connsiteY3" fmla="*/ 6715123 h 6715123"/>
                <a:gd name="connsiteX4" fmla="*/ 5537870 w 5537870"/>
                <a:gd name="connsiteY4" fmla="*/ 3411660 h 6715123"/>
                <a:gd name="connsiteX5" fmla="*/ 2091577 w 5537870"/>
                <a:gd name="connsiteY5" fmla="*/ 0 h 67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7870" h="6715123">
                  <a:moveTo>
                    <a:pt x="2091577" y="0"/>
                  </a:moveTo>
                  <a:lnTo>
                    <a:pt x="0" y="0"/>
                  </a:lnTo>
                  <a:lnTo>
                    <a:pt x="0" y="6715123"/>
                  </a:lnTo>
                  <a:lnTo>
                    <a:pt x="5495925" y="6715123"/>
                  </a:lnTo>
                  <a:lnTo>
                    <a:pt x="5537870" y="3411660"/>
                  </a:lnTo>
                  <a:lnTo>
                    <a:pt x="2091577" y="0"/>
                  </a:lnTo>
                  <a:close/>
                </a:path>
              </a:pathLst>
            </a:cu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descr="A group of people standing outside a building&#10;&#10;Description automatically generated">
              <a:extLst>
                <a:ext uri="{FF2B5EF4-FFF2-40B4-BE49-F238E27FC236}">
                  <a16:creationId xmlns:a16="http://schemas.microsoft.com/office/drawing/2014/main" id="{CD5436B6-4AB3-7408-6C89-B8EF65C70FD3}"/>
                </a:ext>
              </a:extLst>
            </p:cNvPr>
            <p:cNvPicPr>
              <a:picLocks noChangeAspect="1"/>
            </p:cNvPicPr>
            <p:nvPr/>
          </p:nvPicPr>
          <p:blipFill>
            <a:blip r:embed="rId5">
              <a:extLst>
                <a:ext uri="{28A0092B-C50C-407E-A947-70E740481C1C}">
                  <a14:useLocalDpi xmlns:a14="http://schemas.microsoft.com/office/drawing/2010/main" val="0"/>
                </a:ext>
              </a:extLst>
            </a:blip>
            <a:srcRect l="9415" r="39471" b="4388"/>
            <a:stretch>
              <a:fillRect/>
            </a:stretch>
          </p:blipFill>
          <p:spPr>
            <a:xfrm>
              <a:off x="6807199" y="4763"/>
              <a:ext cx="5384800" cy="6715123"/>
            </a:xfrm>
            <a:custGeom>
              <a:avLst/>
              <a:gdLst>
                <a:gd name="connsiteX0" fmla="*/ 5384800 w 5384800"/>
                <a:gd name="connsiteY0" fmla="*/ 0 h 6715123"/>
                <a:gd name="connsiteX1" fmla="*/ 5384800 w 5384800"/>
                <a:gd name="connsiteY1" fmla="*/ 6715123 h 6715123"/>
                <a:gd name="connsiteX2" fmla="*/ 0 w 5384800"/>
                <a:gd name="connsiteY2" fmla="*/ 6715123 h 6715123"/>
                <a:gd name="connsiteX3" fmla="*/ 0 w 5384800"/>
                <a:gd name="connsiteY3" fmla="*/ 3426131 h 6715123"/>
                <a:gd name="connsiteX4" fmla="*/ 3449814 w 5384800"/>
                <a:gd name="connsiteY4" fmla="*/ 7620 h 6715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6715123">
                  <a:moveTo>
                    <a:pt x="5384800" y="0"/>
                  </a:moveTo>
                  <a:lnTo>
                    <a:pt x="5384800" y="6715123"/>
                  </a:lnTo>
                  <a:lnTo>
                    <a:pt x="0" y="6715123"/>
                  </a:lnTo>
                  <a:lnTo>
                    <a:pt x="0" y="3426131"/>
                  </a:lnTo>
                  <a:cubicBezTo>
                    <a:pt x="1111838" y="2291707"/>
                    <a:pt x="2337976" y="1142044"/>
                    <a:pt x="3449814" y="7620"/>
                  </a:cubicBezTo>
                  <a:close/>
                </a:path>
              </a:pathLst>
            </a:custGeom>
          </p:spPr>
        </p:pic>
        <p:sp>
          <p:nvSpPr>
            <p:cNvPr id="87" name="Rectangle 86">
              <a:extLst>
                <a:ext uri="{FF2B5EF4-FFF2-40B4-BE49-F238E27FC236}">
                  <a16:creationId xmlns:a16="http://schemas.microsoft.com/office/drawing/2014/main" id="{0209340D-7787-415C-A621-7075F02803D8}"/>
                </a:ext>
              </a:extLst>
            </p:cNvPr>
            <p:cNvSpPr/>
            <p:nvPr/>
          </p:nvSpPr>
          <p:spPr>
            <a:xfrm>
              <a:off x="6819536" y="4352925"/>
              <a:ext cx="5391513" cy="2362202"/>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BFDDBEB7-35F8-4684-BDC7-675AB935B9D6}"/>
                </a:ext>
              </a:extLst>
            </p:cNvPr>
            <p:cNvSpPr/>
            <p:nvPr/>
          </p:nvSpPr>
          <p:spPr>
            <a:xfrm>
              <a:off x="7038012" y="5782258"/>
              <a:ext cx="4820613" cy="707886"/>
            </a:xfrm>
            <a:prstGeom prst="rect">
              <a:avLst/>
            </a:prstGeom>
          </p:spPr>
          <p:txBody>
            <a:bodyPr wrap="square" lIns="91440" tIns="45720" rIns="91440" bIns="45720" anchor="t">
              <a:spAutoFit/>
            </a:bodyPr>
            <a:lstStyle/>
            <a:p>
              <a:pPr rtl="0"/>
              <a:r>
                <a:rPr lang="en-US" sz="2000" i="1" dirty="0">
                  <a:solidFill>
                    <a:schemeClr val="bg1"/>
                  </a:solidFill>
                  <a:latin typeface="Atkinson Hyperlegible" pitchFamily="2" charset="0"/>
                  <a:cs typeface="Arial"/>
                </a:rPr>
                <a:t>Photo: flooding at a HCF in Mozambique after cyclone </a:t>
              </a:r>
              <a:r>
                <a:rPr lang="en-US" sz="2000" i="1" dirty="0" err="1">
                  <a:solidFill>
                    <a:schemeClr val="bg1"/>
                  </a:solidFill>
                  <a:latin typeface="Atkinson Hyperlegible" pitchFamily="2" charset="0"/>
                  <a:cs typeface="Arial"/>
                </a:rPr>
                <a:t>Idai</a:t>
              </a:r>
              <a:r>
                <a:rPr lang="en-US" sz="2000" i="1" dirty="0">
                  <a:solidFill>
                    <a:schemeClr val="bg1"/>
                  </a:solidFill>
                  <a:latin typeface="Atkinson Hyperlegible" pitchFamily="2" charset="0"/>
                  <a:cs typeface="Arial"/>
                </a:rPr>
                <a:t>.</a:t>
              </a:r>
              <a:endParaRPr lang="en-US" sz="2000" i="1" dirty="0">
                <a:solidFill>
                  <a:schemeClr val="bg1"/>
                </a:solidFill>
                <a:latin typeface="Atkinson Hyperlegible" pitchFamily="2" charset="0"/>
                <a:cs typeface="Arial" panose="020B0604020202020204" pitchFamily="34" charset="0"/>
              </a:endParaRPr>
            </a:p>
          </p:txBody>
        </p:sp>
        <p:sp>
          <p:nvSpPr>
            <p:cNvPr id="88" name="TextBox 5">
              <a:extLst>
                <a:ext uri="{FF2B5EF4-FFF2-40B4-BE49-F238E27FC236}">
                  <a16:creationId xmlns:a16="http://schemas.microsoft.com/office/drawing/2014/main" id="{867DF1F4-CB3C-49B4-9550-6C59D78391EA}"/>
                </a:ext>
              </a:extLst>
            </p:cNvPr>
            <p:cNvSpPr txBox="1"/>
            <p:nvPr/>
          </p:nvSpPr>
          <p:spPr>
            <a:xfrm>
              <a:off x="10401300" y="6489282"/>
              <a:ext cx="1809750"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WHO/Mark </a:t>
              </a:r>
              <a:r>
                <a:rPr lang="en-US" sz="900" dirty="0" err="1">
                  <a:latin typeface="+mj-lt"/>
                </a:rPr>
                <a:t>Nieuwenhof</a:t>
              </a:r>
              <a:endParaRPr lang="en-US" sz="900" dirty="0">
                <a:latin typeface="+mj-lt"/>
              </a:endParaRPr>
            </a:p>
          </p:txBody>
        </p:sp>
      </p:grpSp>
      <p:pic>
        <p:nvPicPr>
          <p:cNvPr id="2" name="10">
            <a:hlinkClick r:id="" action="ppaction://media"/>
            <a:extLst>
              <a:ext uri="{FF2B5EF4-FFF2-40B4-BE49-F238E27FC236}">
                <a16:creationId xmlns:a16="http://schemas.microsoft.com/office/drawing/2014/main" id="{BBC334FB-E2FC-AC27-6418-FB48569039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02" y="6858000"/>
            <a:ext cx="609600" cy="609600"/>
          </a:xfrm>
          <a:prstGeom prst="rect">
            <a:avLst/>
          </a:prstGeom>
        </p:spPr>
      </p:pic>
    </p:spTree>
    <p:extLst>
      <p:ext uri="{BB962C8B-B14F-4D97-AF65-F5344CB8AC3E}">
        <p14:creationId xmlns:p14="http://schemas.microsoft.com/office/powerpoint/2010/main" val="1806314318"/>
      </p:ext>
    </p:extLst>
  </p:cSld>
  <p:clrMapOvr>
    <a:masterClrMapping/>
  </p:clrMapOvr>
  <mc:AlternateContent xmlns:mc="http://schemas.openxmlformats.org/markup-compatibility/2006">
    <mc:Choice xmlns:p14="http://schemas.microsoft.com/office/powerpoint/2010/main" Requires="p14">
      <p:transition spd="slow" p14:dur="2000" advClick="0" advTm="58560"/>
    </mc:Choice>
    <mc:Fallback>
      <p:transition spd="slow" advClick="0" advTm="5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560"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160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200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xit" presetSubtype="8" fill="hold" grpId="1" nodeType="withEffect">
                                  <p:stCondLst>
                                    <p:cond delay="58560"/>
                                  </p:stCondLst>
                                  <p:childTnLst>
                                    <p:anim calcmode="lin" valueType="num">
                                      <p:cBhvr additive="base">
                                        <p:cTn id="28" dur="500"/>
                                        <p:tgtEl>
                                          <p:spTgt spid="4"/>
                                        </p:tgtEl>
                                        <p:attrNameLst>
                                          <p:attrName>ppt_x</p:attrName>
                                        </p:attrNameLst>
                                      </p:cBhvr>
                                      <p:tavLst>
                                        <p:tav tm="0">
                                          <p:val>
                                            <p:strVal val="ppt_x"/>
                                          </p:val>
                                        </p:tav>
                                        <p:tav tm="100000">
                                          <p:val>
                                            <p:strVal val="0-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par>
                                <p:cTn id="31" presetID="2" presetClass="exit" presetSubtype="8" fill="hold" nodeType="withEffect">
                                  <p:stCondLst>
                                    <p:cond delay="58560"/>
                                  </p:stCondLst>
                                  <p:childTnLst>
                                    <p:anim calcmode="lin" valueType="num">
                                      <p:cBhvr additive="base">
                                        <p:cTn id="32" dur="500"/>
                                        <p:tgtEl>
                                          <p:spTgt spid="3"/>
                                        </p:tgtEl>
                                        <p:attrNameLst>
                                          <p:attrName>ppt_x</p:attrName>
                                        </p:attrNameLst>
                                      </p:cBhvr>
                                      <p:tavLst>
                                        <p:tav tm="0">
                                          <p:val>
                                            <p:strVal val="ppt_x"/>
                                          </p:val>
                                        </p:tav>
                                        <p:tav tm="100000">
                                          <p:val>
                                            <p:strVal val="0-ppt_w/2"/>
                                          </p:val>
                                        </p:tav>
                                      </p:tavLst>
                                    </p:anim>
                                    <p:anim calcmode="lin" valueType="num">
                                      <p:cBhvr additive="base">
                                        <p:cTn id="33" dur="500"/>
                                        <p:tgtEl>
                                          <p:spTgt spid="3"/>
                                        </p:tgtEl>
                                        <p:attrNameLst>
                                          <p:attrName>ppt_y</p:attrName>
                                        </p:attrNameLst>
                                      </p:cBhvr>
                                      <p:tavLst>
                                        <p:tav tm="0">
                                          <p:val>
                                            <p:strVal val="ppt_y"/>
                                          </p:val>
                                        </p:tav>
                                        <p:tav tm="100000">
                                          <p:val>
                                            <p:strVal val="ppt_y"/>
                                          </p:val>
                                        </p:tav>
                                      </p:tavLst>
                                    </p:anim>
                                    <p:set>
                                      <p:cBhvr>
                                        <p:cTn id="34" dur="1" fill="hold">
                                          <p:stCondLst>
                                            <p:cond delay="499"/>
                                          </p:stCondLst>
                                        </p:cTn>
                                        <p:tgtEl>
                                          <p:spTgt spid="3"/>
                                        </p:tgtEl>
                                        <p:attrNameLst>
                                          <p:attrName>style.visibility</p:attrName>
                                        </p:attrNameLst>
                                      </p:cBhvr>
                                      <p:to>
                                        <p:strVal val="hidden"/>
                                      </p:to>
                                    </p:set>
                                  </p:childTnLst>
                                </p:cTn>
                              </p:par>
                              <p:par>
                                <p:cTn id="35" presetID="2" presetClass="exit" presetSubtype="8" fill="hold" nodeType="withEffect">
                                  <p:stCondLst>
                                    <p:cond delay="58560"/>
                                  </p:stCondLst>
                                  <p:childTnLst>
                                    <p:anim calcmode="lin" valueType="num">
                                      <p:cBhvr additive="base">
                                        <p:cTn id="36" dur="500"/>
                                        <p:tgtEl>
                                          <p:spTgt spid="5"/>
                                        </p:tgtEl>
                                        <p:attrNameLst>
                                          <p:attrName>ppt_x</p:attrName>
                                        </p:attrNameLst>
                                      </p:cBhvr>
                                      <p:tavLst>
                                        <p:tav tm="0">
                                          <p:val>
                                            <p:strVal val="ppt_x"/>
                                          </p:val>
                                        </p:tav>
                                        <p:tav tm="100000">
                                          <p:val>
                                            <p:strVal val="0-ppt_w/2"/>
                                          </p:val>
                                        </p:tav>
                                      </p:tavLst>
                                    </p:anim>
                                    <p:anim calcmode="lin" valueType="num">
                                      <p:cBhvr additive="base">
                                        <p:cTn id="37" dur="500"/>
                                        <p:tgtEl>
                                          <p:spTgt spid="5"/>
                                        </p:tgtEl>
                                        <p:attrNameLst>
                                          <p:attrName>ppt_y</p:attrName>
                                        </p:attrNameLst>
                                      </p:cBhvr>
                                      <p:tavLst>
                                        <p:tav tm="0">
                                          <p:val>
                                            <p:strVal val="ppt_y"/>
                                          </p:val>
                                        </p:tav>
                                        <p:tav tm="100000">
                                          <p:val>
                                            <p:strVal val="ppt_y"/>
                                          </p:val>
                                        </p:tav>
                                      </p:tavLst>
                                    </p:anim>
                                    <p:set>
                                      <p:cBhvr>
                                        <p:cTn id="38" dur="1" fill="hold">
                                          <p:stCondLst>
                                            <p:cond delay="499"/>
                                          </p:stCondLst>
                                        </p:cTn>
                                        <p:tgtEl>
                                          <p:spTgt spid="5"/>
                                        </p:tgtEl>
                                        <p:attrNameLst>
                                          <p:attrName>style.visibility</p:attrName>
                                        </p:attrNameLst>
                                      </p:cBhvr>
                                      <p:to>
                                        <p:strVal val="hidden"/>
                                      </p:to>
                                    </p:set>
                                  </p:childTnLst>
                                </p:cTn>
                              </p:par>
                              <p:par>
                                <p:cTn id="39" presetID="2" presetClass="exit" presetSubtype="8" fill="hold" nodeType="withEffect">
                                  <p:stCondLst>
                                    <p:cond delay="58560"/>
                                  </p:stCondLst>
                                  <p:childTnLst>
                                    <p:anim calcmode="lin" valueType="num">
                                      <p:cBhvr additive="base">
                                        <p:cTn id="40" dur="500"/>
                                        <p:tgtEl>
                                          <p:spTgt spid="6"/>
                                        </p:tgtEl>
                                        <p:attrNameLst>
                                          <p:attrName>ppt_x</p:attrName>
                                        </p:attrNameLst>
                                      </p:cBhvr>
                                      <p:tavLst>
                                        <p:tav tm="0">
                                          <p:val>
                                            <p:strVal val="ppt_x"/>
                                          </p:val>
                                        </p:tav>
                                        <p:tav tm="100000">
                                          <p:val>
                                            <p:strVal val="0-ppt_w/2"/>
                                          </p:val>
                                        </p:tav>
                                      </p:tavLst>
                                    </p:anim>
                                    <p:anim calcmode="lin" valueType="num">
                                      <p:cBhvr additive="base">
                                        <p:cTn id="41" dur="500"/>
                                        <p:tgtEl>
                                          <p:spTgt spid="6"/>
                                        </p:tgtEl>
                                        <p:attrNameLst>
                                          <p:attrName>ppt_y</p:attrName>
                                        </p:attrNameLst>
                                      </p:cBhvr>
                                      <p:tavLst>
                                        <p:tav tm="0">
                                          <p:val>
                                            <p:strVal val="ppt_y"/>
                                          </p:val>
                                        </p:tav>
                                        <p:tav tm="100000">
                                          <p:val>
                                            <p:strVal val="ppt_y"/>
                                          </p:val>
                                        </p:tav>
                                      </p:tavLst>
                                    </p:anim>
                                    <p:set>
                                      <p:cBhvr>
                                        <p:cTn id="42" dur="1" fill="hold">
                                          <p:stCondLst>
                                            <p:cond delay="499"/>
                                          </p:stCondLst>
                                        </p:cTn>
                                        <p:tgtEl>
                                          <p:spTgt spid="6"/>
                                        </p:tgtEl>
                                        <p:attrNameLst>
                                          <p:attrName>style.visibility</p:attrName>
                                        </p:attrNameLst>
                                      </p:cBhvr>
                                      <p:to>
                                        <p:strVal val="hidden"/>
                                      </p:to>
                                    </p:set>
                                  </p:childTnLst>
                                </p:cTn>
                              </p:par>
                              <p:par>
                                <p:cTn id="43" presetID="2" presetClass="exit" presetSubtype="2" fill="hold" nodeType="withEffect">
                                  <p:stCondLst>
                                    <p:cond delay="58560"/>
                                  </p:stCondLst>
                                  <p:childTnLst>
                                    <p:anim calcmode="lin" valueType="num">
                                      <p:cBhvr additive="base">
                                        <p:cTn id="44" dur="500"/>
                                        <p:tgtEl>
                                          <p:spTgt spid="12"/>
                                        </p:tgtEl>
                                        <p:attrNameLst>
                                          <p:attrName>ppt_x</p:attrName>
                                        </p:attrNameLst>
                                      </p:cBhvr>
                                      <p:tavLst>
                                        <p:tav tm="0">
                                          <p:val>
                                            <p:strVal val="ppt_x"/>
                                          </p:val>
                                        </p:tav>
                                        <p:tav tm="100000">
                                          <p:val>
                                            <p:strVal val="1+ppt_w/2"/>
                                          </p:val>
                                        </p:tav>
                                      </p:tavLst>
                                    </p:anim>
                                    <p:anim calcmode="lin" valueType="num">
                                      <p:cBhvr additive="base">
                                        <p:cTn id="45" dur="500"/>
                                        <p:tgtEl>
                                          <p:spTgt spid="12"/>
                                        </p:tgtEl>
                                        <p:attrNameLst>
                                          <p:attrName>ppt_y</p:attrName>
                                        </p:attrNameLst>
                                      </p:cBhvr>
                                      <p:tavLst>
                                        <p:tav tm="0">
                                          <p:val>
                                            <p:strVal val="ppt_y"/>
                                          </p:val>
                                        </p:tav>
                                        <p:tav tm="100000">
                                          <p:val>
                                            <p:strVal val="ppt_y"/>
                                          </p:val>
                                        </p:tav>
                                      </p:tavLst>
                                    </p:anim>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4" grpId="0"/>
      <p:bldP spid="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Atkinson Hyperlegible"/>
        <a:ea typeface=""/>
        <a:cs typeface=""/>
      </a:majorFont>
      <a:minorFont>
        <a:latin typeface="Atkinson Hyperlegib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3142</TotalTime>
  <Words>2535</Words>
  <Application>Microsoft Office PowerPoint</Application>
  <PresentationFormat>Widescreen</PresentationFormat>
  <Paragraphs>216</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Arial</vt:lpstr>
      <vt:lpstr>Atkinson Hyperlegible</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Sandanshive</dc:creator>
  <cp:lastModifiedBy>ARONOVA, Daria</cp:lastModifiedBy>
  <cp:revision>434</cp:revision>
  <dcterms:created xsi:type="dcterms:W3CDTF">2024-04-08T04:34:43Z</dcterms:created>
  <dcterms:modified xsi:type="dcterms:W3CDTF">2025-01-22T16:02:24Z</dcterms:modified>
</cp:coreProperties>
</file>